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383" r:id="rId2"/>
    <p:sldId id="401" r:id="rId3"/>
    <p:sldId id="410" r:id="rId4"/>
    <p:sldId id="402" r:id="rId5"/>
    <p:sldId id="403" r:id="rId6"/>
    <p:sldId id="404" r:id="rId7"/>
    <p:sldId id="405" r:id="rId8"/>
    <p:sldId id="406" r:id="rId9"/>
    <p:sldId id="427" r:id="rId10"/>
    <p:sldId id="429" r:id="rId11"/>
    <p:sldId id="430" r:id="rId12"/>
    <p:sldId id="428" r:id="rId13"/>
    <p:sldId id="411" r:id="rId14"/>
    <p:sldId id="407" r:id="rId15"/>
    <p:sldId id="419" r:id="rId16"/>
    <p:sldId id="414" r:id="rId17"/>
    <p:sldId id="377" r:id="rId18"/>
    <p:sldId id="418" r:id="rId19"/>
    <p:sldId id="415" r:id="rId20"/>
    <p:sldId id="400" r:id="rId21"/>
    <p:sldId id="378" r:id="rId22"/>
    <p:sldId id="416" r:id="rId23"/>
    <p:sldId id="417" r:id="rId24"/>
    <p:sldId id="328" r:id="rId25"/>
    <p:sldId id="291" r:id="rId26"/>
    <p:sldId id="399" r:id="rId27"/>
    <p:sldId id="424" r:id="rId28"/>
    <p:sldId id="420" r:id="rId29"/>
    <p:sldId id="421" r:id="rId30"/>
    <p:sldId id="422" r:id="rId31"/>
    <p:sldId id="293" r:id="rId32"/>
    <p:sldId id="279" r:id="rId33"/>
    <p:sldId id="280" r:id="rId34"/>
    <p:sldId id="283" r:id="rId35"/>
    <p:sldId id="281" r:id="rId36"/>
    <p:sldId id="282" r:id="rId37"/>
    <p:sldId id="284" r:id="rId38"/>
    <p:sldId id="294" r:id="rId39"/>
    <p:sldId id="297" r:id="rId40"/>
    <p:sldId id="298" r:id="rId41"/>
    <p:sldId id="296" r:id="rId42"/>
    <p:sldId id="340" r:id="rId43"/>
    <p:sldId id="341" r:id="rId44"/>
    <p:sldId id="299" r:id="rId45"/>
    <p:sldId id="301" r:id="rId46"/>
    <p:sldId id="300" r:id="rId47"/>
    <p:sldId id="343" r:id="rId48"/>
    <p:sldId id="344" r:id="rId49"/>
    <p:sldId id="348" r:id="rId50"/>
    <p:sldId id="346" r:id="rId51"/>
    <p:sldId id="347" r:id="rId52"/>
    <p:sldId id="345" r:id="rId53"/>
    <p:sldId id="425" r:id="rId54"/>
    <p:sldId id="366" r:id="rId55"/>
    <p:sldId id="359" r:id="rId56"/>
    <p:sldId id="360" r:id="rId57"/>
    <p:sldId id="426" r:id="rId58"/>
    <p:sldId id="379" r:id="rId59"/>
    <p:sldId id="351" r:id="rId60"/>
    <p:sldId id="353" r:id="rId61"/>
    <p:sldId id="367" r:id="rId62"/>
    <p:sldId id="352" r:id="rId63"/>
    <p:sldId id="374" r:id="rId64"/>
    <p:sldId id="361" r:id="rId65"/>
    <p:sldId id="380" r:id="rId66"/>
    <p:sldId id="336" r:id="rId67"/>
    <p:sldId id="375" r:id="rId68"/>
    <p:sldId id="335" r:id="rId69"/>
    <p:sldId id="331" r:id="rId70"/>
    <p:sldId id="363" r:id="rId71"/>
    <p:sldId id="376" r:id="rId72"/>
    <p:sldId id="381" r:id="rId73"/>
    <p:sldId id="334"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39F106-6F1D-4EBC-93AB-41CACE6EDC1A}"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629A2-D6D7-4333-B699-494AD67313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9F106-6F1D-4EBC-93AB-41CACE6EDC1A}"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629A2-D6D7-4333-B699-494AD67313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9F106-6F1D-4EBC-93AB-41CACE6EDC1A}"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629A2-D6D7-4333-B699-494AD67313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9F106-6F1D-4EBC-93AB-41CACE6EDC1A}"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629A2-D6D7-4333-B699-494AD67313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39F106-6F1D-4EBC-93AB-41CACE6EDC1A}"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629A2-D6D7-4333-B699-494AD67313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39F106-6F1D-4EBC-93AB-41CACE6EDC1A}"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629A2-D6D7-4333-B699-494AD67313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39F106-6F1D-4EBC-93AB-41CACE6EDC1A}" type="datetimeFigureOut">
              <a:rPr lang="en-US" smtClean="0"/>
              <a:pPr/>
              <a:t>3/12/2013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C629A2-D6D7-4333-B699-494AD67313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39F106-6F1D-4EBC-93AB-41CACE6EDC1A}" type="datetimeFigureOut">
              <a:rPr lang="en-US" smtClean="0"/>
              <a:pPr/>
              <a:t>3/12/2013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C629A2-D6D7-4333-B699-494AD67313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9F106-6F1D-4EBC-93AB-41CACE6EDC1A}" type="datetimeFigureOut">
              <a:rPr lang="en-US" smtClean="0"/>
              <a:pPr/>
              <a:t>3/12/2013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C629A2-D6D7-4333-B699-494AD67313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9F106-6F1D-4EBC-93AB-41CACE6EDC1A}"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629A2-D6D7-4333-B699-494AD67313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9F106-6F1D-4EBC-93AB-41CACE6EDC1A}"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629A2-D6D7-4333-B699-494AD67313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9F106-6F1D-4EBC-93AB-41CACE6EDC1A}" type="datetimeFigureOut">
              <a:rPr lang="en-US" smtClean="0"/>
              <a:pPr/>
              <a:t>3/12/2013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629A2-D6D7-4333-B699-494AD67313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533400" y="304800"/>
            <a:ext cx="7924800" cy="5478423"/>
          </a:xfrm>
          <a:prstGeom prst="rect">
            <a:avLst/>
          </a:prstGeom>
          <a:noFill/>
          <a:ln w="9525">
            <a:noFill/>
            <a:miter lim="800000"/>
            <a:headEnd/>
            <a:tailEnd/>
          </a:ln>
        </p:spPr>
        <p:txBody>
          <a:bodyPr wrap="square">
            <a:spAutoFit/>
          </a:bodyPr>
          <a:lstStyle/>
          <a:p>
            <a:pPr marL="609600" indent="-609600" algn="ctr">
              <a:lnSpc>
                <a:spcPct val="90000"/>
              </a:lnSpc>
              <a:spcBef>
                <a:spcPct val="20000"/>
              </a:spcBef>
            </a:pPr>
            <a:r>
              <a:rPr lang="en-US" sz="6000" b="1" dirty="0" smtClean="0">
                <a:latin typeface="Times New Roman" pitchFamily="18" charset="0"/>
                <a:cs typeface="Times New Roman" pitchFamily="18" charset="0"/>
              </a:rPr>
              <a:t>The Faith of a Polygamy Researcher</a:t>
            </a:r>
          </a:p>
          <a:p>
            <a:pPr marL="609600" indent="-609600" algn="ctr">
              <a:lnSpc>
                <a:spcPct val="90000"/>
              </a:lnSpc>
              <a:spcBef>
                <a:spcPct val="20000"/>
              </a:spcBef>
            </a:pPr>
            <a:endParaRPr lang="en-US" sz="6000" b="1" dirty="0" smtClean="0">
              <a:latin typeface="Times New Roman" pitchFamily="18" charset="0"/>
              <a:cs typeface="Times New Roman" pitchFamily="18" charset="0"/>
            </a:endParaRPr>
          </a:p>
          <a:p>
            <a:pPr marL="609600" indent="-609600" algn="ctr">
              <a:lnSpc>
                <a:spcPct val="90000"/>
              </a:lnSpc>
              <a:spcBef>
                <a:spcPct val="20000"/>
              </a:spcBef>
            </a:pPr>
            <a:r>
              <a:rPr lang="en-US" sz="4000" b="1" i="1" dirty="0" smtClean="0">
                <a:latin typeface="Times New Roman" pitchFamily="18" charset="0"/>
                <a:cs typeface="Times New Roman" pitchFamily="18" charset="0"/>
              </a:rPr>
              <a:t>Mormon Stories</a:t>
            </a:r>
          </a:p>
          <a:p>
            <a:pPr marL="609600" indent="-609600" algn="ctr">
              <a:lnSpc>
                <a:spcPct val="90000"/>
              </a:lnSpc>
              <a:spcBef>
                <a:spcPct val="20000"/>
              </a:spcBef>
            </a:pPr>
            <a:r>
              <a:rPr lang="en-US" sz="4000" b="1" i="1" dirty="0" smtClean="0">
                <a:latin typeface="Times New Roman" pitchFamily="18" charset="0"/>
                <a:cs typeface="Times New Roman" pitchFamily="18" charset="0"/>
              </a:rPr>
              <a:t>With John Dehlin</a:t>
            </a:r>
          </a:p>
          <a:p>
            <a:pPr marL="609600" indent="-609600" algn="ctr">
              <a:lnSpc>
                <a:spcPct val="90000"/>
              </a:lnSpc>
              <a:spcBef>
                <a:spcPct val="20000"/>
              </a:spcBef>
            </a:pPr>
            <a:endParaRPr lang="en-US" sz="4000" b="1" i="1" dirty="0" smtClean="0">
              <a:latin typeface="Times New Roman" pitchFamily="18" charset="0"/>
              <a:cs typeface="Times New Roman" pitchFamily="18" charset="0"/>
            </a:endParaRPr>
          </a:p>
          <a:p>
            <a:pPr marL="609600" indent="-609600" algn="ctr">
              <a:lnSpc>
                <a:spcPct val="90000"/>
              </a:lnSpc>
              <a:spcBef>
                <a:spcPct val="20000"/>
              </a:spcBef>
            </a:pPr>
            <a:r>
              <a:rPr lang="en-US" sz="4000" b="1" dirty="0" smtClean="0">
                <a:latin typeface="Times New Roman" pitchFamily="18" charset="0"/>
                <a:cs typeface="Times New Roman" pitchFamily="18" charset="0"/>
              </a:rPr>
              <a:t>Interviewing Brian C. Hales</a:t>
            </a:r>
            <a:endParaRPr lang="en-US" sz="40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0"/>
            <a:ext cx="8839200" cy="6823406"/>
          </a:xfrm>
          <a:prstGeom prst="rect">
            <a:avLst/>
          </a:prstGeom>
          <a:noFill/>
          <a:ln w="9525">
            <a:noFill/>
            <a:miter lim="800000"/>
            <a:headEnd/>
            <a:tailEnd/>
          </a:ln>
        </p:spPr>
        <p:txBody>
          <a:bodyPr wrap="square">
            <a:spAutoFit/>
          </a:bodyPr>
          <a:lstStyle/>
          <a:p>
            <a:pPr marL="609600" indent="-609600" algn="ctr">
              <a:lnSpc>
                <a:spcPct val="90000"/>
              </a:lnSpc>
              <a:spcBef>
                <a:spcPct val="20000"/>
              </a:spcBef>
            </a:pPr>
            <a:r>
              <a:rPr lang="en-US" sz="5400" b="1" dirty="0" smtClean="0">
                <a:latin typeface="Arial" pitchFamily="34" charset="0"/>
                <a:cs typeface="Arial" pitchFamily="34" charset="0"/>
              </a:rPr>
              <a:t>The good news for everyone is that I don’t tell my biased story, sprinkling it with supportive documents while ignoring contradictory interpretations and evidences.  </a:t>
            </a:r>
            <a:endParaRPr lang="en-US" sz="5400" b="1"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304800" y="1295400"/>
            <a:ext cx="8839200" cy="3831818"/>
          </a:xfrm>
          <a:prstGeom prst="rect">
            <a:avLst/>
          </a:prstGeom>
          <a:noFill/>
          <a:ln w="9525">
            <a:noFill/>
            <a:miter lim="800000"/>
            <a:headEnd/>
            <a:tailEnd/>
          </a:ln>
        </p:spPr>
        <p:txBody>
          <a:bodyPr wrap="square">
            <a:spAutoFit/>
          </a:bodyPr>
          <a:lstStyle/>
          <a:p>
            <a:pPr marL="609600" indent="-609600" algn="ctr">
              <a:lnSpc>
                <a:spcPct val="90000"/>
              </a:lnSpc>
              <a:spcBef>
                <a:spcPct val="20000"/>
              </a:spcBef>
            </a:pPr>
            <a:r>
              <a:rPr lang="en-US" sz="5400" b="1" dirty="0" smtClean="0">
                <a:latin typeface="Arial" pitchFamily="34" charset="0"/>
                <a:cs typeface="Arial" pitchFamily="34" charset="0"/>
              </a:rPr>
              <a:t>Virtually all known documents are included from all sources so readers may decide for themselves.</a:t>
            </a:r>
            <a:endParaRPr lang="en-US" sz="5400" b="1"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0"/>
            <a:ext cx="8839200" cy="7052006"/>
          </a:xfrm>
          <a:prstGeom prst="rect">
            <a:avLst/>
          </a:prstGeom>
          <a:noFill/>
          <a:ln w="9525">
            <a:noFill/>
            <a:miter lim="800000"/>
            <a:headEnd/>
            <a:tailEnd/>
          </a:ln>
        </p:spPr>
        <p:txBody>
          <a:bodyPr wrap="square">
            <a:spAutoFit/>
          </a:bodyPr>
          <a:lstStyle/>
          <a:p>
            <a:pPr marL="609600" indent="-609600" algn="ctr">
              <a:lnSpc>
                <a:spcPct val="90000"/>
              </a:lnSpc>
              <a:spcBef>
                <a:spcPct val="20000"/>
              </a:spcBef>
            </a:pPr>
            <a:r>
              <a:rPr lang="en-US" sz="5400" b="1" dirty="0" smtClean="0">
                <a:latin typeface="Arial" pitchFamily="34" charset="0"/>
                <a:cs typeface="Arial" pitchFamily="34" charset="0"/>
              </a:rPr>
              <a:t>My books contain a previously unpublished  story, of Nauvoo polygamy as seen through the eyes of those who lived it.</a:t>
            </a:r>
          </a:p>
          <a:p>
            <a:pPr marL="609600" indent="-609600" algn="ctr">
              <a:lnSpc>
                <a:spcPct val="90000"/>
              </a:lnSpc>
              <a:spcBef>
                <a:spcPct val="20000"/>
              </a:spcBef>
            </a:pPr>
            <a:r>
              <a:rPr lang="en-US" sz="5400" b="1" dirty="0" smtClean="0">
                <a:latin typeface="Arial" pitchFamily="34" charset="0"/>
                <a:cs typeface="Arial" pitchFamily="34" charset="0"/>
              </a:rPr>
              <a:t>It is told by those participants through numerous recollections.</a:t>
            </a:r>
            <a:endParaRPr lang="en-US" sz="5400" b="1"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1219200"/>
            <a:ext cx="8839200" cy="3582519"/>
          </a:xfrm>
          <a:prstGeom prst="rect">
            <a:avLst/>
          </a:prstGeom>
          <a:noFill/>
          <a:ln w="9525">
            <a:noFill/>
            <a:miter lim="800000"/>
            <a:headEnd/>
            <a:tailEnd/>
          </a:ln>
        </p:spPr>
        <p:txBody>
          <a:bodyPr wrap="square">
            <a:spAutoFit/>
          </a:bodyPr>
          <a:lstStyle/>
          <a:p>
            <a:pPr marL="609600" indent="-609600" algn="ctr">
              <a:lnSpc>
                <a:spcPct val="90000"/>
              </a:lnSpc>
              <a:spcBef>
                <a:spcPct val="20000"/>
              </a:spcBef>
            </a:pPr>
            <a:r>
              <a:rPr lang="en-US" sz="5400" b="1" dirty="0" smtClean="0">
                <a:latin typeface="Arial" pitchFamily="34" charset="0"/>
                <a:cs typeface="Arial" pitchFamily="34" charset="0"/>
              </a:rPr>
              <a:t>Finding what an author</a:t>
            </a:r>
          </a:p>
          <a:p>
            <a:pPr marL="609600" indent="-609600" algn="ctr">
              <a:lnSpc>
                <a:spcPct val="90000"/>
              </a:lnSpc>
              <a:spcBef>
                <a:spcPct val="20000"/>
              </a:spcBef>
            </a:pPr>
            <a:r>
              <a:rPr lang="en-US" sz="5400" b="1" dirty="0" smtClean="0">
                <a:latin typeface="Arial" pitchFamily="34" charset="0"/>
                <a:cs typeface="Arial" pitchFamily="34" charset="0"/>
              </a:rPr>
              <a:t>expects to find when</a:t>
            </a:r>
          </a:p>
          <a:p>
            <a:pPr marL="609600" indent="-609600" algn="ctr">
              <a:lnSpc>
                <a:spcPct val="90000"/>
              </a:lnSpc>
              <a:spcBef>
                <a:spcPct val="20000"/>
              </a:spcBef>
            </a:pPr>
            <a:r>
              <a:rPr lang="en-US" sz="5400" b="1" dirty="0" smtClean="0">
                <a:latin typeface="Arial" pitchFamily="34" charset="0"/>
                <a:cs typeface="Arial" pitchFamily="34" charset="0"/>
              </a:rPr>
              <a:t> reconstructing history</a:t>
            </a:r>
          </a:p>
          <a:p>
            <a:pPr marL="609600" indent="-609600" algn="ctr">
              <a:lnSpc>
                <a:spcPct val="90000"/>
              </a:lnSpc>
              <a:spcBef>
                <a:spcPct val="20000"/>
              </a:spcBef>
            </a:pPr>
            <a:r>
              <a:rPr lang="en-US" sz="5400" b="1" dirty="0" smtClean="0">
                <a:latin typeface="Arial" pitchFamily="34" charset="0"/>
                <a:cs typeface="Arial" pitchFamily="34" charset="0"/>
              </a:rPr>
              <a:t>is common.  </a:t>
            </a:r>
            <a:endParaRPr lang="en-US" sz="5400" b="1"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228600" y="1371600"/>
            <a:ext cx="8610600" cy="3831818"/>
          </a:xfrm>
          <a:prstGeom prst="rect">
            <a:avLst/>
          </a:prstGeom>
          <a:noFill/>
          <a:ln w="9525">
            <a:noFill/>
            <a:miter lim="800000"/>
            <a:headEnd/>
            <a:tailEnd/>
          </a:ln>
        </p:spPr>
        <p:txBody>
          <a:bodyPr wrap="square">
            <a:spAutoFit/>
          </a:bodyPr>
          <a:lstStyle/>
          <a:p>
            <a:pPr marL="609600" indent="-609600" algn="ctr">
              <a:lnSpc>
                <a:spcPct val="90000"/>
              </a:lnSpc>
              <a:spcBef>
                <a:spcPct val="20000"/>
              </a:spcBef>
            </a:pPr>
            <a:r>
              <a:rPr lang="en-US" sz="5400" b="1" dirty="0" smtClean="0">
                <a:latin typeface="Arial" pitchFamily="34" charset="0"/>
                <a:cs typeface="Arial" pitchFamily="34" charset="0"/>
              </a:rPr>
              <a:t>It might be argued that a</a:t>
            </a:r>
            <a:r>
              <a:rPr lang="en-US" sz="5400" b="1" dirty="0" smtClean="0">
                <a:latin typeface="Arial" pitchFamily="34" charset="0"/>
                <a:cs typeface="Arial" pitchFamily="34" charset="0"/>
              </a:rPr>
              <a:t>ll other authors who have written on this topic have done the same thing.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228600" y="914400"/>
            <a:ext cx="8686800" cy="3831818"/>
          </a:xfrm>
          <a:prstGeom prst="rect">
            <a:avLst/>
          </a:prstGeom>
          <a:noFill/>
          <a:ln w="9525">
            <a:noFill/>
            <a:miter lim="800000"/>
            <a:headEnd/>
            <a:tailEnd/>
          </a:ln>
        </p:spPr>
        <p:txBody>
          <a:bodyPr wrap="square">
            <a:spAutoFit/>
          </a:bodyPr>
          <a:lstStyle/>
          <a:p>
            <a:pPr marL="609600" indent="-609600" algn="ctr">
              <a:lnSpc>
                <a:spcPct val="90000"/>
              </a:lnSpc>
              <a:spcBef>
                <a:spcPct val="20000"/>
              </a:spcBef>
            </a:pPr>
            <a:r>
              <a:rPr lang="en-US" sz="5400" b="1" dirty="0" smtClean="0">
                <a:latin typeface="Arial" pitchFamily="34" charset="0"/>
                <a:cs typeface="Arial" pitchFamily="34" charset="0"/>
              </a:rPr>
              <a:t>For example, Fawn </a:t>
            </a:r>
            <a:r>
              <a:rPr lang="en-US" sz="5400" b="1" dirty="0" err="1" smtClean="0">
                <a:latin typeface="Arial" pitchFamily="34" charset="0"/>
                <a:cs typeface="Arial" pitchFamily="34" charset="0"/>
              </a:rPr>
              <a:t>Brodie</a:t>
            </a:r>
            <a:r>
              <a:rPr lang="en-US" sz="5400" b="1" dirty="0" smtClean="0">
                <a:latin typeface="Arial" pitchFamily="34" charset="0"/>
                <a:cs typeface="Arial" pitchFamily="34" charset="0"/>
              </a:rPr>
              <a:t> believed Joseph was a libertine, and what did she find?  What did she portray?</a:t>
            </a:r>
            <a:endParaRPr lang="en-US" sz="5400" b="1"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67588" name="Rectangle 3"/>
          <p:cNvSpPr>
            <a:spLocks noChangeArrowheads="1"/>
          </p:cNvSpPr>
          <p:nvPr/>
        </p:nvSpPr>
        <p:spPr bwMode="auto">
          <a:xfrm>
            <a:off x="304800" y="1219200"/>
            <a:ext cx="8458200" cy="3831818"/>
          </a:xfrm>
          <a:prstGeom prst="rect">
            <a:avLst/>
          </a:prstGeom>
          <a:noFill/>
          <a:ln w="9525">
            <a:noFill/>
            <a:miter lim="800000"/>
            <a:headEnd/>
            <a:tailEnd/>
          </a:ln>
        </p:spPr>
        <p:txBody>
          <a:bodyPr wrap="square">
            <a:spAutoFit/>
          </a:bodyPr>
          <a:lstStyle/>
          <a:p>
            <a:pPr marL="609600" indent="-609600" algn="ctr">
              <a:lnSpc>
                <a:spcPct val="90000"/>
              </a:lnSpc>
              <a:spcBef>
                <a:spcPct val="20000"/>
              </a:spcBef>
            </a:pPr>
            <a:r>
              <a:rPr lang="en-US" sz="5400" b="1" dirty="0" smtClean="0">
                <a:latin typeface="Arial" pitchFamily="34" charset="0"/>
                <a:cs typeface="Arial" pitchFamily="34" charset="0"/>
              </a:rPr>
              <a:t>Why is it common for authors to find what they expect to find when  reconstructing history?  </a:t>
            </a:r>
            <a:endParaRPr lang="en-US" sz="5400" b="1"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990600"/>
            <a:ext cx="8763000" cy="3785652"/>
          </a:xfrm>
          <a:prstGeom prst="rect">
            <a:avLst/>
          </a:prstGeom>
          <a:noFill/>
          <a:ln w="9525">
            <a:noFill/>
            <a:miter lim="800000"/>
            <a:headEnd/>
            <a:tailEnd/>
          </a:ln>
        </p:spPr>
        <p:txBody>
          <a:bodyPr wrap="square">
            <a:spAutoFit/>
          </a:bodyPr>
          <a:lstStyle/>
          <a:p>
            <a:pPr algn="ctr"/>
            <a:r>
              <a:rPr lang="en-US" sz="6000" b="1" dirty="0" smtClean="0">
                <a:latin typeface="Calibri" pitchFamily="34" charset="0"/>
              </a:rPr>
              <a:t>One big reason lies in the </a:t>
            </a:r>
            <a:r>
              <a:rPr lang="en-US" sz="6000" b="1" i="1" dirty="0" smtClean="0">
                <a:latin typeface="Calibri" pitchFamily="34" charset="0"/>
              </a:rPr>
              <a:t>limitations </a:t>
            </a:r>
            <a:r>
              <a:rPr lang="en-US" sz="6000" b="1" dirty="0" smtClean="0">
                <a:latin typeface="Calibri" pitchFamily="34" charset="0"/>
              </a:rPr>
              <a:t>and</a:t>
            </a:r>
            <a:r>
              <a:rPr lang="en-US" sz="6000" b="1" i="1" dirty="0" smtClean="0">
                <a:latin typeface="Calibri" pitchFamily="34" charset="0"/>
              </a:rPr>
              <a:t> ambiguities</a:t>
            </a:r>
            <a:r>
              <a:rPr lang="en-US" sz="6000" b="1" dirty="0" smtClean="0">
                <a:latin typeface="Calibri" pitchFamily="34" charset="0"/>
              </a:rPr>
              <a:t> in the historical documents. </a:t>
            </a:r>
            <a:endParaRPr lang="en-US" sz="6000" b="1" i="1" dirty="0">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304800" y="1371600"/>
            <a:ext cx="8382000" cy="2862322"/>
          </a:xfrm>
          <a:prstGeom prst="rect">
            <a:avLst/>
          </a:prstGeom>
          <a:noFill/>
          <a:ln w="9525">
            <a:noFill/>
            <a:miter lim="800000"/>
            <a:headEnd/>
            <a:tailEnd/>
          </a:ln>
        </p:spPr>
        <p:txBody>
          <a:bodyPr wrap="square">
            <a:spAutoFit/>
          </a:bodyPr>
          <a:lstStyle/>
          <a:p>
            <a:pPr algn="ctr"/>
            <a:r>
              <a:rPr lang="en-US" sz="6000" b="1" dirty="0" smtClean="0">
                <a:latin typeface="Calibri" pitchFamily="34" charset="0"/>
              </a:rPr>
              <a:t>Observers must fill </a:t>
            </a:r>
            <a:r>
              <a:rPr lang="en-US" sz="6000" b="1" dirty="0" smtClean="0">
                <a:latin typeface="Calibri" pitchFamily="34" charset="0"/>
              </a:rPr>
              <a:t>in the gaps based upon their own </a:t>
            </a:r>
            <a:r>
              <a:rPr lang="en-US" sz="6000" b="1" dirty="0" smtClean="0">
                <a:latin typeface="Calibri" pitchFamily="34" charset="0"/>
              </a:rPr>
              <a:t>beliefs.</a:t>
            </a:r>
            <a:endParaRPr lang="en-US" sz="6000" b="1" i="1" dirty="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228600" y="533400"/>
            <a:ext cx="8686800" cy="5632311"/>
          </a:xfrm>
          <a:prstGeom prst="rect">
            <a:avLst/>
          </a:prstGeom>
          <a:noFill/>
          <a:ln w="9525">
            <a:noFill/>
            <a:miter lim="800000"/>
            <a:headEnd/>
            <a:tailEnd/>
          </a:ln>
        </p:spPr>
        <p:txBody>
          <a:bodyPr wrap="square">
            <a:spAutoFit/>
          </a:bodyPr>
          <a:lstStyle/>
          <a:p>
            <a:pPr algn="ctr"/>
            <a:r>
              <a:rPr lang="en-US" sz="6000" b="1" dirty="0" smtClean="0">
                <a:latin typeface="Calibri" pitchFamily="34" charset="0"/>
              </a:rPr>
              <a:t>In addition, Joseph Smith was not perfect and writers must decide what to do with those documented imperfections.</a:t>
            </a:r>
            <a:endParaRPr lang="en-US" sz="6000" b="1" dirty="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381000"/>
            <a:ext cx="8839200" cy="6075509"/>
          </a:xfrm>
          <a:prstGeom prst="rect">
            <a:avLst/>
          </a:prstGeom>
          <a:noFill/>
          <a:ln w="9525">
            <a:noFill/>
            <a:miter lim="800000"/>
            <a:headEnd/>
            <a:tailEnd/>
          </a:ln>
        </p:spPr>
        <p:txBody>
          <a:bodyPr wrap="square">
            <a:spAutoFit/>
          </a:bodyPr>
          <a:lstStyle/>
          <a:p>
            <a:pPr marL="609600" indent="-609600" algn="ctr">
              <a:lnSpc>
                <a:spcPct val="90000"/>
              </a:lnSpc>
              <a:spcBef>
                <a:spcPct val="20000"/>
              </a:spcBef>
            </a:pPr>
            <a:r>
              <a:rPr lang="en-US" sz="5400" b="1" dirty="0" smtClean="0">
                <a:latin typeface="Arial" pitchFamily="34" charset="0"/>
                <a:cs typeface="Arial" pitchFamily="34" charset="0"/>
              </a:rPr>
              <a:t>During our second interview, your questions demonstrated </a:t>
            </a:r>
            <a:r>
              <a:rPr lang="en-US" sz="5400" b="1" dirty="0" smtClean="0">
                <a:latin typeface="Arial" pitchFamily="34" charset="0"/>
                <a:cs typeface="Arial" pitchFamily="34" charset="0"/>
              </a:rPr>
              <a:t>to me </a:t>
            </a:r>
            <a:r>
              <a:rPr lang="en-US" sz="5400" b="1" dirty="0" smtClean="0">
                <a:latin typeface="Arial" pitchFamily="34" charset="0"/>
                <a:cs typeface="Arial" pitchFamily="34" charset="0"/>
              </a:rPr>
              <a:t>that, despite the new evidences and observations regarding Joseph Smith’s polygamy…</a:t>
            </a:r>
            <a:endParaRPr lang="en-US" sz="5400" b="1"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228600" y="228600"/>
            <a:ext cx="8763000" cy="7109639"/>
          </a:xfrm>
          <a:prstGeom prst="rect">
            <a:avLst/>
          </a:prstGeom>
          <a:noFill/>
          <a:ln w="9525">
            <a:noFill/>
            <a:miter lim="800000"/>
            <a:headEnd/>
            <a:tailEnd/>
          </a:ln>
        </p:spPr>
        <p:txBody>
          <a:bodyPr wrap="square">
            <a:spAutoFit/>
          </a:bodyPr>
          <a:lstStyle/>
          <a:p>
            <a:pPr algn="ctr"/>
            <a:r>
              <a:rPr lang="en-US" sz="3800" b="1" dirty="0" smtClean="0">
                <a:latin typeface="Arial" pitchFamily="34" charset="0"/>
                <a:cs typeface="Arial" pitchFamily="34" charset="0"/>
              </a:rPr>
              <a:t>Brigham Young:  "He [Joseph Smith] had all the weaknesses a man could have when the vision was not upon him, when he was left to himself.  He was constituted like other men, and would have required years and years longer in the flesh to become a Moses in all things.  For the length of time he lived, he was as good a man as ever lived in the flesh, Jesus excepted."</a:t>
            </a:r>
            <a:br>
              <a:rPr lang="en-US" sz="3800" b="1" dirty="0" smtClean="0">
                <a:latin typeface="Arial" pitchFamily="34" charset="0"/>
                <a:cs typeface="Arial" pitchFamily="34" charset="0"/>
              </a:rPr>
            </a:br>
            <a:endParaRPr lang="en-US" sz="3800" b="1" i="1"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304800" y="762000"/>
            <a:ext cx="8534400" cy="3785652"/>
          </a:xfrm>
          <a:prstGeom prst="rect">
            <a:avLst/>
          </a:prstGeom>
          <a:noFill/>
          <a:ln w="9525">
            <a:noFill/>
            <a:miter lim="800000"/>
            <a:headEnd/>
            <a:tailEnd/>
          </a:ln>
        </p:spPr>
        <p:txBody>
          <a:bodyPr wrap="square">
            <a:spAutoFit/>
          </a:bodyPr>
          <a:lstStyle/>
          <a:p>
            <a:pPr algn="ctr"/>
            <a:r>
              <a:rPr lang="en-US" sz="6000" b="1" dirty="0" smtClean="0">
                <a:latin typeface="Calibri" pitchFamily="34" charset="0"/>
              </a:rPr>
              <a:t>Should authors highlight the mistakes and weaknesses, or ignore or minimize them?</a:t>
            </a:r>
            <a:endParaRPr lang="en-US" sz="6000" b="1" i="1" dirty="0">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28575"/>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0" y="0"/>
            <a:ext cx="9144000" cy="6555641"/>
          </a:xfrm>
          <a:prstGeom prst="rect">
            <a:avLst/>
          </a:prstGeom>
          <a:noFill/>
          <a:ln w="9525">
            <a:noFill/>
            <a:miter lim="800000"/>
            <a:headEnd/>
            <a:tailEnd/>
          </a:ln>
        </p:spPr>
        <p:txBody>
          <a:bodyPr wrap="square">
            <a:spAutoFit/>
          </a:bodyPr>
          <a:lstStyle/>
          <a:p>
            <a:pPr algn="ctr"/>
            <a:r>
              <a:rPr lang="en-US" sz="6000" b="1" dirty="0" smtClean="0">
                <a:latin typeface="Calibri" pitchFamily="34" charset="0"/>
              </a:rPr>
              <a:t>A spectrum of beliefs </a:t>
            </a:r>
            <a:r>
              <a:rPr lang="en-US" sz="6000" b="1" dirty="0" smtClean="0">
                <a:latin typeface="Calibri" pitchFamily="34" charset="0"/>
              </a:rPr>
              <a:t>exists among observers,</a:t>
            </a:r>
          </a:p>
          <a:p>
            <a:pPr algn="ctr"/>
            <a:r>
              <a:rPr lang="en-US" sz="6000" b="1" dirty="0" smtClean="0">
                <a:latin typeface="Calibri" pitchFamily="34" charset="0"/>
              </a:rPr>
              <a:t>from </a:t>
            </a:r>
            <a:r>
              <a:rPr lang="en-US" sz="6000" b="1" dirty="0" smtClean="0">
                <a:latin typeface="Calibri" pitchFamily="34" charset="0"/>
              </a:rPr>
              <a:t>the </a:t>
            </a:r>
            <a:r>
              <a:rPr lang="en-US" sz="6000" b="1" i="1" dirty="0" smtClean="0">
                <a:latin typeface="Calibri" pitchFamily="34" charset="0"/>
              </a:rPr>
              <a:t>naturalist</a:t>
            </a:r>
          </a:p>
          <a:p>
            <a:pPr algn="ctr"/>
            <a:r>
              <a:rPr lang="en-US" sz="6000" b="1" dirty="0" smtClean="0">
                <a:latin typeface="Calibri" pitchFamily="34" charset="0"/>
              </a:rPr>
              <a:t>(no God involved)</a:t>
            </a:r>
          </a:p>
          <a:p>
            <a:pPr algn="ctr"/>
            <a:r>
              <a:rPr lang="en-US" sz="6000" b="1" dirty="0" smtClean="0">
                <a:latin typeface="Calibri" pitchFamily="34" charset="0"/>
              </a:rPr>
              <a:t>to that of the </a:t>
            </a:r>
            <a:r>
              <a:rPr lang="en-US" sz="6000" b="1" i="1" dirty="0" smtClean="0">
                <a:latin typeface="Calibri" pitchFamily="34" charset="0"/>
              </a:rPr>
              <a:t>believer</a:t>
            </a:r>
            <a:r>
              <a:rPr lang="en-US" sz="6000" b="1" dirty="0" smtClean="0">
                <a:latin typeface="Calibri" pitchFamily="34" charset="0"/>
              </a:rPr>
              <a:t> (Joseph was a true prophet of a living God)</a:t>
            </a:r>
            <a:endParaRPr lang="en-US" sz="6000" b="1" i="1" dirty="0">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304800"/>
            <a:ext cx="8839200" cy="6555641"/>
          </a:xfrm>
          <a:prstGeom prst="rect">
            <a:avLst/>
          </a:prstGeom>
          <a:noFill/>
          <a:ln w="9525">
            <a:noFill/>
            <a:miter lim="800000"/>
            <a:headEnd/>
            <a:tailEnd/>
          </a:ln>
        </p:spPr>
        <p:txBody>
          <a:bodyPr wrap="square">
            <a:spAutoFit/>
          </a:bodyPr>
          <a:lstStyle/>
          <a:p>
            <a:pPr algn="ctr"/>
            <a:r>
              <a:rPr lang="en-US" sz="6000" b="1" dirty="0" smtClean="0">
                <a:latin typeface="Calibri" pitchFamily="34" charset="0"/>
              </a:rPr>
              <a:t>These </a:t>
            </a:r>
            <a:r>
              <a:rPr lang="en-US" sz="6000" b="1" i="1" dirty="0" smtClean="0">
                <a:latin typeface="Calibri" pitchFamily="34" charset="0"/>
              </a:rPr>
              <a:t>a priori</a:t>
            </a:r>
            <a:r>
              <a:rPr lang="en-US" sz="6000" b="1" dirty="0" smtClean="0">
                <a:latin typeface="Calibri" pitchFamily="34" charset="0"/>
              </a:rPr>
              <a:t> beliefs will influence writers as they interpret the silence and ambiguities in the historical record and in portraying Joseph Smith’s weaknesses.</a:t>
            </a:r>
            <a:endParaRPr lang="en-US" sz="6000" b="1" i="1" dirty="0">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304800" y="457200"/>
            <a:ext cx="8839200" cy="4955203"/>
          </a:xfrm>
          <a:prstGeom prst="rect">
            <a:avLst/>
          </a:prstGeom>
          <a:noFill/>
          <a:ln w="9525">
            <a:noFill/>
            <a:miter lim="800000"/>
            <a:headEnd/>
            <a:tailEnd/>
          </a:ln>
        </p:spPr>
        <p:txBody>
          <a:bodyPr wrap="square">
            <a:spAutoFit/>
          </a:bodyPr>
          <a:lstStyle/>
          <a:p>
            <a:pPr algn="ctr"/>
            <a:r>
              <a:rPr lang="en-US" sz="4000" b="1" dirty="0" smtClean="0"/>
              <a:t>Historical evidence regarding:</a:t>
            </a:r>
          </a:p>
          <a:p>
            <a:pPr algn="ctr"/>
            <a:r>
              <a:rPr lang="en-US" sz="6000" b="1" u="sng" dirty="0" smtClean="0"/>
              <a:t>CHARGE OF ADULTERY</a:t>
            </a:r>
            <a:endParaRPr lang="en-US" sz="6000" u="sng" dirty="0" smtClean="0"/>
          </a:p>
          <a:p>
            <a:pPr algn="ctr"/>
            <a:r>
              <a:rPr lang="en-US" sz="5400" i="1" dirty="0" smtClean="0"/>
              <a:t>William Law, former Second Counselor in the First Presidency, accused Joseph Smith of adultery in 1844.</a:t>
            </a:r>
            <a:endParaRPr lang="en-US" sz="5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533400" y="381000"/>
            <a:ext cx="7924800" cy="5632311"/>
          </a:xfrm>
          <a:prstGeom prst="rect">
            <a:avLst/>
          </a:prstGeom>
          <a:noFill/>
          <a:ln w="9525">
            <a:noFill/>
            <a:miter lim="800000"/>
            <a:headEnd/>
            <a:tailEnd/>
          </a:ln>
        </p:spPr>
        <p:txBody>
          <a:bodyPr>
            <a:spAutoFit/>
          </a:bodyPr>
          <a:lstStyle/>
          <a:p>
            <a:pPr marL="609600" indent="-609600" algn="ctr">
              <a:lnSpc>
                <a:spcPct val="90000"/>
              </a:lnSpc>
              <a:spcBef>
                <a:spcPct val="20000"/>
              </a:spcBef>
            </a:pPr>
            <a:r>
              <a:rPr lang="en-US" sz="6000" i="1" u="sng" dirty="0" smtClean="0">
                <a:latin typeface="Calibri" pitchFamily="34" charset="0"/>
              </a:rPr>
              <a:t>NATURALIST</a:t>
            </a:r>
          </a:p>
          <a:p>
            <a:pPr marL="609600" indent="-609600" algn="ctr">
              <a:lnSpc>
                <a:spcPct val="90000"/>
              </a:lnSpc>
              <a:spcBef>
                <a:spcPct val="20000"/>
              </a:spcBef>
            </a:pPr>
            <a:endParaRPr lang="en-US" sz="6000" i="1" u="sng" dirty="0" smtClean="0">
              <a:latin typeface="Calibri" pitchFamily="34" charset="0"/>
            </a:endParaRPr>
          </a:p>
          <a:p>
            <a:pPr marL="609600" indent="-609600" algn="ctr">
              <a:lnSpc>
                <a:spcPct val="90000"/>
              </a:lnSpc>
              <a:spcBef>
                <a:spcPct val="20000"/>
              </a:spcBef>
            </a:pPr>
            <a:r>
              <a:rPr lang="en-US" sz="6000" dirty="0" smtClean="0">
                <a:latin typeface="Calibri" pitchFamily="34" charset="0"/>
              </a:rPr>
              <a:t>Joseph </a:t>
            </a:r>
            <a:r>
              <a:rPr lang="en-US" sz="6000" dirty="0" smtClean="0">
                <a:latin typeface="Calibri" pitchFamily="34" charset="0"/>
              </a:rPr>
              <a:t>Smith’s counselor and polygamy insider told the truth.</a:t>
            </a:r>
            <a:endParaRPr lang="en-US" sz="6000" dirty="0" smtClean="0">
              <a:latin typeface="Calibri" pitchFamily="34" charset="0"/>
            </a:endParaRPr>
          </a:p>
          <a:p>
            <a:pPr marL="609600" indent="-609600" algn="ctr">
              <a:lnSpc>
                <a:spcPct val="90000"/>
              </a:lnSpc>
              <a:spcBef>
                <a:spcPct val="20000"/>
              </a:spcBef>
            </a:pPr>
            <a:endParaRPr lang="en-US" sz="6000" i="1" dirty="0">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152400"/>
            <a:ext cx="8915400" cy="4524315"/>
          </a:xfrm>
          <a:prstGeom prst="rect">
            <a:avLst/>
          </a:prstGeom>
          <a:noFill/>
          <a:ln w="9525">
            <a:noFill/>
            <a:miter lim="800000"/>
            <a:headEnd/>
            <a:tailEnd/>
          </a:ln>
        </p:spPr>
        <p:txBody>
          <a:bodyPr wrap="square">
            <a:spAutoFit/>
          </a:bodyPr>
          <a:lstStyle/>
          <a:p>
            <a:pPr algn="ctr"/>
            <a:r>
              <a:rPr lang="en-US" sz="4800" i="1" u="sng" dirty="0" smtClean="0">
                <a:latin typeface="Arial" pitchFamily="34" charset="0"/>
                <a:cs typeface="Arial" pitchFamily="34" charset="0"/>
              </a:rPr>
              <a:t>BELIEVER</a:t>
            </a:r>
          </a:p>
          <a:p>
            <a:pPr algn="ctr"/>
            <a:endParaRPr lang="en-US" sz="4800" i="1" u="sng" dirty="0" smtClean="0">
              <a:latin typeface="Arial" pitchFamily="34" charset="0"/>
              <a:cs typeface="Arial" pitchFamily="34" charset="0"/>
            </a:endParaRPr>
          </a:p>
          <a:p>
            <a:pPr algn="ctr"/>
            <a:r>
              <a:rPr lang="en-US" sz="4800" dirty="0" smtClean="0">
                <a:latin typeface="Arial" pitchFamily="34" charset="0"/>
                <a:cs typeface="Arial" pitchFamily="34" charset="0"/>
              </a:rPr>
              <a:t>The relationship in question was a plural marriage performed by proper authority.</a:t>
            </a:r>
            <a:endParaRPr lang="en-US" sz="4800" dirty="0" smtClean="0">
              <a:latin typeface="Arial" pitchFamily="34" charset="0"/>
              <a:cs typeface="Arial" pitchFamily="34" charset="0"/>
            </a:endParaRPr>
          </a:p>
          <a:p>
            <a:pPr algn="ctr"/>
            <a:endParaRPr lang="en-US" sz="4800" i="1"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152400"/>
            <a:ext cx="8915400" cy="6740307"/>
          </a:xfrm>
          <a:prstGeom prst="rect">
            <a:avLst/>
          </a:prstGeom>
          <a:noFill/>
          <a:ln w="9525">
            <a:noFill/>
            <a:miter lim="800000"/>
            <a:headEnd/>
            <a:tailEnd/>
          </a:ln>
        </p:spPr>
        <p:txBody>
          <a:bodyPr wrap="square">
            <a:spAutoFit/>
          </a:bodyPr>
          <a:lstStyle/>
          <a:p>
            <a:pPr algn="ctr"/>
            <a:r>
              <a:rPr lang="en-US" sz="4800" i="1" u="sng" dirty="0" smtClean="0">
                <a:latin typeface="Arial" pitchFamily="34" charset="0"/>
                <a:cs typeface="Arial" pitchFamily="34" charset="0"/>
              </a:rPr>
              <a:t>BELIEVER</a:t>
            </a:r>
          </a:p>
          <a:p>
            <a:pPr algn="ctr"/>
            <a:endParaRPr lang="en-US" sz="4800" i="1" u="sng" dirty="0" smtClean="0">
              <a:latin typeface="Arial" pitchFamily="34" charset="0"/>
              <a:cs typeface="Arial" pitchFamily="34" charset="0"/>
            </a:endParaRPr>
          </a:p>
          <a:p>
            <a:pPr algn="ctr"/>
            <a:r>
              <a:rPr lang="en-US" sz="4800" dirty="0" smtClean="0">
                <a:latin typeface="Arial" pitchFamily="34" charset="0"/>
                <a:cs typeface="Arial" pitchFamily="34" charset="0"/>
              </a:rPr>
              <a:t>Historical documents demonstrate that Joseph </a:t>
            </a:r>
            <a:r>
              <a:rPr lang="en-US" sz="4800" dirty="0" smtClean="0">
                <a:latin typeface="Arial" pitchFamily="34" charset="0"/>
                <a:cs typeface="Arial" pitchFamily="34" charset="0"/>
              </a:rPr>
              <a:t>Smith was imperfect, but </a:t>
            </a:r>
            <a:r>
              <a:rPr lang="en-US" sz="4800" dirty="0" smtClean="0">
                <a:latin typeface="Arial" pitchFamily="34" charset="0"/>
                <a:cs typeface="Arial" pitchFamily="34" charset="0"/>
              </a:rPr>
              <a:t>he was </a:t>
            </a:r>
            <a:r>
              <a:rPr lang="en-US" sz="4800" dirty="0" smtClean="0">
                <a:latin typeface="Arial" pitchFamily="34" charset="0"/>
                <a:cs typeface="Arial" pitchFamily="34" charset="0"/>
              </a:rPr>
              <a:t>not guilty of any egregious transgression </a:t>
            </a:r>
            <a:r>
              <a:rPr lang="en-US" sz="4800" dirty="0" smtClean="0">
                <a:latin typeface="Arial" pitchFamily="34" charset="0"/>
                <a:cs typeface="Arial" pitchFamily="34" charset="0"/>
              </a:rPr>
              <a:t>including</a:t>
            </a:r>
          </a:p>
          <a:p>
            <a:pPr algn="ctr"/>
            <a:r>
              <a:rPr lang="en-US" sz="4800" dirty="0" smtClean="0">
                <a:latin typeface="Arial" pitchFamily="34" charset="0"/>
                <a:cs typeface="Arial" pitchFamily="34" charset="0"/>
              </a:rPr>
              <a:t>sexual </a:t>
            </a:r>
            <a:r>
              <a:rPr lang="en-US" sz="4800" dirty="0" smtClean="0">
                <a:latin typeface="Arial" pitchFamily="34" charset="0"/>
                <a:cs typeface="Arial" pitchFamily="34" charset="0"/>
              </a:rPr>
              <a:t>impropriety.</a:t>
            </a:r>
          </a:p>
          <a:p>
            <a:pPr algn="ctr"/>
            <a:endParaRPr lang="en-US" sz="4800" i="1"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304800" y="990600"/>
            <a:ext cx="8839200" cy="4401205"/>
          </a:xfrm>
          <a:prstGeom prst="rect">
            <a:avLst/>
          </a:prstGeom>
          <a:noFill/>
          <a:ln w="9525">
            <a:noFill/>
            <a:miter lim="800000"/>
            <a:headEnd/>
            <a:tailEnd/>
          </a:ln>
        </p:spPr>
        <p:txBody>
          <a:bodyPr wrap="square">
            <a:spAutoFit/>
          </a:bodyPr>
          <a:lstStyle/>
          <a:p>
            <a:pPr algn="ctr"/>
            <a:r>
              <a:rPr lang="en-US" sz="4000" b="1" dirty="0" smtClean="0"/>
              <a:t>Historical evidence regarding</a:t>
            </a:r>
          </a:p>
          <a:p>
            <a:pPr algn="ctr"/>
            <a:r>
              <a:rPr lang="en-US" sz="6000" b="1" u="sng" dirty="0" smtClean="0"/>
              <a:t>POLYANDRY</a:t>
            </a:r>
            <a:endParaRPr lang="en-US" sz="6000" u="sng" dirty="0" smtClean="0"/>
          </a:p>
          <a:p>
            <a:pPr algn="ctr"/>
            <a:r>
              <a:rPr lang="en-US" sz="6000" i="1" dirty="0" smtClean="0"/>
              <a:t>Joseph Smith was sealed to fourteen women who were already legally married.</a:t>
            </a:r>
            <a:endParaRPr lang="en-US" sz="6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533400" y="381000"/>
            <a:ext cx="7924800" cy="5632311"/>
          </a:xfrm>
          <a:prstGeom prst="rect">
            <a:avLst/>
          </a:prstGeom>
          <a:noFill/>
          <a:ln w="9525">
            <a:noFill/>
            <a:miter lim="800000"/>
            <a:headEnd/>
            <a:tailEnd/>
          </a:ln>
        </p:spPr>
        <p:txBody>
          <a:bodyPr>
            <a:spAutoFit/>
          </a:bodyPr>
          <a:lstStyle/>
          <a:p>
            <a:pPr marL="609600" indent="-609600" algn="ctr">
              <a:lnSpc>
                <a:spcPct val="90000"/>
              </a:lnSpc>
              <a:spcBef>
                <a:spcPct val="20000"/>
              </a:spcBef>
            </a:pPr>
            <a:r>
              <a:rPr lang="en-US" sz="6000" i="1" u="sng" dirty="0" smtClean="0">
                <a:latin typeface="Calibri" pitchFamily="34" charset="0"/>
              </a:rPr>
              <a:t>NATURALIST</a:t>
            </a:r>
          </a:p>
          <a:p>
            <a:pPr marL="609600" indent="-609600" algn="ctr">
              <a:lnSpc>
                <a:spcPct val="90000"/>
              </a:lnSpc>
              <a:spcBef>
                <a:spcPct val="20000"/>
              </a:spcBef>
            </a:pPr>
            <a:endParaRPr lang="en-US" sz="6000" i="1" u="sng" dirty="0" smtClean="0">
              <a:latin typeface="Calibri" pitchFamily="34" charset="0"/>
            </a:endParaRPr>
          </a:p>
          <a:p>
            <a:pPr marL="609600" indent="-609600" algn="ctr">
              <a:lnSpc>
                <a:spcPct val="90000"/>
              </a:lnSpc>
              <a:spcBef>
                <a:spcPct val="20000"/>
              </a:spcBef>
            </a:pPr>
            <a:r>
              <a:rPr lang="en-US" sz="6000" dirty="0" smtClean="0">
                <a:latin typeface="Calibri" pitchFamily="34" charset="0"/>
              </a:rPr>
              <a:t>Joseph Smith simply wanted to expand his sexual opportunities.</a:t>
            </a:r>
          </a:p>
          <a:p>
            <a:pPr marL="609600" indent="-609600" algn="ctr">
              <a:lnSpc>
                <a:spcPct val="90000"/>
              </a:lnSpc>
              <a:spcBef>
                <a:spcPct val="20000"/>
              </a:spcBef>
            </a:pPr>
            <a:endParaRPr lang="en-US" sz="6000" i="1" dirty="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a:bodyPr>
          <a:lstStyle/>
          <a:p>
            <a:pPr eaLnBrk="1" fontAlgn="auto" hangingPunct="1">
              <a:spcAft>
                <a:spcPts val="0"/>
              </a:spcAft>
              <a:defRPr/>
            </a:pPr>
            <a:r>
              <a:rPr lang="en-US" sz="2000" b="1" i="1" dirty="0" smtClean="0">
                <a:latin typeface="Baskerville Old Face" pitchFamily="18" charset="0"/>
              </a:rPr>
              <a:t> </a:t>
            </a:r>
            <a:endParaRPr lang="en-US" sz="2000" dirty="0" smtClean="0"/>
          </a:p>
        </p:txBody>
      </p:sp>
      <p:sp>
        <p:nvSpPr>
          <p:cNvPr id="67588" name="Rectangle 3"/>
          <p:cNvSpPr>
            <a:spLocks noChangeArrowheads="1"/>
          </p:cNvSpPr>
          <p:nvPr/>
        </p:nvSpPr>
        <p:spPr bwMode="auto">
          <a:xfrm>
            <a:off x="304800" y="2743200"/>
            <a:ext cx="8839200" cy="840230"/>
          </a:xfrm>
          <a:prstGeom prst="rect">
            <a:avLst/>
          </a:prstGeom>
          <a:noFill/>
          <a:ln w="9525">
            <a:noFill/>
            <a:miter lim="800000"/>
            <a:headEnd/>
            <a:tailEnd/>
          </a:ln>
        </p:spPr>
        <p:txBody>
          <a:bodyPr wrap="square">
            <a:spAutoFit/>
          </a:bodyPr>
          <a:lstStyle/>
          <a:p>
            <a:pPr marL="609600" indent="-609600" algn="ctr">
              <a:lnSpc>
                <a:spcPct val="90000"/>
              </a:lnSpc>
              <a:spcBef>
                <a:spcPct val="20000"/>
              </a:spcBef>
            </a:pPr>
            <a:r>
              <a:rPr lang="en-US" sz="5400" b="1" i="1" dirty="0" smtClean="0">
                <a:latin typeface="Arial" pitchFamily="34" charset="0"/>
                <a:cs typeface="Arial" pitchFamily="34" charset="0"/>
              </a:rPr>
              <a:t>Faith </a:t>
            </a:r>
            <a:r>
              <a:rPr lang="en-US" sz="5400" b="1" dirty="0" smtClean="0">
                <a:latin typeface="Arial" pitchFamily="34" charset="0"/>
                <a:cs typeface="Arial" pitchFamily="34" charset="0"/>
              </a:rPr>
              <a:t>is still required</a:t>
            </a:r>
            <a:endParaRPr lang="en-US" sz="5400" b="1" dirty="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152400"/>
            <a:ext cx="8915400" cy="6001643"/>
          </a:xfrm>
          <a:prstGeom prst="rect">
            <a:avLst/>
          </a:prstGeom>
          <a:noFill/>
          <a:ln w="9525">
            <a:noFill/>
            <a:miter lim="800000"/>
            <a:headEnd/>
            <a:tailEnd/>
          </a:ln>
        </p:spPr>
        <p:txBody>
          <a:bodyPr wrap="square">
            <a:spAutoFit/>
          </a:bodyPr>
          <a:lstStyle/>
          <a:p>
            <a:pPr algn="ctr"/>
            <a:r>
              <a:rPr lang="en-US" sz="4800" i="1" u="sng" dirty="0" smtClean="0">
                <a:latin typeface="Arial" pitchFamily="34" charset="0"/>
                <a:cs typeface="Arial" pitchFamily="34" charset="0"/>
              </a:rPr>
              <a:t>BELIEVER</a:t>
            </a:r>
          </a:p>
          <a:p>
            <a:pPr algn="ctr"/>
            <a:r>
              <a:rPr lang="en-US" sz="4800" dirty="0" smtClean="0">
                <a:latin typeface="Arial" pitchFamily="34" charset="0"/>
                <a:cs typeface="Arial" pitchFamily="34" charset="0"/>
              </a:rPr>
              <a:t>Plural wife Lucy Walker explained:  “A woman would have her choice, this was a privilege that could not be denied her.”  These fourteen women chose Joseph Smith as their eternal husband.</a:t>
            </a:r>
            <a:endParaRPr lang="en-US" sz="4800" i="1" dirty="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152400"/>
            <a:ext cx="8915400" cy="6093976"/>
          </a:xfrm>
          <a:prstGeom prst="rect">
            <a:avLst/>
          </a:prstGeom>
          <a:noFill/>
          <a:ln w="9525">
            <a:noFill/>
            <a:miter lim="800000"/>
            <a:headEnd/>
            <a:tailEnd/>
          </a:ln>
        </p:spPr>
        <p:txBody>
          <a:bodyPr wrap="square">
            <a:spAutoFit/>
          </a:bodyPr>
          <a:lstStyle/>
          <a:p>
            <a:pPr algn="ctr"/>
            <a:r>
              <a:rPr lang="en-US" sz="4800" i="1" u="sng" dirty="0" smtClean="0">
                <a:latin typeface="Arial" pitchFamily="34" charset="0"/>
                <a:cs typeface="Arial" pitchFamily="34" charset="0"/>
              </a:rPr>
              <a:t>BELIEVER</a:t>
            </a:r>
          </a:p>
          <a:p>
            <a:pPr algn="ctr"/>
            <a:r>
              <a:rPr lang="en-US" sz="4800" dirty="0" smtClean="0">
                <a:latin typeface="Arial" pitchFamily="34" charset="0"/>
                <a:cs typeface="Arial" pitchFamily="34" charset="0"/>
              </a:rPr>
              <a:t>Most polyandrous sealings were for “eternity only.” Regarding the “time and eternity” marriages, the women were physically separated from their legal husbands because sealings supersede civil covenants.</a:t>
            </a:r>
            <a:endParaRPr lang="en-US" sz="4800" i="1" dirty="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304800"/>
            <a:ext cx="8839200" cy="6247864"/>
          </a:xfrm>
          <a:prstGeom prst="rect">
            <a:avLst/>
          </a:prstGeom>
          <a:noFill/>
          <a:ln w="9525">
            <a:noFill/>
            <a:miter lim="800000"/>
            <a:headEnd/>
            <a:tailEnd/>
          </a:ln>
        </p:spPr>
        <p:txBody>
          <a:bodyPr wrap="square">
            <a:spAutoFit/>
          </a:bodyPr>
          <a:lstStyle/>
          <a:p>
            <a:pPr lvl="0" algn="ctr"/>
            <a:r>
              <a:rPr lang="en-US" sz="4000" b="1" dirty="0" smtClean="0">
                <a:solidFill>
                  <a:prstClr val="black"/>
                </a:solidFill>
              </a:rPr>
              <a:t>Historical evidence </a:t>
            </a:r>
            <a:r>
              <a:rPr lang="en-US" sz="4000" b="1" dirty="0" smtClean="0">
                <a:solidFill>
                  <a:prstClr val="black"/>
                </a:solidFill>
              </a:rPr>
              <a:t>regarding:</a:t>
            </a:r>
            <a:endParaRPr lang="en-US" sz="4000" b="1" dirty="0" smtClean="0">
              <a:solidFill>
                <a:prstClr val="black"/>
              </a:solidFill>
            </a:endParaRPr>
          </a:p>
          <a:p>
            <a:pPr algn="ctr"/>
            <a:r>
              <a:rPr lang="en-US" sz="6000" b="1" dirty="0" smtClean="0"/>
              <a:t>MARINDA </a:t>
            </a:r>
            <a:r>
              <a:rPr lang="en-US" sz="6000" b="1" dirty="0" smtClean="0"/>
              <a:t>NANCY </a:t>
            </a:r>
            <a:r>
              <a:rPr lang="en-US" sz="6000" b="1" u="sng" dirty="0" smtClean="0"/>
              <a:t>JOHNSON</a:t>
            </a:r>
            <a:endParaRPr lang="en-US" sz="6000" u="sng" dirty="0" smtClean="0"/>
          </a:p>
          <a:p>
            <a:pPr algn="ctr"/>
            <a:r>
              <a:rPr lang="en-US" sz="6000" i="1" dirty="0" smtClean="0"/>
              <a:t>Joseph Smith was apparently sealed to Marinda in April 1842 while Orson was on his mission.</a:t>
            </a:r>
            <a:endParaRPr lang="en-US" sz="6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381000" y="304800"/>
            <a:ext cx="7924800" cy="6001643"/>
          </a:xfrm>
          <a:prstGeom prst="rect">
            <a:avLst/>
          </a:prstGeom>
          <a:noFill/>
          <a:ln w="9525">
            <a:noFill/>
            <a:miter lim="800000"/>
            <a:headEnd/>
            <a:tailEnd/>
          </a:ln>
        </p:spPr>
        <p:txBody>
          <a:bodyPr>
            <a:spAutoFit/>
          </a:bodyPr>
          <a:lstStyle/>
          <a:p>
            <a:pPr algn="ctr"/>
            <a:r>
              <a:rPr lang="en-US" sz="4800" i="1" u="sng" dirty="0" smtClean="0">
                <a:latin typeface="Arial" pitchFamily="34" charset="0"/>
                <a:cs typeface="Arial" pitchFamily="34" charset="0"/>
              </a:rPr>
              <a:t>NATURALIST</a:t>
            </a:r>
            <a:r>
              <a:rPr lang="en-US" sz="4800" dirty="0" smtClean="0">
                <a:latin typeface="Arial" pitchFamily="34" charset="0"/>
                <a:cs typeface="Arial" pitchFamily="34" charset="0"/>
              </a:rPr>
              <a:t> </a:t>
            </a:r>
          </a:p>
          <a:p>
            <a:pPr algn="ctr"/>
            <a:r>
              <a:rPr lang="en-US" sz="4800" dirty="0" smtClean="0">
                <a:latin typeface="Arial" pitchFamily="34" charset="0"/>
                <a:cs typeface="Arial" pitchFamily="34" charset="0"/>
              </a:rPr>
              <a:t>Joseph Smith sought to have sexual relations with </a:t>
            </a:r>
            <a:r>
              <a:rPr lang="en-US" sz="4800" dirty="0" err="1" smtClean="0">
                <a:latin typeface="Arial" pitchFamily="34" charset="0"/>
                <a:cs typeface="Arial" pitchFamily="34" charset="0"/>
              </a:rPr>
              <a:t>Marinda</a:t>
            </a:r>
            <a:r>
              <a:rPr lang="en-US" sz="4800" dirty="0" smtClean="0">
                <a:latin typeface="Arial" pitchFamily="34" charset="0"/>
                <a:cs typeface="Arial" pitchFamily="34" charset="0"/>
              </a:rPr>
              <a:t> so he married her for “time and eternity” to accomplish that goal, with no regard for Orson’s feelings.</a:t>
            </a:r>
            <a:endParaRPr lang="en-US" sz="4800" dirty="0">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152400"/>
            <a:ext cx="8839200" cy="6247864"/>
          </a:xfrm>
          <a:prstGeom prst="rect">
            <a:avLst/>
          </a:prstGeom>
          <a:noFill/>
          <a:ln w="9525">
            <a:noFill/>
            <a:miter lim="800000"/>
            <a:headEnd/>
            <a:tailEnd/>
          </a:ln>
        </p:spPr>
        <p:txBody>
          <a:bodyPr wrap="square">
            <a:spAutoFit/>
          </a:bodyPr>
          <a:lstStyle/>
          <a:p>
            <a:pPr algn="ctr"/>
            <a:r>
              <a:rPr lang="en-US" sz="4000" i="1" u="sng" dirty="0" smtClean="0">
                <a:latin typeface="Arial" pitchFamily="34" charset="0"/>
                <a:cs typeface="Arial" pitchFamily="34" charset="0"/>
              </a:rPr>
              <a:t>BELIEVER</a:t>
            </a:r>
            <a:endParaRPr lang="en-US" sz="4000" dirty="0" smtClean="0">
              <a:latin typeface="Arial" pitchFamily="34" charset="0"/>
              <a:cs typeface="Arial" pitchFamily="34" charset="0"/>
            </a:endParaRPr>
          </a:p>
          <a:p>
            <a:pPr algn="ctr"/>
            <a:r>
              <a:rPr lang="en-US" sz="4000" dirty="0" smtClean="0">
                <a:latin typeface="Arial" pitchFamily="34" charset="0"/>
                <a:cs typeface="Arial" pitchFamily="34" charset="0"/>
              </a:rPr>
              <a:t>Since there are two dates and the May 1843 is clearly more reliable, the April 1842 date may be in error.  Second possibility, Marinda may have learned of eternal marriage and chose Joseph Smith over Orson as her eternal husband.  The Prophet acquiesced and allowed an</a:t>
            </a:r>
          </a:p>
          <a:p>
            <a:pPr algn="ctr"/>
            <a:r>
              <a:rPr lang="en-US" sz="4000" dirty="0" smtClean="0">
                <a:latin typeface="Arial" pitchFamily="34" charset="0"/>
                <a:cs typeface="Arial" pitchFamily="34" charset="0"/>
              </a:rPr>
              <a:t>“eternity only” sealing.</a:t>
            </a:r>
            <a:endParaRPr lang="en-US" sz="4000"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533400" y="381000"/>
            <a:ext cx="7924800" cy="5324535"/>
          </a:xfrm>
          <a:prstGeom prst="rect">
            <a:avLst/>
          </a:prstGeom>
          <a:noFill/>
          <a:ln w="9525">
            <a:noFill/>
            <a:miter lim="800000"/>
            <a:headEnd/>
            <a:tailEnd/>
          </a:ln>
        </p:spPr>
        <p:txBody>
          <a:bodyPr wrap="square">
            <a:spAutoFit/>
          </a:bodyPr>
          <a:lstStyle/>
          <a:p>
            <a:pPr lvl="0" algn="ctr"/>
            <a:r>
              <a:rPr lang="en-US" sz="4000" b="1" dirty="0" smtClean="0">
                <a:solidFill>
                  <a:prstClr val="black"/>
                </a:solidFill>
              </a:rPr>
              <a:t>Historical evidence </a:t>
            </a:r>
            <a:r>
              <a:rPr lang="en-US" sz="4000" b="1" dirty="0" smtClean="0">
                <a:solidFill>
                  <a:prstClr val="black"/>
                </a:solidFill>
              </a:rPr>
              <a:t>regarding:</a:t>
            </a:r>
            <a:endParaRPr lang="en-US" sz="4000" b="1" dirty="0" smtClean="0">
              <a:solidFill>
                <a:prstClr val="black"/>
              </a:solidFill>
            </a:endParaRPr>
          </a:p>
          <a:p>
            <a:pPr algn="ctr"/>
            <a:r>
              <a:rPr lang="en-US" sz="6000" b="1" u="sng" dirty="0" smtClean="0"/>
              <a:t>SARAH </a:t>
            </a:r>
            <a:r>
              <a:rPr lang="en-US" sz="6000" b="1" u="sng" dirty="0" smtClean="0"/>
              <a:t>PRATT</a:t>
            </a:r>
            <a:endParaRPr lang="en-US" sz="6000" u="sng" dirty="0" smtClean="0"/>
          </a:p>
          <a:p>
            <a:pPr algn="ctr"/>
            <a:r>
              <a:rPr lang="en-US" sz="6000" i="1" dirty="0" smtClean="0"/>
              <a:t>Joseph Smith makes an “offer” to Sarah Pratt in early 1841 while Orson is on a mission.</a:t>
            </a:r>
            <a:endParaRPr lang="en-US" sz="6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533400" y="914400"/>
            <a:ext cx="7924800" cy="3785652"/>
          </a:xfrm>
          <a:prstGeom prst="rect">
            <a:avLst/>
          </a:prstGeom>
          <a:noFill/>
          <a:ln w="9525">
            <a:noFill/>
            <a:miter lim="800000"/>
            <a:headEnd/>
            <a:tailEnd/>
          </a:ln>
        </p:spPr>
        <p:txBody>
          <a:bodyPr>
            <a:spAutoFit/>
          </a:bodyPr>
          <a:lstStyle/>
          <a:p>
            <a:pPr algn="ctr"/>
            <a:r>
              <a:rPr lang="en-US" sz="6000" i="1" u="sng" dirty="0" smtClean="0"/>
              <a:t>NATURALIST</a:t>
            </a:r>
            <a:endParaRPr lang="en-US" sz="6000" dirty="0" smtClean="0"/>
          </a:p>
          <a:p>
            <a:pPr algn="ctr"/>
            <a:r>
              <a:rPr lang="en-US" sz="6000" dirty="0" smtClean="0"/>
              <a:t>Joseph Smith wanted to have sex with Sarah but she turned him down.</a:t>
            </a:r>
            <a:endParaRPr lang="en-US" sz="6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152400"/>
            <a:ext cx="8915400" cy="5909310"/>
          </a:xfrm>
          <a:prstGeom prst="rect">
            <a:avLst/>
          </a:prstGeom>
          <a:noFill/>
          <a:ln w="9525">
            <a:noFill/>
            <a:miter lim="800000"/>
            <a:headEnd/>
            <a:tailEnd/>
          </a:ln>
        </p:spPr>
        <p:txBody>
          <a:bodyPr wrap="square">
            <a:spAutoFit/>
          </a:bodyPr>
          <a:lstStyle/>
          <a:p>
            <a:pPr algn="ctr"/>
            <a:r>
              <a:rPr lang="en-US" sz="5400" i="1" u="sng" dirty="0" smtClean="0">
                <a:latin typeface="Arial" pitchFamily="34" charset="0"/>
                <a:cs typeface="Arial" pitchFamily="34" charset="0"/>
              </a:rPr>
              <a:t>BELIEVER</a:t>
            </a:r>
            <a:r>
              <a:rPr lang="en-US" sz="5400" dirty="0" smtClean="0">
                <a:latin typeface="Arial" pitchFamily="34" charset="0"/>
                <a:cs typeface="Arial" pitchFamily="34" charset="0"/>
              </a:rPr>
              <a:t> </a:t>
            </a:r>
          </a:p>
          <a:p>
            <a:pPr algn="ctr"/>
            <a:r>
              <a:rPr lang="en-US" sz="5400" dirty="0" smtClean="0">
                <a:latin typeface="Arial" pitchFamily="34" charset="0"/>
                <a:cs typeface="Arial" pitchFamily="34" charset="0"/>
              </a:rPr>
              <a:t>Joseph Smith learned that Sarah was sexually involved with John C. Bennett and intervened, offering her to be sealed to him if she didn’t want to be with Orson.</a:t>
            </a:r>
            <a:endParaRPr lang="en-US" sz="5400" dirty="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533400" y="1219200"/>
            <a:ext cx="7924800" cy="1015663"/>
          </a:xfrm>
          <a:prstGeom prst="rect">
            <a:avLst/>
          </a:prstGeom>
          <a:noFill/>
          <a:ln w="9525">
            <a:noFill/>
            <a:miter lim="800000"/>
            <a:headEnd/>
            <a:tailEnd/>
          </a:ln>
        </p:spPr>
        <p:txBody>
          <a:bodyPr>
            <a:spAutoFit/>
          </a:bodyPr>
          <a:lstStyle/>
          <a:p>
            <a:pPr algn="ctr"/>
            <a:endParaRPr lang="en-US" sz="6000" b="1" i="1" dirty="0">
              <a:latin typeface="Calibri" pitchFamily="34" charset="0"/>
            </a:endParaRPr>
          </a:p>
        </p:txBody>
      </p:sp>
      <p:graphicFrame>
        <p:nvGraphicFramePr>
          <p:cNvPr id="5" name="Table 4"/>
          <p:cNvGraphicFramePr>
            <a:graphicFrameLocks noGrp="1"/>
          </p:cNvGraphicFramePr>
          <p:nvPr/>
        </p:nvGraphicFramePr>
        <p:xfrm>
          <a:off x="228600" y="2209800"/>
          <a:ext cx="8686801" cy="4399859"/>
        </p:xfrm>
        <a:graphic>
          <a:graphicData uri="http://schemas.openxmlformats.org/drawingml/2006/table">
            <a:tbl>
              <a:tblPr/>
              <a:tblGrid>
                <a:gridCol w="2936669"/>
                <a:gridCol w="2316970"/>
                <a:gridCol w="1572230"/>
                <a:gridCol w="1860932"/>
              </a:tblGrid>
              <a:tr h="0">
                <a:tc>
                  <a:txBody>
                    <a:bodyPr/>
                    <a:lstStyle/>
                    <a:p>
                      <a:pPr marL="0" marR="0" algn="ctr">
                        <a:lnSpc>
                          <a:spcPct val="115000"/>
                        </a:lnSpc>
                        <a:spcBef>
                          <a:spcPts val="0"/>
                        </a:spcBef>
                        <a:spcAft>
                          <a:spcPts val="600"/>
                        </a:spcAft>
                      </a:pPr>
                      <a:r>
                        <a:rPr lang="en-US" sz="1400" b="1" i="1" dirty="0">
                          <a:latin typeface="Arial"/>
                          <a:ea typeface="Calibri"/>
                          <a:cs typeface="Times New Roman"/>
                        </a:rPr>
                        <a:t>Joseph Smith’s</a:t>
                      </a:r>
                      <a:endParaRPr lang="en-US" sz="1400" b="1" dirty="0">
                        <a:latin typeface="Calibri"/>
                        <a:ea typeface="Calibri"/>
                        <a:cs typeface="Times New Roman"/>
                      </a:endParaRPr>
                    </a:p>
                    <a:p>
                      <a:pPr marL="0" marR="0" algn="ctr">
                        <a:lnSpc>
                          <a:spcPct val="115000"/>
                        </a:lnSpc>
                        <a:spcBef>
                          <a:spcPts val="0"/>
                        </a:spcBef>
                        <a:spcAft>
                          <a:spcPts val="600"/>
                        </a:spcAft>
                      </a:pPr>
                      <a:r>
                        <a:rPr lang="en-US" sz="1400" b="1" i="1" dirty="0">
                          <a:latin typeface="Arial"/>
                          <a:ea typeface="Calibri"/>
                          <a:cs typeface="Times New Roman"/>
                        </a:rPr>
                        <a:t>“Polyandrous” Wives</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400" b="1" i="1">
                          <a:latin typeface="Arial"/>
                          <a:ea typeface="Calibri"/>
                          <a:cs typeface="Times New Roman"/>
                        </a:rPr>
                        <a:t>Legal Husband</a:t>
                      </a:r>
                      <a:endParaRPr lang="en-US" sz="1400" b="1">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400" b="1" i="1">
                          <a:latin typeface="Arial"/>
                          <a:ea typeface="Calibri"/>
                          <a:cs typeface="Times New Roman"/>
                        </a:rPr>
                        <a:t>Eternity Only Sealing</a:t>
                      </a:r>
                      <a:endParaRPr lang="en-US" sz="1400" b="1">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400" b="1" i="1">
                          <a:latin typeface="Arial"/>
                          <a:ea typeface="Calibri"/>
                          <a:cs typeface="Times New Roman"/>
                        </a:rPr>
                        <a:t>Sealing with</a:t>
                      </a:r>
                      <a:endParaRPr lang="en-US" sz="1400" b="1">
                        <a:latin typeface="Calibri"/>
                        <a:ea typeface="Calibri"/>
                        <a:cs typeface="Times New Roman"/>
                      </a:endParaRPr>
                    </a:p>
                    <a:p>
                      <a:pPr marL="0" marR="0" algn="ctr">
                        <a:lnSpc>
                          <a:spcPct val="115000"/>
                        </a:lnSpc>
                        <a:spcBef>
                          <a:spcPts val="0"/>
                        </a:spcBef>
                        <a:spcAft>
                          <a:spcPts val="600"/>
                        </a:spcAft>
                      </a:pPr>
                      <a:r>
                        <a:rPr lang="en-US" sz="1400" b="1" i="1">
                          <a:latin typeface="Arial"/>
                          <a:ea typeface="Calibri"/>
                          <a:cs typeface="Times New Roman"/>
                        </a:rPr>
                        <a:t>“Front” Husband</a:t>
                      </a:r>
                      <a:endParaRPr lang="en-US" sz="1400" b="1">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678">
                <a:tc>
                  <a:txBody>
                    <a:bodyPr/>
                    <a:lstStyle/>
                    <a:p>
                      <a:pPr marL="0" marR="0">
                        <a:lnSpc>
                          <a:spcPct val="115000"/>
                        </a:lnSpc>
                        <a:spcBef>
                          <a:spcPts val="0"/>
                        </a:spcBef>
                        <a:spcAft>
                          <a:spcPts val="600"/>
                        </a:spcAft>
                      </a:pPr>
                      <a:r>
                        <a:rPr lang="en-US" sz="1400" b="1" dirty="0">
                          <a:latin typeface="Arial"/>
                          <a:ea typeface="Calibri"/>
                          <a:cs typeface="Times New Roman"/>
                        </a:rPr>
                        <a:t>1. Ruth Vose</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400" b="1">
                          <a:latin typeface="Arial"/>
                          <a:ea typeface="Calibri"/>
                          <a:cs typeface="Times New Roman"/>
                        </a:rPr>
                        <a:t>Edward Sayers</a:t>
                      </a:r>
                      <a:endParaRPr lang="en-US" sz="1400" b="1">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a:lnSpc>
                          <a:spcPct val="115000"/>
                        </a:lnSpc>
                        <a:spcBef>
                          <a:spcPts val="0"/>
                        </a:spcBef>
                        <a:spcAft>
                          <a:spcPts val="600"/>
                        </a:spcAft>
                      </a:pPr>
                      <a:r>
                        <a:rPr lang="en-US" sz="1400" b="1" dirty="0" smtClean="0">
                          <a:latin typeface="Arial"/>
                          <a:ea typeface="Calibri"/>
                          <a:cs typeface="Times New Roman"/>
                        </a:rPr>
                        <a:t>Yes</a:t>
                      </a:r>
                      <a:endParaRPr lang="en-US" sz="1400" b="1" dirty="0">
                        <a:latin typeface="Arial"/>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a:lnSpc>
                          <a:spcPct val="115000"/>
                        </a:lnSpc>
                        <a:spcBef>
                          <a:spcPts val="0"/>
                        </a:spcBef>
                        <a:spcAft>
                          <a:spcPts val="600"/>
                        </a:spcAft>
                      </a:pPr>
                      <a:r>
                        <a:rPr lang="en-US" sz="1400" b="1">
                          <a:latin typeface="Arial"/>
                          <a:ea typeface="Calibri"/>
                          <a:cs typeface="Times New Roman"/>
                        </a:rPr>
                        <a:t>No</a:t>
                      </a:r>
                      <a:endParaRPr lang="en-US" sz="1400" b="1">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678">
                <a:tc>
                  <a:txBody>
                    <a:bodyPr/>
                    <a:lstStyle/>
                    <a:p>
                      <a:pPr marL="0" marR="0">
                        <a:lnSpc>
                          <a:spcPct val="115000"/>
                        </a:lnSpc>
                        <a:spcBef>
                          <a:spcPts val="0"/>
                        </a:spcBef>
                        <a:spcAft>
                          <a:spcPts val="600"/>
                        </a:spcAft>
                      </a:pPr>
                      <a:r>
                        <a:rPr lang="en-US" sz="1400" b="1" dirty="0">
                          <a:latin typeface="Arial"/>
                          <a:ea typeface="Calibri"/>
                          <a:cs typeface="Times New Roman"/>
                        </a:rPr>
                        <a:t>2. Esther Dutcher</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400" b="1" dirty="0">
                          <a:latin typeface="Arial"/>
                          <a:ea typeface="Calibri"/>
                          <a:cs typeface="Times New Roman"/>
                        </a:rPr>
                        <a:t>Albert Smith</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600"/>
                        </a:spcAft>
                      </a:pPr>
                      <a:endParaRPr lang="en-US" sz="1400" b="1" dirty="0">
                        <a:latin typeface="Arial"/>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r>
              <a:tr h="257678">
                <a:tc>
                  <a:txBody>
                    <a:bodyPr/>
                    <a:lstStyle/>
                    <a:p>
                      <a:pPr marL="0" marR="0">
                        <a:lnSpc>
                          <a:spcPct val="115000"/>
                        </a:lnSpc>
                        <a:spcBef>
                          <a:spcPts val="0"/>
                        </a:spcBef>
                        <a:spcAft>
                          <a:spcPts val="600"/>
                        </a:spcAft>
                      </a:pPr>
                      <a:r>
                        <a:rPr lang="en-US" sz="1400" b="1" dirty="0">
                          <a:latin typeface="Arial"/>
                          <a:ea typeface="Calibri"/>
                          <a:cs typeface="Times New Roman"/>
                        </a:rPr>
                        <a:t>3. Mary Elizabeth Rollins</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400" b="1" dirty="0">
                          <a:latin typeface="Arial"/>
                          <a:ea typeface="Calibri"/>
                          <a:cs typeface="Times New Roman"/>
                        </a:rPr>
                        <a:t>Adam Lightner</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53430">
                <a:tc>
                  <a:txBody>
                    <a:bodyPr/>
                    <a:lstStyle/>
                    <a:p>
                      <a:pPr marL="0" marR="0">
                        <a:lnSpc>
                          <a:spcPct val="115000"/>
                        </a:lnSpc>
                        <a:spcBef>
                          <a:spcPts val="0"/>
                        </a:spcBef>
                        <a:spcAft>
                          <a:spcPts val="600"/>
                        </a:spcAft>
                      </a:pPr>
                      <a:r>
                        <a:rPr lang="en-US" sz="1400" b="1" dirty="0">
                          <a:latin typeface="Arial"/>
                          <a:ea typeface="Calibri"/>
                          <a:cs typeface="Times New Roman"/>
                        </a:rPr>
                        <a:t>4. Presendia L. Huntington</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400" b="1" dirty="0">
                          <a:latin typeface="Arial"/>
                          <a:ea typeface="Calibri"/>
                          <a:cs typeface="Times New Roman"/>
                        </a:rPr>
                        <a:t>Norman Buell</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57678">
                <a:tc>
                  <a:txBody>
                    <a:bodyPr/>
                    <a:lstStyle/>
                    <a:p>
                      <a:pPr marL="0" marR="0">
                        <a:lnSpc>
                          <a:spcPct val="115000"/>
                        </a:lnSpc>
                        <a:spcBef>
                          <a:spcPts val="0"/>
                        </a:spcBef>
                        <a:spcAft>
                          <a:spcPts val="600"/>
                        </a:spcAft>
                      </a:pPr>
                      <a:r>
                        <a:rPr lang="en-US" sz="1400" b="1">
                          <a:latin typeface="Arial"/>
                          <a:ea typeface="Calibri"/>
                          <a:cs typeface="Times New Roman"/>
                        </a:rPr>
                        <a:t>5. Sarah Kingsley</a:t>
                      </a:r>
                      <a:endParaRPr lang="en-US" sz="1400" b="1">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400" b="1" dirty="0">
                          <a:latin typeface="Arial"/>
                          <a:ea typeface="Calibri"/>
                          <a:cs typeface="Times New Roman"/>
                        </a:rPr>
                        <a:t>John Cleveland</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57678">
                <a:tc>
                  <a:txBody>
                    <a:bodyPr/>
                    <a:lstStyle/>
                    <a:p>
                      <a:pPr marL="0" marR="0">
                        <a:lnSpc>
                          <a:spcPct val="115000"/>
                        </a:lnSpc>
                        <a:spcBef>
                          <a:spcPts val="0"/>
                        </a:spcBef>
                        <a:spcAft>
                          <a:spcPts val="600"/>
                        </a:spcAft>
                      </a:pPr>
                      <a:r>
                        <a:rPr lang="en-US" sz="1400" b="1">
                          <a:latin typeface="Arial"/>
                          <a:ea typeface="Calibri"/>
                          <a:cs typeface="Times New Roman"/>
                        </a:rPr>
                        <a:t>6. Patty Bartlett</a:t>
                      </a:r>
                      <a:endParaRPr lang="en-US" sz="1400" b="1">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400" b="1" dirty="0">
                          <a:latin typeface="Arial"/>
                          <a:ea typeface="Calibri"/>
                          <a:cs typeface="Times New Roman"/>
                        </a:rPr>
                        <a:t>David Sessions</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600"/>
                        </a:spcAft>
                      </a:pPr>
                      <a:r>
                        <a:rPr lang="en-US" sz="1400" b="1">
                          <a:latin typeface="Arial"/>
                          <a:ea typeface="Calibri"/>
                          <a:cs typeface="Times New Roman"/>
                        </a:rPr>
                        <a:t>Probable</a:t>
                      </a:r>
                      <a:endParaRPr lang="en-US" sz="1400" b="1">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600"/>
                        </a:spcAft>
                      </a:pPr>
                      <a:r>
                        <a:rPr lang="en-US" sz="1400" b="1" dirty="0">
                          <a:latin typeface="Arial"/>
                          <a:ea typeface="Calibri"/>
                          <a:cs typeface="Times New Roman"/>
                        </a:rPr>
                        <a:t>Unlikely</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678">
                <a:tc>
                  <a:txBody>
                    <a:bodyPr/>
                    <a:lstStyle/>
                    <a:p>
                      <a:pPr marL="0" marR="0">
                        <a:lnSpc>
                          <a:spcPct val="115000"/>
                        </a:lnSpc>
                        <a:spcBef>
                          <a:spcPts val="0"/>
                        </a:spcBef>
                        <a:spcAft>
                          <a:spcPts val="600"/>
                        </a:spcAft>
                      </a:pPr>
                      <a:r>
                        <a:rPr lang="en-US" sz="1400" b="1">
                          <a:latin typeface="Arial"/>
                          <a:ea typeface="Calibri"/>
                          <a:cs typeface="Times New Roman"/>
                        </a:rPr>
                        <a:t>7. Elizabeth Davis</a:t>
                      </a:r>
                      <a:endParaRPr lang="en-US" sz="1400" b="1">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400" b="1" dirty="0" err="1">
                          <a:latin typeface="Arial"/>
                          <a:ea typeface="Calibri"/>
                          <a:cs typeface="Times New Roman"/>
                        </a:rPr>
                        <a:t>Jabez</a:t>
                      </a:r>
                      <a:r>
                        <a:rPr lang="en-US" sz="1400" b="1" dirty="0">
                          <a:latin typeface="Arial"/>
                          <a:ea typeface="Calibri"/>
                          <a:cs typeface="Times New Roman"/>
                        </a:rPr>
                        <a:t> </a:t>
                      </a:r>
                      <a:r>
                        <a:rPr lang="en-US" sz="1400" b="1" dirty="0" err="1">
                          <a:latin typeface="Arial"/>
                          <a:ea typeface="Calibri"/>
                          <a:cs typeface="Times New Roman"/>
                        </a:rPr>
                        <a:t>Durfee</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57678">
                <a:tc>
                  <a:txBody>
                    <a:bodyPr/>
                    <a:lstStyle/>
                    <a:p>
                      <a:pPr marL="0" marR="0">
                        <a:lnSpc>
                          <a:spcPct val="115000"/>
                        </a:lnSpc>
                        <a:spcBef>
                          <a:spcPts val="0"/>
                        </a:spcBef>
                        <a:spcAft>
                          <a:spcPts val="600"/>
                        </a:spcAft>
                      </a:pPr>
                      <a:r>
                        <a:rPr lang="en-US" sz="1400" b="1">
                          <a:latin typeface="Arial"/>
                          <a:ea typeface="Calibri"/>
                          <a:cs typeface="Times New Roman"/>
                        </a:rPr>
                        <a:t>8. Lucinda Pendleton</a:t>
                      </a:r>
                      <a:endParaRPr lang="en-US" sz="1400" b="1">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400" b="1" dirty="0">
                          <a:latin typeface="Arial"/>
                          <a:ea typeface="Calibri"/>
                          <a:cs typeface="Times New Roman"/>
                        </a:rPr>
                        <a:t>George Harris</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57678">
                <a:tc>
                  <a:txBody>
                    <a:bodyPr/>
                    <a:lstStyle/>
                    <a:p>
                      <a:pPr marL="0" marR="0">
                        <a:lnSpc>
                          <a:spcPct val="115000"/>
                        </a:lnSpc>
                        <a:spcBef>
                          <a:spcPts val="0"/>
                        </a:spcBef>
                        <a:spcAft>
                          <a:spcPts val="600"/>
                        </a:spcAft>
                      </a:pPr>
                      <a:r>
                        <a:rPr lang="en-US" sz="1400" b="1">
                          <a:latin typeface="Arial"/>
                          <a:ea typeface="Calibri"/>
                          <a:cs typeface="Times New Roman"/>
                        </a:rPr>
                        <a:t>9. Elvira Annie Cowles</a:t>
                      </a:r>
                      <a:endParaRPr lang="en-US" sz="1400" b="1">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400" b="1" dirty="0">
                          <a:latin typeface="Arial"/>
                          <a:ea typeface="Calibri"/>
                          <a:cs typeface="Times New Roman"/>
                        </a:rPr>
                        <a:t>Jonathan Holmes</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600"/>
                        </a:spcAft>
                      </a:pPr>
                      <a:r>
                        <a:rPr lang="en-US" sz="1400" b="1">
                          <a:latin typeface="Arial"/>
                          <a:ea typeface="Calibri"/>
                          <a:cs typeface="Times New Roman"/>
                        </a:rPr>
                        <a:t>Probable</a:t>
                      </a:r>
                      <a:endParaRPr lang="en-US" sz="1400" b="1">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600"/>
                        </a:spcAft>
                      </a:pPr>
                      <a:r>
                        <a:rPr lang="en-US" sz="1400" b="1" dirty="0">
                          <a:latin typeface="Arial"/>
                          <a:ea typeface="Calibri"/>
                          <a:cs typeface="Times New Roman"/>
                        </a:rPr>
                        <a:t>Possible</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476">
                <a:tc>
                  <a:txBody>
                    <a:bodyPr/>
                    <a:lstStyle/>
                    <a:p>
                      <a:pPr marL="0" marR="0">
                        <a:lnSpc>
                          <a:spcPct val="115000"/>
                        </a:lnSpc>
                        <a:spcBef>
                          <a:spcPts val="0"/>
                        </a:spcBef>
                        <a:spcAft>
                          <a:spcPts val="600"/>
                        </a:spcAft>
                      </a:pPr>
                      <a:r>
                        <a:rPr lang="en-US" sz="1400" b="1">
                          <a:latin typeface="Arial"/>
                          <a:ea typeface="Calibri"/>
                          <a:cs typeface="Times New Roman"/>
                        </a:rPr>
                        <a:t>10. Marinda Nancy Johnson</a:t>
                      </a:r>
                      <a:endParaRPr lang="en-US" sz="1400" b="1">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400" b="1" dirty="0">
                          <a:latin typeface="Arial"/>
                          <a:ea typeface="Calibri"/>
                          <a:cs typeface="Times New Roman"/>
                        </a:rPr>
                        <a:t>Orson Hyde</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33134">
                <a:tc>
                  <a:txBody>
                    <a:bodyPr/>
                    <a:lstStyle/>
                    <a:p>
                      <a:pPr marL="0" marR="0">
                        <a:lnSpc>
                          <a:spcPct val="115000"/>
                        </a:lnSpc>
                        <a:spcBef>
                          <a:spcPts val="0"/>
                        </a:spcBef>
                        <a:spcAft>
                          <a:spcPts val="600"/>
                        </a:spcAft>
                      </a:pPr>
                      <a:r>
                        <a:rPr lang="en-US" sz="1400" b="1">
                          <a:latin typeface="Arial"/>
                          <a:ea typeface="Calibri"/>
                          <a:cs typeface="Times New Roman"/>
                        </a:rPr>
                        <a:t>11. Zina Diantha Huntington</a:t>
                      </a:r>
                      <a:endParaRPr lang="en-US" sz="1400" b="1">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400" b="1" dirty="0">
                          <a:latin typeface="Arial"/>
                          <a:ea typeface="Calibri"/>
                          <a:cs typeface="Times New Roman"/>
                        </a:rPr>
                        <a:t>Henry B. Jacobs</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57678">
                <a:tc>
                  <a:txBody>
                    <a:bodyPr/>
                    <a:lstStyle/>
                    <a:p>
                      <a:pPr marL="0" marR="0">
                        <a:lnSpc>
                          <a:spcPct val="115000"/>
                        </a:lnSpc>
                        <a:spcBef>
                          <a:spcPts val="0"/>
                        </a:spcBef>
                        <a:spcAft>
                          <a:spcPts val="600"/>
                        </a:spcAft>
                      </a:pPr>
                      <a:r>
                        <a:rPr lang="en-US" sz="1400" b="1">
                          <a:latin typeface="Arial"/>
                          <a:ea typeface="Calibri"/>
                          <a:cs typeface="Times New Roman"/>
                        </a:rPr>
                        <a:t>12. Sylvia Sessions</a:t>
                      </a:r>
                      <a:endParaRPr lang="en-US" sz="1400" b="1">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400" b="1">
                          <a:latin typeface="Arial"/>
                          <a:ea typeface="Calibri"/>
                          <a:cs typeface="Times New Roman"/>
                        </a:rPr>
                        <a:t>Windsor Lyon</a:t>
                      </a:r>
                      <a:endParaRPr lang="en-US" sz="1400" b="1">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600"/>
                        </a:spcAft>
                      </a:pPr>
                      <a:r>
                        <a:rPr lang="en-US" sz="1400" b="1" dirty="0">
                          <a:latin typeface="Arial"/>
                          <a:ea typeface="Calibri"/>
                          <a:cs typeface="Times New Roman"/>
                        </a:rPr>
                        <a:t>No</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600"/>
                        </a:spcAft>
                      </a:pPr>
                      <a:r>
                        <a:rPr lang="en-US" sz="1400" b="1" dirty="0">
                          <a:latin typeface="Arial"/>
                          <a:ea typeface="Calibri"/>
                          <a:cs typeface="Times New Roman"/>
                        </a:rPr>
                        <a:t>Yes</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195">
                <a:tc>
                  <a:txBody>
                    <a:bodyPr/>
                    <a:lstStyle/>
                    <a:p>
                      <a:pPr marL="0" marR="0">
                        <a:lnSpc>
                          <a:spcPct val="115000"/>
                        </a:lnSpc>
                        <a:spcBef>
                          <a:spcPts val="0"/>
                        </a:spcBef>
                        <a:spcAft>
                          <a:spcPts val="600"/>
                        </a:spcAft>
                      </a:pPr>
                      <a:r>
                        <a:rPr lang="en-US" sz="1400" b="1">
                          <a:latin typeface="Arial"/>
                          <a:ea typeface="Calibri"/>
                          <a:cs typeface="Times New Roman"/>
                        </a:rPr>
                        <a:t>13. Sarah Ann Whitney</a:t>
                      </a:r>
                      <a:endParaRPr lang="en-US" sz="1400" b="1">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400" b="1" dirty="0">
                          <a:latin typeface="Arial"/>
                          <a:ea typeface="Calibri"/>
                          <a:cs typeface="Times New Roman"/>
                        </a:rPr>
                        <a:t>Joseph C. Kingsbury</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34128">
                <a:tc>
                  <a:txBody>
                    <a:bodyPr/>
                    <a:lstStyle/>
                    <a:p>
                      <a:pPr marL="0" marR="0">
                        <a:lnSpc>
                          <a:spcPct val="115000"/>
                        </a:lnSpc>
                        <a:spcBef>
                          <a:spcPts val="0"/>
                        </a:spcBef>
                        <a:spcAft>
                          <a:spcPts val="600"/>
                        </a:spcAft>
                      </a:pPr>
                      <a:r>
                        <a:rPr lang="en-US" sz="1400" b="1" dirty="0">
                          <a:latin typeface="Arial"/>
                          <a:ea typeface="Calibri"/>
                          <a:cs typeface="Times New Roman"/>
                        </a:rPr>
                        <a:t>14. Mary Heron</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400" b="1">
                          <a:latin typeface="Arial"/>
                          <a:ea typeface="Calibri"/>
                          <a:cs typeface="Times New Roman"/>
                        </a:rPr>
                        <a:t>John Snider</a:t>
                      </a:r>
                      <a:endParaRPr lang="en-US" sz="1400" b="1">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600"/>
                        </a:spcAft>
                      </a:pPr>
                      <a:r>
                        <a:rPr lang="en-US" sz="1400" b="1" dirty="0">
                          <a:latin typeface="Arial"/>
                          <a:ea typeface="Calibri"/>
                          <a:cs typeface="Times New Roman"/>
                        </a:rPr>
                        <a:t>Probable</a:t>
                      </a:r>
                      <a:endParaRPr lang="en-US" sz="1400" b="1" dirty="0">
                        <a:latin typeface="Calibri"/>
                        <a:ea typeface="Calibri"/>
                        <a:cs typeface="Times New Roman"/>
                      </a:endParaRPr>
                    </a:p>
                  </a:txBody>
                  <a:tcPr marL="61595" marR="61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3"/>
          <p:cNvSpPr>
            <a:spLocks noChangeArrowheads="1"/>
          </p:cNvSpPr>
          <p:nvPr/>
        </p:nvSpPr>
        <p:spPr bwMode="auto">
          <a:xfrm>
            <a:off x="609600" y="0"/>
            <a:ext cx="7924800" cy="2554545"/>
          </a:xfrm>
          <a:prstGeom prst="rect">
            <a:avLst/>
          </a:prstGeom>
          <a:noFill/>
          <a:ln w="9525">
            <a:noFill/>
            <a:miter lim="800000"/>
            <a:headEnd/>
            <a:tailEnd/>
          </a:ln>
        </p:spPr>
        <p:txBody>
          <a:bodyPr wrap="square">
            <a:spAutoFit/>
          </a:bodyPr>
          <a:lstStyle/>
          <a:p>
            <a:pPr lvl="0" algn="ctr"/>
            <a:r>
              <a:rPr lang="en-US" sz="4000" b="1" dirty="0" smtClean="0">
                <a:solidFill>
                  <a:prstClr val="black"/>
                </a:solidFill>
              </a:rPr>
              <a:t>Historical evidence regarding:</a:t>
            </a:r>
          </a:p>
          <a:p>
            <a:pPr algn="ctr"/>
            <a:r>
              <a:rPr lang="en-US" sz="6000" b="1" u="sng" dirty="0" smtClean="0">
                <a:latin typeface="Calibri" pitchFamily="34" charset="0"/>
              </a:rPr>
              <a:t>POLYANDRY</a:t>
            </a:r>
            <a:endParaRPr lang="en-US" sz="6000" b="1" u="sng" dirty="0" smtClean="0">
              <a:latin typeface="Calibri" pitchFamily="34" charset="0"/>
            </a:endParaRPr>
          </a:p>
          <a:p>
            <a:pPr algn="ctr"/>
            <a:endParaRPr lang="en-US" sz="6000" i="1" dirty="0">
              <a:latin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533400" y="533400"/>
            <a:ext cx="7924800" cy="5632311"/>
          </a:xfrm>
          <a:prstGeom prst="rect">
            <a:avLst/>
          </a:prstGeom>
          <a:noFill/>
          <a:ln w="9525">
            <a:noFill/>
            <a:miter lim="800000"/>
            <a:headEnd/>
            <a:tailEnd/>
          </a:ln>
        </p:spPr>
        <p:txBody>
          <a:bodyPr>
            <a:spAutoFit/>
          </a:bodyPr>
          <a:lstStyle/>
          <a:p>
            <a:pPr algn="ctr"/>
            <a:r>
              <a:rPr lang="en-US" sz="6000" i="1" u="sng" dirty="0" smtClean="0"/>
              <a:t>NATURALIST</a:t>
            </a:r>
            <a:endParaRPr lang="en-US" sz="6000" dirty="0" smtClean="0"/>
          </a:p>
          <a:p>
            <a:pPr algn="ctr"/>
            <a:r>
              <a:rPr lang="en-US" sz="6000" dirty="0" smtClean="0"/>
              <a:t>Joseph Smith sought sexual relations with married women so he incorporated sexual </a:t>
            </a:r>
            <a:r>
              <a:rPr lang="en-US" sz="6000" dirty="0" smtClean="0"/>
              <a:t>polyandry.</a:t>
            </a:r>
            <a:endParaRPr lang="en-US" sz="6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381000"/>
            <a:ext cx="8839200" cy="6304109"/>
          </a:xfrm>
          <a:prstGeom prst="rect">
            <a:avLst/>
          </a:prstGeom>
          <a:noFill/>
          <a:ln w="9525">
            <a:noFill/>
            <a:miter lim="800000"/>
            <a:headEnd/>
            <a:tailEnd/>
          </a:ln>
        </p:spPr>
        <p:txBody>
          <a:bodyPr wrap="square">
            <a:spAutoFit/>
          </a:bodyPr>
          <a:lstStyle/>
          <a:p>
            <a:pPr marL="609600" indent="-609600" algn="ctr">
              <a:lnSpc>
                <a:spcPct val="90000"/>
              </a:lnSpc>
              <a:spcBef>
                <a:spcPct val="20000"/>
              </a:spcBef>
            </a:pPr>
            <a:r>
              <a:rPr lang="en-US" sz="5400" b="1" dirty="0" smtClean="0">
                <a:latin typeface="Arial" pitchFamily="34" charset="0"/>
                <a:cs typeface="Arial" pitchFamily="34" charset="0"/>
              </a:rPr>
              <a:t>Don Bradley pointed out at one of our book signings that my faith in Joseph Smith that he was a true prophet, separated me from other authors who had published on this topic. </a:t>
            </a:r>
            <a:endParaRPr lang="en-US" sz="5400" b="1" dirty="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8575"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117693"/>
            <a:ext cx="8839200" cy="5078313"/>
          </a:xfrm>
          <a:prstGeom prst="rect">
            <a:avLst/>
          </a:prstGeom>
          <a:noFill/>
          <a:ln w="9525">
            <a:noFill/>
            <a:miter lim="800000"/>
            <a:headEnd/>
            <a:tailEnd/>
          </a:ln>
        </p:spPr>
        <p:txBody>
          <a:bodyPr wrap="square">
            <a:spAutoFit/>
          </a:bodyPr>
          <a:lstStyle/>
          <a:p>
            <a:pPr algn="ctr"/>
            <a:r>
              <a:rPr lang="en-US" sz="5400" i="1" u="sng" dirty="0" smtClean="0"/>
              <a:t>BELIEVER</a:t>
            </a:r>
          </a:p>
          <a:p>
            <a:pPr algn="ctr"/>
            <a:endParaRPr lang="en-US" sz="5400" i="1" u="sng" dirty="0" smtClean="0"/>
          </a:p>
          <a:p>
            <a:pPr algn="ctr"/>
            <a:r>
              <a:rPr lang="en-US" sz="5400" dirty="0" smtClean="0">
                <a:latin typeface="Arial" pitchFamily="34" charset="0"/>
                <a:cs typeface="Arial" pitchFamily="34" charset="0"/>
              </a:rPr>
              <a:t>Joseph Smith taught that sexual polyandry was adultery and he never practiced it.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533400" y="304800"/>
            <a:ext cx="7924800" cy="6476464"/>
          </a:xfrm>
          <a:prstGeom prst="rect">
            <a:avLst/>
          </a:prstGeom>
          <a:noFill/>
          <a:ln w="9525">
            <a:noFill/>
            <a:miter lim="800000"/>
            <a:headEnd/>
            <a:tailEnd/>
          </a:ln>
        </p:spPr>
        <p:txBody>
          <a:bodyPr wrap="square">
            <a:spAutoFit/>
          </a:bodyPr>
          <a:lstStyle/>
          <a:p>
            <a:pPr lvl="0" algn="ctr"/>
            <a:r>
              <a:rPr lang="en-US" sz="4000" b="1" dirty="0" smtClean="0">
                <a:solidFill>
                  <a:prstClr val="black"/>
                </a:solidFill>
              </a:rPr>
              <a:t>Historical evidence regarding:</a:t>
            </a:r>
          </a:p>
          <a:p>
            <a:pPr algn="ctr"/>
            <a:r>
              <a:rPr lang="en-US" sz="6000" b="1" u="sng" dirty="0" smtClean="0">
                <a:latin typeface="Calibri" pitchFamily="34" charset="0"/>
              </a:rPr>
              <a:t>PUBLIC </a:t>
            </a:r>
            <a:r>
              <a:rPr lang="en-US" sz="6000" b="1" u="sng" dirty="0" smtClean="0">
                <a:latin typeface="Calibri" pitchFamily="34" charset="0"/>
              </a:rPr>
              <a:t>DENIALS</a:t>
            </a:r>
          </a:p>
          <a:p>
            <a:pPr algn="ctr"/>
            <a:endParaRPr lang="en-US" sz="6000" b="1" dirty="0" smtClean="0">
              <a:latin typeface="Calibri" pitchFamily="34" charset="0"/>
            </a:endParaRPr>
          </a:p>
          <a:p>
            <a:pPr algn="ctr"/>
            <a:r>
              <a:rPr lang="en-US" sz="6000" i="1" dirty="0" smtClean="0">
                <a:latin typeface="Calibri" pitchFamily="34" charset="0"/>
              </a:rPr>
              <a:t>Joseph Smith publicly denied polygamy when privately he was practicing it.</a:t>
            </a:r>
            <a:endParaRPr lang="en-US" sz="6000" i="1" dirty="0">
              <a:latin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457200" y="685800"/>
            <a:ext cx="7924800" cy="4708981"/>
          </a:xfrm>
          <a:prstGeom prst="rect">
            <a:avLst/>
          </a:prstGeom>
          <a:noFill/>
          <a:ln w="9525">
            <a:noFill/>
            <a:miter lim="800000"/>
            <a:headEnd/>
            <a:tailEnd/>
          </a:ln>
        </p:spPr>
        <p:txBody>
          <a:bodyPr>
            <a:spAutoFit/>
          </a:bodyPr>
          <a:lstStyle/>
          <a:p>
            <a:pPr algn="ctr"/>
            <a:r>
              <a:rPr lang="en-US" sz="6000" i="1" u="sng" dirty="0" smtClean="0"/>
              <a:t>NATURALIST</a:t>
            </a:r>
          </a:p>
          <a:p>
            <a:pPr algn="ctr"/>
            <a:endParaRPr lang="en-US" sz="6000" dirty="0" smtClean="0"/>
          </a:p>
          <a:p>
            <a:pPr algn="ctr"/>
            <a:r>
              <a:rPr lang="en-US" sz="6000" dirty="0" smtClean="0"/>
              <a:t>Joseph Smith willingly lied to conceal his debaucheries.</a:t>
            </a:r>
            <a:endParaRPr lang="en-US" sz="6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8575"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0" y="117693"/>
            <a:ext cx="9144000" cy="6001643"/>
          </a:xfrm>
          <a:prstGeom prst="rect">
            <a:avLst/>
          </a:prstGeom>
          <a:noFill/>
          <a:ln w="9525">
            <a:noFill/>
            <a:miter lim="800000"/>
            <a:headEnd/>
            <a:tailEnd/>
          </a:ln>
        </p:spPr>
        <p:txBody>
          <a:bodyPr wrap="square">
            <a:spAutoFit/>
          </a:bodyPr>
          <a:lstStyle/>
          <a:p>
            <a:pPr algn="ctr"/>
            <a:r>
              <a:rPr lang="en-US" sz="4800" i="1" u="sng" dirty="0" smtClean="0"/>
              <a:t>BELIEVER</a:t>
            </a:r>
            <a:endParaRPr lang="en-US" sz="4800" dirty="0" smtClean="0"/>
          </a:p>
          <a:p>
            <a:pPr algn="ctr"/>
            <a:r>
              <a:rPr lang="en-US" sz="4800" dirty="0" smtClean="0">
                <a:latin typeface="Arial" pitchFamily="34" charset="0"/>
                <a:cs typeface="Arial" pitchFamily="34" charset="0"/>
              </a:rPr>
              <a:t>Like Abraham interacting with the king of Egypt, Joseph Smith was forced to conceal important facts that, if disclosed, would have prevented him from obeying other important commandments.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533400" y="304800"/>
            <a:ext cx="7924800" cy="6247864"/>
          </a:xfrm>
          <a:prstGeom prst="rect">
            <a:avLst/>
          </a:prstGeom>
          <a:noFill/>
          <a:ln w="9525">
            <a:noFill/>
            <a:miter lim="800000"/>
            <a:headEnd/>
            <a:tailEnd/>
          </a:ln>
        </p:spPr>
        <p:txBody>
          <a:bodyPr wrap="square">
            <a:spAutoFit/>
          </a:bodyPr>
          <a:lstStyle/>
          <a:p>
            <a:pPr lvl="0" algn="ctr"/>
            <a:r>
              <a:rPr lang="en-US" sz="4000" b="1" dirty="0" smtClean="0">
                <a:solidFill>
                  <a:prstClr val="black"/>
                </a:solidFill>
              </a:rPr>
              <a:t>Historical evidence regarding:</a:t>
            </a:r>
          </a:p>
          <a:p>
            <a:pPr algn="ctr"/>
            <a:r>
              <a:rPr lang="en-US" sz="6000" b="1" u="sng" dirty="0" smtClean="0">
                <a:latin typeface="Calibri" pitchFamily="34" charset="0"/>
              </a:rPr>
              <a:t>Emma </a:t>
            </a:r>
            <a:r>
              <a:rPr lang="en-US" sz="6000" b="1" u="sng" dirty="0" smtClean="0">
                <a:latin typeface="Calibri" pitchFamily="34" charset="0"/>
              </a:rPr>
              <a:t>and </a:t>
            </a:r>
            <a:r>
              <a:rPr lang="en-US" sz="6000" b="1" u="sng" dirty="0" smtClean="0">
                <a:latin typeface="Calibri" pitchFamily="34" charset="0"/>
              </a:rPr>
              <a:t>Polygamy (1)</a:t>
            </a:r>
            <a:endParaRPr lang="en-US" sz="6000" b="1" u="sng" dirty="0" smtClean="0">
              <a:latin typeface="Calibri" pitchFamily="34" charset="0"/>
            </a:endParaRPr>
          </a:p>
          <a:p>
            <a:pPr algn="ctr"/>
            <a:endParaRPr lang="en-US" sz="6000" b="1" dirty="0" smtClean="0">
              <a:latin typeface="Calibri" pitchFamily="34" charset="0"/>
            </a:endParaRPr>
          </a:p>
          <a:p>
            <a:pPr algn="ctr"/>
            <a:r>
              <a:rPr lang="en-US" sz="6000" i="1" dirty="0" smtClean="0">
                <a:latin typeface="Calibri" pitchFamily="34" charset="0"/>
              </a:rPr>
              <a:t>Joseph Smith married plural wives without telling Emma he was doing so.</a:t>
            </a:r>
            <a:endParaRPr lang="en-US" sz="6000" i="1" dirty="0">
              <a:latin typeface="Calibri"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533400" y="838200"/>
            <a:ext cx="7924800" cy="4708981"/>
          </a:xfrm>
          <a:prstGeom prst="rect">
            <a:avLst/>
          </a:prstGeom>
          <a:noFill/>
          <a:ln w="9525">
            <a:noFill/>
            <a:miter lim="800000"/>
            <a:headEnd/>
            <a:tailEnd/>
          </a:ln>
        </p:spPr>
        <p:txBody>
          <a:bodyPr wrap="square">
            <a:spAutoFit/>
          </a:bodyPr>
          <a:lstStyle/>
          <a:p>
            <a:pPr algn="ctr"/>
            <a:r>
              <a:rPr lang="en-US" sz="6000" i="1" u="sng" dirty="0" smtClean="0"/>
              <a:t>NATURALIST</a:t>
            </a:r>
            <a:endParaRPr lang="en-US" sz="6000" dirty="0" smtClean="0"/>
          </a:p>
          <a:p>
            <a:pPr algn="ctr"/>
            <a:r>
              <a:rPr lang="en-US" sz="6000" dirty="0" smtClean="0"/>
              <a:t>Joseph Smith was insensitive to Emma as explored his libidinous desires.</a:t>
            </a:r>
            <a:endParaRPr lang="en-US" sz="6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152400"/>
            <a:ext cx="8839200" cy="6001643"/>
          </a:xfrm>
          <a:prstGeom prst="rect">
            <a:avLst/>
          </a:prstGeom>
          <a:noFill/>
          <a:ln w="9525">
            <a:noFill/>
            <a:miter lim="800000"/>
            <a:headEnd/>
            <a:tailEnd/>
          </a:ln>
        </p:spPr>
        <p:txBody>
          <a:bodyPr wrap="square">
            <a:spAutoFit/>
          </a:bodyPr>
          <a:lstStyle/>
          <a:p>
            <a:pPr algn="ctr"/>
            <a:r>
              <a:rPr lang="en-US" sz="6000" i="1" u="sng" dirty="0" smtClean="0"/>
              <a:t>BELIEVER</a:t>
            </a:r>
            <a:endParaRPr lang="en-US" sz="6000" dirty="0" smtClean="0"/>
          </a:p>
          <a:p>
            <a:pPr algn="ctr"/>
            <a:r>
              <a:rPr lang="en-US" sz="5400" dirty="0" smtClean="0"/>
              <a:t>Joseph Smith withheld plural marriage teachings from Emma until she was ready to believe, because once instructed, to reject them would bring condemnation.</a:t>
            </a:r>
            <a:endParaRPr lang="en-US" sz="5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228600" y="302359"/>
            <a:ext cx="8686800" cy="6247864"/>
          </a:xfrm>
          <a:prstGeom prst="rect">
            <a:avLst/>
          </a:prstGeom>
          <a:noFill/>
          <a:ln w="9525">
            <a:noFill/>
            <a:miter lim="800000"/>
            <a:headEnd/>
            <a:tailEnd/>
          </a:ln>
        </p:spPr>
        <p:txBody>
          <a:bodyPr wrap="square">
            <a:spAutoFit/>
          </a:bodyPr>
          <a:lstStyle/>
          <a:p>
            <a:pPr lvl="0" algn="ctr"/>
            <a:r>
              <a:rPr lang="en-US" sz="4000" b="1" dirty="0" smtClean="0">
                <a:solidFill>
                  <a:prstClr val="black"/>
                </a:solidFill>
              </a:rPr>
              <a:t>Historical evidence regarding:</a:t>
            </a:r>
          </a:p>
          <a:p>
            <a:pPr algn="ctr"/>
            <a:r>
              <a:rPr lang="en-US" sz="6000" b="1" u="sng" dirty="0" smtClean="0">
                <a:latin typeface="Calibri" pitchFamily="34" charset="0"/>
              </a:rPr>
              <a:t>Emma </a:t>
            </a:r>
            <a:r>
              <a:rPr lang="en-US" sz="6000" b="1" u="sng" dirty="0" smtClean="0">
                <a:latin typeface="Calibri" pitchFamily="34" charset="0"/>
              </a:rPr>
              <a:t>and </a:t>
            </a:r>
            <a:r>
              <a:rPr lang="en-US" sz="6000" b="1" u="sng" dirty="0" smtClean="0">
                <a:latin typeface="Calibri" pitchFamily="34" charset="0"/>
              </a:rPr>
              <a:t>Polygamy (2)</a:t>
            </a:r>
            <a:endParaRPr lang="en-US" sz="6000" b="1" u="sng" dirty="0" smtClean="0">
              <a:latin typeface="Calibri" pitchFamily="34" charset="0"/>
            </a:endParaRPr>
          </a:p>
          <a:p>
            <a:pPr algn="ctr"/>
            <a:r>
              <a:rPr lang="en-US" sz="6000" i="1" dirty="0" smtClean="0">
                <a:latin typeface="Calibri" pitchFamily="34" charset="0"/>
              </a:rPr>
              <a:t>Joseph Smith experienced sexual relations with some of his plural wives without telling Emma he</a:t>
            </a:r>
          </a:p>
          <a:p>
            <a:pPr algn="ctr"/>
            <a:r>
              <a:rPr lang="en-US" sz="6000" i="1" dirty="0" smtClean="0">
                <a:latin typeface="Calibri" pitchFamily="34" charset="0"/>
              </a:rPr>
              <a:t>was doing so.</a:t>
            </a:r>
            <a:endParaRPr lang="en-US" sz="6000" i="1" dirty="0">
              <a:latin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533400" y="838200"/>
            <a:ext cx="7924800" cy="4708981"/>
          </a:xfrm>
          <a:prstGeom prst="rect">
            <a:avLst/>
          </a:prstGeom>
          <a:noFill/>
          <a:ln w="9525">
            <a:noFill/>
            <a:miter lim="800000"/>
            <a:headEnd/>
            <a:tailEnd/>
          </a:ln>
        </p:spPr>
        <p:txBody>
          <a:bodyPr wrap="square">
            <a:spAutoFit/>
          </a:bodyPr>
          <a:lstStyle/>
          <a:p>
            <a:pPr algn="ctr"/>
            <a:r>
              <a:rPr lang="en-US" sz="6000" i="1" u="sng" dirty="0" smtClean="0"/>
              <a:t>NATURALIST</a:t>
            </a:r>
          </a:p>
          <a:p>
            <a:pPr algn="ctr"/>
            <a:r>
              <a:rPr lang="en-US" sz="6000" dirty="0" smtClean="0">
                <a:latin typeface="Calibri" pitchFamily="34" charset="0"/>
              </a:rPr>
              <a:t>Joseph Smith simply sought extra-marital trysts disguising them as polygamy.</a:t>
            </a:r>
            <a:endParaRPr lang="en-US" sz="600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152400"/>
            <a:ext cx="8839200" cy="5262979"/>
          </a:xfrm>
          <a:prstGeom prst="rect">
            <a:avLst/>
          </a:prstGeom>
          <a:noFill/>
          <a:ln w="9525">
            <a:noFill/>
            <a:miter lim="800000"/>
            <a:headEnd/>
            <a:tailEnd/>
          </a:ln>
        </p:spPr>
        <p:txBody>
          <a:bodyPr wrap="square">
            <a:spAutoFit/>
          </a:bodyPr>
          <a:lstStyle/>
          <a:p>
            <a:pPr algn="ctr"/>
            <a:r>
              <a:rPr lang="en-US" sz="6000" i="1" u="sng" dirty="0" smtClean="0"/>
              <a:t>BELIEVER</a:t>
            </a:r>
          </a:p>
          <a:p>
            <a:pPr algn="ctr"/>
            <a:endParaRPr lang="en-US" sz="6000" dirty="0" smtClean="0"/>
          </a:p>
          <a:p>
            <a:pPr algn="ctr"/>
            <a:r>
              <a:rPr lang="en-US" sz="5400" dirty="0" smtClean="0"/>
              <a:t>Joseph Smith was commanded by an angel to practice plural marriage independent of informing Emma.</a:t>
            </a:r>
            <a:endParaRPr lang="en-US" sz="5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533400"/>
            <a:ext cx="8839200" cy="5327612"/>
          </a:xfrm>
          <a:prstGeom prst="rect">
            <a:avLst/>
          </a:prstGeom>
          <a:noFill/>
          <a:ln w="9525">
            <a:noFill/>
            <a:miter lim="800000"/>
            <a:headEnd/>
            <a:tailEnd/>
          </a:ln>
        </p:spPr>
        <p:txBody>
          <a:bodyPr wrap="square">
            <a:spAutoFit/>
          </a:bodyPr>
          <a:lstStyle/>
          <a:p>
            <a:pPr marL="609600" indent="-609600" algn="ctr">
              <a:lnSpc>
                <a:spcPct val="90000"/>
              </a:lnSpc>
              <a:spcBef>
                <a:spcPct val="20000"/>
              </a:spcBef>
            </a:pPr>
            <a:r>
              <a:rPr lang="en-US" sz="5400" b="1" dirty="0" smtClean="0">
                <a:latin typeface="Arial" pitchFamily="34" charset="0"/>
                <a:cs typeface="Arial" pitchFamily="34" charset="0"/>
              </a:rPr>
              <a:t>I realized Don was right, because in the 1990s, as I investigated Mormon fundamentalism, I immersed myself in Joseph Smith’s teachings.</a:t>
            </a:r>
            <a:endParaRPr lang="en-US" sz="5400" b="1" dirty="0">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457200" y="304800"/>
            <a:ext cx="7924800" cy="6247864"/>
          </a:xfrm>
          <a:prstGeom prst="rect">
            <a:avLst/>
          </a:prstGeom>
          <a:noFill/>
          <a:ln w="9525">
            <a:noFill/>
            <a:miter lim="800000"/>
            <a:headEnd/>
            <a:tailEnd/>
          </a:ln>
        </p:spPr>
        <p:txBody>
          <a:bodyPr>
            <a:spAutoFit/>
          </a:bodyPr>
          <a:lstStyle/>
          <a:p>
            <a:pPr lvl="0" algn="ctr"/>
            <a:r>
              <a:rPr lang="en-US" sz="4000" b="1" dirty="0" smtClean="0">
                <a:solidFill>
                  <a:prstClr val="black"/>
                </a:solidFill>
              </a:rPr>
              <a:t>Historical evidence regarding:</a:t>
            </a:r>
          </a:p>
          <a:p>
            <a:pPr algn="ctr"/>
            <a:r>
              <a:rPr lang="en-US" sz="6000" b="1" dirty="0" smtClean="0">
                <a:latin typeface="Calibri" pitchFamily="34" charset="0"/>
              </a:rPr>
              <a:t>Sexual </a:t>
            </a:r>
            <a:r>
              <a:rPr lang="en-US" sz="6000" b="1" dirty="0" smtClean="0">
                <a:latin typeface="Calibri" pitchFamily="34" charset="0"/>
              </a:rPr>
              <a:t>Relations with </a:t>
            </a:r>
            <a:r>
              <a:rPr lang="en-US" sz="6000" b="1" u="sng" dirty="0" smtClean="0">
                <a:latin typeface="Calibri" pitchFamily="34" charset="0"/>
              </a:rPr>
              <a:t>14-year-olds</a:t>
            </a:r>
          </a:p>
          <a:p>
            <a:pPr algn="ctr"/>
            <a:r>
              <a:rPr lang="en-US" sz="6000" i="1" dirty="0" smtClean="0"/>
              <a:t>Two of Joseph Smith sealed wives were 14 years old.</a:t>
            </a:r>
          </a:p>
          <a:p>
            <a:pPr algn="ctr"/>
            <a:endParaRPr lang="en-US" sz="6000" i="1" dirty="0">
              <a:latin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228600" y="381000"/>
            <a:ext cx="8763000" cy="5632311"/>
          </a:xfrm>
          <a:prstGeom prst="rect">
            <a:avLst/>
          </a:prstGeom>
          <a:noFill/>
          <a:ln w="9525">
            <a:noFill/>
            <a:miter lim="800000"/>
            <a:headEnd/>
            <a:tailEnd/>
          </a:ln>
        </p:spPr>
        <p:txBody>
          <a:bodyPr wrap="square">
            <a:spAutoFit/>
          </a:bodyPr>
          <a:lstStyle/>
          <a:p>
            <a:pPr algn="ctr"/>
            <a:r>
              <a:rPr lang="en-US" sz="6000" i="1" u="sng" dirty="0" smtClean="0"/>
              <a:t>NATURALIST</a:t>
            </a:r>
          </a:p>
          <a:p>
            <a:pPr algn="ctr"/>
            <a:endParaRPr lang="en-US" sz="6000" dirty="0" smtClean="0"/>
          </a:p>
          <a:p>
            <a:pPr algn="ctr"/>
            <a:r>
              <a:rPr lang="en-US" sz="6000" dirty="0" smtClean="0"/>
              <a:t>Joseph Smith was attracted to young teenagers and sought sexual relations with them.</a:t>
            </a:r>
            <a:endParaRPr lang="en-US" sz="6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152400"/>
            <a:ext cx="8839200" cy="6832640"/>
          </a:xfrm>
          <a:prstGeom prst="rect">
            <a:avLst/>
          </a:prstGeom>
          <a:noFill/>
          <a:ln w="9525">
            <a:noFill/>
            <a:miter lim="800000"/>
            <a:headEnd/>
            <a:tailEnd/>
          </a:ln>
        </p:spPr>
        <p:txBody>
          <a:bodyPr wrap="square">
            <a:spAutoFit/>
          </a:bodyPr>
          <a:lstStyle/>
          <a:p>
            <a:pPr algn="ctr"/>
            <a:r>
              <a:rPr lang="en-US" sz="6000" i="1" u="sng" dirty="0" smtClean="0"/>
              <a:t>BELIEVER</a:t>
            </a:r>
            <a:endParaRPr lang="en-US" sz="6000" dirty="0" smtClean="0"/>
          </a:p>
          <a:p>
            <a:pPr algn="ctr"/>
            <a:r>
              <a:rPr lang="en-US" sz="5400" dirty="0" smtClean="0"/>
              <a:t>There is no credible evidence of sexual relations in Joseph Smith’s sealings to 14-year-olds.  Later documents support these were not consummated,</a:t>
            </a:r>
          </a:p>
          <a:p>
            <a:pPr algn="ctr"/>
            <a:r>
              <a:rPr lang="en-US" sz="5400" dirty="0" smtClean="0"/>
              <a:t>which is consistent with later Utah policies.</a:t>
            </a:r>
            <a:endParaRPr lang="en-US" sz="5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152400"/>
            <a:ext cx="8839200" cy="4708981"/>
          </a:xfrm>
          <a:prstGeom prst="rect">
            <a:avLst/>
          </a:prstGeom>
          <a:noFill/>
          <a:ln w="9525">
            <a:noFill/>
            <a:miter lim="800000"/>
            <a:headEnd/>
            <a:tailEnd/>
          </a:ln>
        </p:spPr>
        <p:txBody>
          <a:bodyPr wrap="square">
            <a:spAutoFit/>
          </a:bodyPr>
          <a:lstStyle/>
          <a:p>
            <a:pPr algn="ctr"/>
            <a:r>
              <a:rPr lang="en-US" sz="6000" i="1" dirty="0" smtClean="0"/>
              <a:t>Faith </a:t>
            </a:r>
            <a:r>
              <a:rPr lang="en-US" sz="6000" dirty="0" smtClean="0"/>
              <a:t>is required because the historical documentation does not allow for an irrefutable conclusion.</a:t>
            </a:r>
            <a:endParaRPr lang="en-US" sz="5400" i="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1143000"/>
            <a:ext cx="8763000" cy="3416320"/>
          </a:xfrm>
          <a:prstGeom prst="rect">
            <a:avLst/>
          </a:prstGeom>
          <a:noFill/>
          <a:ln w="9525">
            <a:noFill/>
            <a:miter lim="800000"/>
            <a:headEnd/>
            <a:tailEnd/>
          </a:ln>
        </p:spPr>
        <p:txBody>
          <a:bodyPr wrap="square">
            <a:spAutoFit/>
          </a:bodyPr>
          <a:lstStyle/>
          <a:p>
            <a:pPr algn="ctr"/>
            <a:r>
              <a:rPr lang="en-US" sz="5400" b="1" dirty="0" smtClean="0">
                <a:solidFill>
                  <a:srgbClr val="FF0000"/>
                </a:solidFill>
                <a:latin typeface="Arial" pitchFamily="34" charset="0"/>
                <a:cs typeface="Arial" pitchFamily="34" charset="0"/>
              </a:rPr>
              <a:t>The believer’s interpretation is based upon faith that </a:t>
            </a:r>
            <a:r>
              <a:rPr lang="en-US" sz="5400" b="1" i="1" dirty="0" smtClean="0">
                <a:solidFill>
                  <a:srgbClr val="FF0000"/>
                </a:solidFill>
                <a:latin typeface="Arial" pitchFamily="34" charset="0"/>
                <a:cs typeface="Arial" pitchFamily="34" charset="0"/>
              </a:rPr>
              <a:t>theology</a:t>
            </a:r>
            <a:r>
              <a:rPr lang="en-US" sz="5400" b="1" dirty="0" smtClean="0">
                <a:solidFill>
                  <a:srgbClr val="FF0000"/>
                </a:solidFill>
                <a:latin typeface="Arial" pitchFamily="34" charset="0"/>
                <a:cs typeface="Arial" pitchFamily="34" charset="0"/>
              </a:rPr>
              <a:t> drove the process.</a:t>
            </a:r>
            <a:endParaRPr lang="en-US" sz="5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86020" name="Rectangle 4"/>
          <p:cNvSpPr>
            <a:spLocks noChangeArrowheads="1"/>
          </p:cNvSpPr>
          <p:nvPr/>
        </p:nvSpPr>
        <p:spPr bwMode="auto">
          <a:xfrm>
            <a:off x="304800" y="381000"/>
            <a:ext cx="8382000" cy="5909310"/>
          </a:xfrm>
          <a:prstGeom prst="rect">
            <a:avLst/>
          </a:prstGeom>
          <a:noFill/>
          <a:ln w="9525">
            <a:noFill/>
            <a:miter lim="800000"/>
            <a:headEnd/>
            <a:tailEnd/>
          </a:ln>
        </p:spPr>
        <p:txBody>
          <a:bodyPr wrap="square">
            <a:spAutoFit/>
          </a:bodyPr>
          <a:lstStyle/>
          <a:p>
            <a:pPr algn="ctr"/>
            <a:r>
              <a:rPr lang="en-US" sz="5400" b="1" dirty="0" smtClean="0">
                <a:latin typeface="Calibri" pitchFamily="34" charset="0"/>
              </a:rPr>
              <a:t>Joseph taught a complicated theology to explain the need for plural marriage, but he did not need to do so.</a:t>
            </a:r>
          </a:p>
          <a:p>
            <a:pPr algn="ctr"/>
            <a:r>
              <a:rPr lang="en-US" sz="5400" b="1" dirty="0" smtClean="0">
                <a:latin typeface="Calibri" pitchFamily="34" charset="0"/>
              </a:rPr>
              <a:t>All he had to say is that he was restoring Old Testament polygamy</a:t>
            </a:r>
            <a:endParaRPr lang="en-US" sz="5400" b="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914400"/>
            <a:ext cx="8763000" cy="5262979"/>
          </a:xfrm>
          <a:prstGeom prst="rect">
            <a:avLst/>
          </a:prstGeom>
          <a:noFill/>
          <a:ln w="9525">
            <a:noFill/>
            <a:miter lim="800000"/>
            <a:headEnd/>
            <a:tailEnd/>
          </a:ln>
        </p:spPr>
        <p:txBody>
          <a:bodyPr wrap="square">
            <a:spAutoFit/>
          </a:bodyPr>
          <a:lstStyle/>
          <a:p>
            <a:pPr algn="ctr"/>
            <a:r>
              <a:rPr lang="en-US" sz="6000" b="1" dirty="0" smtClean="0">
                <a:solidFill>
                  <a:srgbClr val="FF0000"/>
                </a:solidFill>
                <a:latin typeface="Calibri" pitchFamily="34" charset="0"/>
              </a:rPr>
              <a:t>The naturalist’s interpretation is based upon faith that </a:t>
            </a:r>
            <a:r>
              <a:rPr lang="en-US" sz="6000" b="1" i="1" dirty="0" smtClean="0">
                <a:solidFill>
                  <a:srgbClr val="FF0000"/>
                </a:solidFill>
                <a:latin typeface="Calibri" pitchFamily="34" charset="0"/>
              </a:rPr>
              <a:t>libido</a:t>
            </a:r>
            <a:r>
              <a:rPr lang="en-US" sz="6000" b="1" dirty="0" smtClean="0">
                <a:solidFill>
                  <a:srgbClr val="FF0000"/>
                </a:solidFill>
                <a:latin typeface="Calibri" pitchFamily="34" charset="0"/>
              </a:rPr>
              <a:t> was the primary motivator.</a:t>
            </a:r>
          </a:p>
          <a:p>
            <a:pPr algn="ctr"/>
            <a:endParaRPr lang="en-US" sz="4800" b="1" i="1" dirty="0" smtClean="0">
              <a:latin typeface="Calibri" pitchFamily="34" charset="0"/>
            </a:endParaRPr>
          </a:p>
          <a:p>
            <a:pPr algn="ctr"/>
            <a:endParaRPr lang="en-US" sz="4800" b="1" i="1" dirty="0">
              <a:latin typeface="Calibri"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86020" name="Rectangle 4"/>
          <p:cNvSpPr>
            <a:spLocks noChangeArrowheads="1"/>
          </p:cNvSpPr>
          <p:nvPr/>
        </p:nvSpPr>
        <p:spPr bwMode="auto">
          <a:xfrm>
            <a:off x="304800" y="914400"/>
            <a:ext cx="8382000" cy="5078313"/>
          </a:xfrm>
          <a:prstGeom prst="rect">
            <a:avLst/>
          </a:prstGeom>
          <a:noFill/>
          <a:ln w="9525">
            <a:noFill/>
            <a:miter lim="800000"/>
            <a:headEnd/>
            <a:tailEnd/>
          </a:ln>
        </p:spPr>
        <p:txBody>
          <a:bodyPr wrap="square">
            <a:spAutoFit/>
          </a:bodyPr>
          <a:lstStyle/>
          <a:p>
            <a:pPr algn="ctr"/>
            <a:r>
              <a:rPr lang="en-US" sz="5400" b="1" dirty="0" smtClean="0">
                <a:latin typeface="Calibri" pitchFamily="34" charset="0"/>
              </a:rPr>
              <a:t>Historical </a:t>
            </a:r>
            <a:r>
              <a:rPr lang="en-US" sz="5400" b="1" dirty="0" smtClean="0">
                <a:latin typeface="Calibri" pitchFamily="34" charset="0"/>
              </a:rPr>
              <a:t>evidence indicates that </a:t>
            </a:r>
            <a:r>
              <a:rPr lang="en-US" sz="5400" b="1" dirty="0" smtClean="0">
                <a:latin typeface="Calibri" pitchFamily="34" charset="0"/>
              </a:rPr>
              <a:t>Joseph Smith consummated twelve of the plural marriages, but that </a:t>
            </a:r>
            <a:r>
              <a:rPr lang="en-US" sz="5400" b="1" dirty="0" smtClean="0">
                <a:latin typeface="Calibri" pitchFamily="34" charset="0"/>
              </a:rPr>
              <a:t>sexual relations </a:t>
            </a:r>
            <a:r>
              <a:rPr lang="en-US" sz="5400" b="1" dirty="0" smtClean="0">
                <a:latin typeface="Calibri" pitchFamily="34" charset="0"/>
              </a:rPr>
              <a:t>were </a:t>
            </a:r>
            <a:r>
              <a:rPr lang="en-US" sz="5400" b="1" dirty="0" smtClean="0">
                <a:latin typeface="Calibri" pitchFamily="34" charset="0"/>
              </a:rPr>
              <a:t>not a common occurrence.</a:t>
            </a:r>
            <a:endParaRPr lang="en-US" sz="5400" b="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86020" name="Rectangle 4"/>
          <p:cNvSpPr>
            <a:spLocks noChangeArrowheads="1"/>
          </p:cNvSpPr>
          <p:nvPr/>
        </p:nvSpPr>
        <p:spPr bwMode="auto">
          <a:xfrm>
            <a:off x="152400" y="117693"/>
            <a:ext cx="8991600" cy="6494085"/>
          </a:xfrm>
          <a:prstGeom prst="rect">
            <a:avLst/>
          </a:prstGeom>
          <a:noFill/>
          <a:ln w="9525">
            <a:noFill/>
            <a:miter lim="800000"/>
            <a:headEnd/>
            <a:tailEnd/>
          </a:ln>
        </p:spPr>
        <p:txBody>
          <a:bodyPr wrap="square">
            <a:spAutoFit/>
          </a:bodyPr>
          <a:lstStyle/>
          <a:p>
            <a:pPr algn="ctr"/>
            <a:r>
              <a:rPr lang="en-US" sz="3600" b="1" u="sng" dirty="0" smtClean="0">
                <a:latin typeface="Arial" pitchFamily="34" charset="0"/>
                <a:cs typeface="Arial" pitchFamily="34" charset="0"/>
              </a:rPr>
              <a:t>Evidence Sexual Relations</a:t>
            </a:r>
          </a:p>
          <a:p>
            <a:pPr algn="ctr"/>
            <a:r>
              <a:rPr lang="en-US" sz="3600" b="1" u="sng" dirty="0" smtClean="0">
                <a:latin typeface="Arial" pitchFamily="34" charset="0"/>
                <a:cs typeface="Arial" pitchFamily="34" charset="0"/>
              </a:rPr>
              <a:t>were Less Common</a:t>
            </a:r>
          </a:p>
          <a:p>
            <a:r>
              <a:rPr lang="en-US" sz="3600" b="1" dirty="0" smtClean="0">
                <a:latin typeface="Arial" pitchFamily="34" charset="0"/>
                <a:cs typeface="Arial" pitchFamily="34" charset="0"/>
              </a:rPr>
              <a:t> </a:t>
            </a:r>
          </a:p>
          <a:p>
            <a:pPr marL="457200" indent="-457200">
              <a:spcAft>
                <a:spcPts val="600"/>
              </a:spcAft>
              <a:buAutoNum type="arabicPeriod"/>
            </a:pPr>
            <a:r>
              <a:rPr lang="en-US" sz="3600" b="1" dirty="0" smtClean="0">
                <a:latin typeface="Arial" pitchFamily="34" charset="0"/>
                <a:cs typeface="Arial" pitchFamily="34" charset="0"/>
              </a:rPr>
              <a:t>Only two children known to have been born to all plural wives</a:t>
            </a:r>
          </a:p>
          <a:p>
            <a:pPr marL="457200" indent="-457200">
              <a:spcAft>
                <a:spcPts val="600"/>
              </a:spcAft>
              <a:buAutoNum type="arabicPeriod"/>
            </a:pPr>
            <a:r>
              <a:rPr lang="en-US" sz="3600" b="1" dirty="0" smtClean="0">
                <a:latin typeface="Arial" pitchFamily="34" charset="0"/>
                <a:cs typeface="Arial" pitchFamily="34" charset="0"/>
              </a:rPr>
              <a:t> Hiding from Emma, Hyrum, and William Law would have been difficult</a:t>
            </a:r>
          </a:p>
          <a:p>
            <a:pPr marL="457200" indent="-457200">
              <a:spcAft>
                <a:spcPts val="600"/>
              </a:spcAft>
              <a:buAutoNum type="arabicPeriod"/>
            </a:pPr>
            <a:r>
              <a:rPr lang="en-US" sz="3600" b="1" dirty="0" smtClean="0">
                <a:latin typeface="Arial" pitchFamily="34" charset="0"/>
                <a:cs typeface="Arial" pitchFamily="34" charset="0"/>
              </a:rPr>
              <a:t> Spies commissioned by Emma</a:t>
            </a:r>
          </a:p>
          <a:p>
            <a:pPr marL="457200" indent="-457200">
              <a:spcAft>
                <a:spcPts val="600"/>
              </a:spcAft>
              <a:buAutoNum type="arabicPeriod"/>
            </a:pPr>
            <a:r>
              <a:rPr lang="en-US" sz="3600" b="1" dirty="0" smtClean="0">
                <a:latin typeface="Arial" pitchFamily="34" charset="0"/>
                <a:cs typeface="Arial" pitchFamily="34" charset="0"/>
              </a:rPr>
              <a:t> Church members not sympathetic (e.g. Clara Marvel)</a:t>
            </a:r>
          </a:p>
          <a:p>
            <a:pPr marL="457200" indent="-457200">
              <a:spcAft>
                <a:spcPts val="600"/>
              </a:spcAft>
              <a:buAutoNum type="arabicPeriod"/>
            </a:pPr>
            <a:r>
              <a:rPr lang="en-US" sz="3600" b="1" dirty="0" smtClean="0">
                <a:latin typeface="Arial" pitchFamily="34" charset="0"/>
                <a:cs typeface="Arial" pitchFamily="34" charset="0"/>
              </a:rPr>
              <a:t> Travels and hiding from Missourians</a:t>
            </a:r>
            <a:endParaRPr lang="en-US" sz="3600" b="1"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86020" name="Rectangle 4"/>
          <p:cNvSpPr>
            <a:spLocks noChangeArrowheads="1"/>
          </p:cNvSpPr>
          <p:nvPr/>
        </p:nvSpPr>
        <p:spPr bwMode="auto">
          <a:xfrm>
            <a:off x="228600" y="914400"/>
            <a:ext cx="8382000" cy="4247317"/>
          </a:xfrm>
          <a:prstGeom prst="rect">
            <a:avLst/>
          </a:prstGeom>
          <a:noFill/>
          <a:ln w="9525">
            <a:noFill/>
            <a:miter lim="800000"/>
            <a:headEnd/>
            <a:tailEnd/>
          </a:ln>
        </p:spPr>
        <p:txBody>
          <a:bodyPr wrap="square">
            <a:spAutoFit/>
          </a:bodyPr>
          <a:lstStyle/>
          <a:p>
            <a:pPr algn="ctr"/>
            <a:r>
              <a:rPr lang="en-US" sz="5400" b="1" dirty="0" smtClean="0">
                <a:latin typeface="Calibri" pitchFamily="34" charset="0"/>
              </a:rPr>
              <a:t>So why are so many people willing to make the assumption that Joseph Smith’s plural marriages were libido driven?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615988"/>
            <a:ext cx="8763000" cy="5327612"/>
          </a:xfrm>
          <a:prstGeom prst="rect">
            <a:avLst/>
          </a:prstGeom>
          <a:noFill/>
          <a:ln w="9525">
            <a:noFill/>
            <a:miter lim="800000"/>
            <a:headEnd/>
            <a:tailEnd/>
          </a:ln>
        </p:spPr>
        <p:txBody>
          <a:bodyPr wrap="square">
            <a:spAutoFit/>
          </a:bodyPr>
          <a:lstStyle/>
          <a:p>
            <a:pPr marL="609600" indent="-609600" algn="ctr">
              <a:lnSpc>
                <a:spcPct val="90000"/>
              </a:lnSpc>
              <a:spcBef>
                <a:spcPct val="20000"/>
              </a:spcBef>
            </a:pPr>
            <a:r>
              <a:rPr lang="en-US" sz="5400" b="1" dirty="0" smtClean="0">
                <a:latin typeface="Arial" pitchFamily="34" charset="0"/>
                <a:cs typeface="Arial" pitchFamily="34" charset="0"/>
              </a:rPr>
              <a:t>Having studied the Book of Mormon, Doctrine and Covenants, and Pearl of Great Price in depth, I came to believe Joseph was a true prophet of God.</a:t>
            </a:r>
            <a:endParaRPr lang="en-US" sz="5400" b="1" dirty="0">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88068" name="Rectangle 4"/>
          <p:cNvSpPr>
            <a:spLocks noChangeArrowheads="1"/>
          </p:cNvSpPr>
          <p:nvPr/>
        </p:nvSpPr>
        <p:spPr bwMode="auto">
          <a:xfrm>
            <a:off x="152400" y="152400"/>
            <a:ext cx="8839200" cy="6968907"/>
          </a:xfrm>
          <a:prstGeom prst="rect">
            <a:avLst/>
          </a:prstGeom>
          <a:noFill/>
          <a:ln w="9525">
            <a:noFill/>
            <a:miter lim="800000"/>
            <a:headEnd/>
            <a:tailEnd/>
          </a:ln>
        </p:spPr>
        <p:txBody>
          <a:bodyPr wrap="square">
            <a:spAutoFit/>
          </a:bodyPr>
          <a:lstStyle/>
          <a:p>
            <a:pPr algn="ctr"/>
            <a:r>
              <a:rPr lang="en-US" sz="5400" b="1" dirty="0" smtClean="0">
                <a:latin typeface="Calibri" pitchFamily="34" charset="0"/>
              </a:rPr>
              <a:t>It </a:t>
            </a:r>
            <a:r>
              <a:rPr lang="en-US" sz="5400" b="1" dirty="0">
                <a:latin typeface="Calibri" pitchFamily="34" charset="0"/>
              </a:rPr>
              <a:t>seems </a:t>
            </a:r>
            <a:r>
              <a:rPr lang="en-US" sz="5400" b="1" dirty="0" smtClean="0">
                <a:latin typeface="Calibri" pitchFamily="34" charset="0"/>
              </a:rPr>
              <a:t>that </a:t>
            </a:r>
            <a:r>
              <a:rPr lang="en-US" sz="5400" b="1" dirty="0">
                <a:latin typeface="Calibri" pitchFamily="34" charset="0"/>
              </a:rPr>
              <a:t>the only people who can believe </a:t>
            </a:r>
            <a:r>
              <a:rPr lang="en-US" sz="5400" b="1" dirty="0" smtClean="0">
                <a:latin typeface="Calibri" pitchFamily="34" charset="0"/>
              </a:rPr>
              <a:t>it wasn’t libido, in other words, that God </a:t>
            </a:r>
            <a:r>
              <a:rPr lang="en-US" sz="5400" b="1" dirty="0">
                <a:latin typeface="Calibri" pitchFamily="34" charset="0"/>
              </a:rPr>
              <a:t>commanded Joseph Smith to practice plural marriage are those who believe God was talking to him in the first place. </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88068" name="Rectangle 4"/>
          <p:cNvSpPr>
            <a:spLocks noChangeArrowheads="1"/>
          </p:cNvSpPr>
          <p:nvPr/>
        </p:nvSpPr>
        <p:spPr bwMode="auto">
          <a:xfrm>
            <a:off x="152400" y="152400"/>
            <a:ext cx="8686800" cy="6740307"/>
          </a:xfrm>
          <a:prstGeom prst="rect">
            <a:avLst/>
          </a:prstGeom>
          <a:noFill/>
          <a:ln w="9525">
            <a:noFill/>
            <a:miter lim="800000"/>
            <a:headEnd/>
            <a:tailEnd/>
          </a:ln>
        </p:spPr>
        <p:txBody>
          <a:bodyPr wrap="square">
            <a:spAutoFit/>
          </a:bodyPr>
          <a:lstStyle/>
          <a:p>
            <a:pPr algn="ctr"/>
            <a:r>
              <a:rPr lang="en-US" sz="4800" b="1" dirty="0" smtClean="0">
                <a:latin typeface="Arial" pitchFamily="34" charset="0"/>
                <a:cs typeface="Arial" pitchFamily="34" charset="0"/>
              </a:rPr>
              <a:t>Everyone else will readily dismiss God and theology as possible motivators leaving only one obvious choice – </a:t>
            </a:r>
            <a:r>
              <a:rPr lang="en-US" sz="4800" b="1" i="1" dirty="0" smtClean="0">
                <a:latin typeface="Arial" pitchFamily="34" charset="0"/>
                <a:cs typeface="Arial" pitchFamily="34" charset="0"/>
              </a:rPr>
              <a:t>libido</a:t>
            </a:r>
            <a:r>
              <a:rPr lang="en-US" sz="4800" b="1" dirty="0" smtClean="0">
                <a:latin typeface="Arial" pitchFamily="34" charset="0"/>
                <a:cs typeface="Arial" pitchFamily="34" charset="0"/>
              </a:rPr>
              <a:t> – believing that consciously or un-consciously Joseph Smith wanted to expand</a:t>
            </a:r>
          </a:p>
          <a:p>
            <a:pPr algn="ctr"/>
            <a:r>
              <a:rPr lang="en-US" sz="4800" b="1" dirty="0" smtClean="0">
                <a:latin typeface="Arial" pitchFamily="34" charset="0"/>
                <a:cs typeface="Arial" pitchFamily="34" charset="0"/>
              </a:rPr>
              <a:t>his sexual license.</a:t>
            </a:r>
            <a:endParaRPr lang="en-US" sz="4800" b="1"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87044" name="Rectangle 4"/>
          <p:cNvSpPr>
            <a:spLocks noChangeArrowheads="1"/>
          </p:cNvSpPr>
          <p:nvPr/>
        </p:nvSpPr>
        <p:spPr bwMode="auto">
          <a:xfrm>
            <a:off x="381000" y="609600"/>
            <a:ext cx="8382000" cy="6001643"/>
          </a:xfrm>
          <a:prstGeom prst="rect">
            <a:avLst/>
          </a:prstGeom>
          <a:noFill/>
          <a:ln w="9525">
            <a:noFill/>
            <a:miter lim="800000"/>
            <a:headEnd/>
            <a:tailEnd/>
          </a:ln>
        </p:spPr>
        <p:txBody>
          <a:bodyPr wrap="square">
            <a:spAutoFit/>
          </a:bodyPr>
          <a:lstStyle/>
          <a:p>
            <a:pPr algn="ctr"/>
            <a:r>
              <a:rPr lang="en-US" sz="4800" b="1" dirty="0" smtClean="0">
                <a:latin typeface="Calibri" pitchFamily="34" charset="0"/>
              </a:rPr>
              <a:t>In addition, Richard </a:t>
            </a:r>
            <a:r>
              <a:rPr lang="en-US" sz="4800" b="1" dirty="0">
                <a:latin typeface="Calibri" pitchFamily="34" charset="0"/>
              </a:rPr>
              <a:t>L. Bushman observed:  “Polygamy is an interesting thing because it serves as a Rorschach test.  People project onto Joseph Smith and polygamists their own sense about human nature.”</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89092" name="Rectangle 4"/>
          <p:cNvSpPr>
            <a:spLocks noChangeArrowheads="1"/>
          </p:cNvSpPr>
          <p:nvPr/>
        </p:nvSpPr>
        <p:spPr bwMode="auto">
          <a:xfrm>
            <a:off x="152400" y="381000"/>
            <a:ext cx="8763000" cy="3785652"/>
          </a:xfrm>
          <a:prstGeom prst="rect">
            <a:avLst/>
          </a:prstGeom>
          <a:noFill/>
          <a:ln w="9525">
            <a:noFill/>
            <a:miter lim="800000"/>
            <a:headEnd/>
            <a:tailEnd/>
          </a:ln>
        </p:spPr>
        <p:txBody>
          <a:bodyPr wrap="square">
            <a:spAutoFit/>
          </a:bodyPr>
          <a:lstStyle/>
          <a:p>
            <a:pPr algn="ctr"/>
            <a:r>
              <a:rPr lang="en-US" sz="4800" b="1" dirty="0" smtClean="0">
                <a:latin typeface="Calibri" pitchFamily="34" charset="0"/>
              </a:rPr>
              <a:t>The </a:t>
            </a:r>
            <a:r>
              <a:rPr lang="en-US" sz="4800" b="1" dirty="0" smtClean="0"/>
              <a:t>115 </a:t>
            </a:r>
            <a:r>
              <a:rPr lang="en-US" sz="4800" b="1" dirty="0" smtClean="0"/>
              <a:t>men and women who had entered into plural marriages by the time of the </a:t>
            </a:r>
            <a:r>
              <a:rPr lang="en-US" sz="4800" b="1" dirty="0" smtClean="0"/>
              <a:t>martyrdom reflect the faith of </a:t>
            </a:r>
            <a:r>
              <a:rPr lang="en-US" sz="4800" b="1" i="1" dirty="0" smtClean="0"/>
              <a:t>believers</a:t>
            </a:r>
            <a:r>
              <a:rPr lang="en-US" sz="4800" b="1" dirty="0" smtClean="0"/>
              <a:t>, not </a:t>
            </a:r>
            <a:r>
              <a:rPr lang="en-US" sz="4800" b="1" i="1" dirty="0" smtClean="0"/>
              <a:t>naturalists</a:t>
            </a:r>
            <a:r>
              <a:rPr lang="en-US" sz="4800" b="1" dirty="0" smtClean="0"/>
              <a:t>.</a:t>
            </a:r>
            <a:endParaRPr lang="en-US" sz="4800" b="1" dirty="0" smtClean="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89092" name="Rectangle 4"/>
          <p:cNvSpPr>
            <a:spLocks noChangeArrowheads="1"/>
          </p:cNvSpPr>
          <p:nvPr/>
        </p:nvSpPr>
        <p:spPr bwMode="auto">
          <a:xfrm>
            <a:off x="152400" y="990600"/>
            <a:ext cx="8763000" cy="4524315"/>
          </a:xfrm>
          <a:prstGeom prst="rect">
            <a:avLst/>
          </a:prstGeom>
          <a:noFill/>
          <a:ln w="9525">
            <a:noFill/>
            <a:miter lim="800000"/>
            <a:headEnd/>
            <a:tailEnd/>
          </a:ln>
        </p:spPr>
        <p:txBody>
          <a:bodyPr wrap="square">
            <a:spAutoFit/>
          </a:bodyPr>
          <a:lstStyle/>
          <a:p>
            <a:pPr algn="ctr"/>
            <a:r>
              <a:rPr lang="en-US" sz="4800" b="1" dirty="0" smtClean="0">
                <a:latin typeface="Calibri" pitchFamily="34" charset="0"/>
              </a:rPr>
              <a:t>It appears </a:t>
            </a:r>
            <a:r>
              <a:rPr lang="en-US" sz="4800" b="1" dirty="0" smtClean="0">
                <a:latin typeface="Calibri" pitchFamily="34" charset="0"/>
              </a:rPr>
              <a:t>that if the Nauvoo polygamists had thought Joseph Smith was driven by libido (the naturalists’ interpretation), they would have immediately dumped him and his religion.</a:t>
            </a:r>
            <a:endParaRPr lang="en-US" sz="4800" b="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228600" y="381000"/>
            <a:ext cx="8763000" cy="5078313"/>
          </a:xfrm>
          <a:prstGeom prst="rect">
            <a:avLst/>
          </a:prstGeom>
          <a:noFill/>
          <a:ln w="9525">
            <a:noFill/>
            <a:miter lim="800000"/>
            <a:headEnd/>
            <a:tailEnd/>
          </a:ln>
        </p:spPr>
        <p:txBody>
          <a:bodyPr wrap="square">
            <a:spAutoFit/>
          </a:bodyPr>
          <a:lstStyle/>
          <a:p>
            <a:pPr algn="ctr"/>
            <a:r>
              <a:rPr lang="en-US" sz="5400" b="1" dirty="0" smtClean="0">
                <a:latin typeface="Arial" pitchFamily="34" charset="0"/>
                <a:cs typeface="Arial" pitchFamily="34" charset="0"/>
              </a:rPr>
              <a:t>No publication to date</a:t>
            </a:r>
          </a:p>
          <a:p>
            <a:pPr algn="ctr"/>
            <a:r>
              <a:rPr lang="en-US" sz="5400" b="1" dirty="0" smtClean="0">
                <a:latin typeface="Arial" pitchFamily="34" charset="0"/>
                <a:cs typeface="Arial" pitchFamily="34" charset="0"/>
              </a:rPr>
              <a:t>has described the establishment of plural marriages through the eyes of the Nauvoo polygamists.</a:t>
            </a:r>
            <a:endParaRPr lang="en-US" sz="5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228600" y="117693"/>
            <a:ext cx="8763000" cy="5909310"/>
          </a:xfrm>
          <a:prstGeom prst="rect">
            <a:avLst/>
          </a:prstGeom>
          <a:noFill/>
          <a:ln w="9525">
            <a:noFill/>
            <a:miter lim="800000"/>
            <a:headEnd/>
            <a:tailEnd/>
          </a:ln>
        </p:spPr>
        <p:txBody>
          <a:bodyPr wrap="square">
            <a:spAutoFit/>
          </a:bodyPr>
          <a:lstStyle/>
          <a:p>
            <a:pPr algn="ctr"/>
            <a:r>
              <a:rPr lang="en-US" sz="5400" b="1" dirty="0" smtClean="0">
                <a:latin typeface="Arial" pitchFamily="34" charset="0"/>
                <a:cs typeface="Arial" pitchFamily="34" charset="0"/>
              </a:rPr>
              <a:t>That they were not the gullible men and women, even comic book characters, portrayed by the Fawn </a:t>
            </a:r>
            <a:r>
              <a:rPr lang="en-US" sz="5400" b="1" dirty="0" err="1" smtClean="0">
                <a:latin typeface="Arial" pitchFamily="34" charset="0"/>
                <a:cs typeface="Arial" pitchFamily="34" charset="0"/>
              </a:rPr>
              <a:t>Brodies</a:t>
            </a:r>
            <a:r>
              <a:rPr lang="en-US" sz="5400" b="1" dirty="0" smtClean="0">
                <a:latin typeface="Arial" pitchFamily="34" charset="0"/>
                <a:cs typeface="Arial" pitchFamily="34" charset="0"/>
              </a:rPr>
              <a:t> of the world will be obvious to many readers.</a:t>
            </a:r>
            <a:endParaRPr lang="en-US" sz="5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228600" y="302359"/>
            <a:ext cx="8763000" cy="5632311"/>
          </a:xfrm>
          <a:prstGeom prst="rect">
            <a:avLst/>
          </a:prstGeom>
          <a:noFill/>
          <a:ln w="9525">
            <a:noFill/>
            <a:miter lim="800000"/>
            <a:headEnd/>
            <a:tailEnd/>
          </a:ln>
        </p:spPr>
        <p:txBody>
          <a:bodyPr wrap="square">
            <a:spAutoFit/>
          </a:bodyPr>
          <a:lstStyle/>
          <a:p>
            <a:pPr algn="ctr"/>
            <a:r>
              <a:rPr lang="en-US" sz="6000" b="1" dirty="0" smtClean="0">
                <a:latin typeface="Calibri" pitchFamily="34" charset="0"/>
              </a:rPr>
              <a:t>The accounts from the Nauvoo polygamists themselves indicate they were sincere and devout and just as discerning and  skeptical as we are today.</a:t>
            </a:r>
            <a:endParaRPr lang="en-US" sz="6000" b="1" dirty="0">
              <a:latin typeface="Calibri"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228600" y="685799"/>
            <a:ext cx="8763000" cy="4708981"/>
          </a:xfrm>
          <a:prstGeom prst="rect">
            <a:avLst/>
          </a:prstGeom>
          <a:noFill/>
          <a:ln w="9525">
            <a:noFill/>
            <a:miter lim="800000"/>
            <a:headEnd/>
            <a:tailEnd/>
          </a:ln>
        </p:spPr>
        <p:txBody>
          <a:bodyPr wrap="square">
            <a:spAutoFit/>
          </a:bodyPr>
          <a:lstStyle/>
          <a:p>
            <a:pPr algn="ctr"/>
            <a:r>
              <a:rPr lang="en-US" sz="6000" b="1" dirty="0" smtClean="0">
                <a:latin typeface="Calibri" pitchFamily="34" charset="0"/>
              </a:rPr>
              <a:t>Their accounts support that Nauvoo polygamists would not have tolerated duplicity and hypocrisy in the prophet-leader.</a:t>
            </a:r>
            <a:endParaRPr lang="en-US" sz="6000" b="1" dirty="0">
              <a:latin typeface="Calibri"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 name="Rectangle 5"/>
          <p:cNvSpPr>
            <a:spLocks noChangeArrowheads="1"/>
          </p:cNvSpPr>
          <p:nvPr/>
        </p:nvSpPr>
        <p:spPr bwMode="auto">
          <a:xfrm>
            <a:off x="152400" y="152400"/>
            <a:ext cx="8991600" cy="6186309"/>
          </a:xfrm>
          <a:prstGeom prst="rect">
            <a:avLst/>
          </a:prstGeom>
          <a:noFill/>
          <a:ln w="9525">
            <a:noFill/>
            <a:miter lim="800000"/>
            <a:headEnd/>
            <a:tailEnd/>
          </a:ln>
        </p:spPr>
        <p:txBody>
          <a:bodyPr wrap="square">
            <a:spAutoFit/>
          </a:bodyPr>
          <a:lstStyle/>
          <a:p>
            <a:pPr marL="1143000" indent="-1143000"/>
            <a:r>
              <a:rPr lang="en-US" sz="3600" b="1" u="sng" dirty="0" smtClean="0">
                <a:latin typeface="Calibri" pitchFamily="34" charset="0"/>
              </a:rPr>
              <a:t>REGARDING SEXUAL POLYANDRY IN NAUVOO:</a:t>
            </a:r>
          </a:p>
          <a:p>
            <a:pPr marL="1143000" indent="-1143000"/>
            <a:endParaRPr lang="en-US" sz="3600" b="1" u="sng" dirty="0" smtClean="0">
              <a:latin typeface="Calibri" pitchFamily="34" charset="0"/>
            </a:endParaRPr>
          </a:p>
          <a:p>
            <a:pPr marL="1143000" indent="-1143000"/>
            <a:r>
              <a:rPr lang="en-US" sz="3600" b="1" dirty="0" smtClean="0">
                <a:latin typeface="Calibri" pitchFamily="34" charset="0"/>
              </a:rPr>
              <a:t>Joseph </a:t>
            </a:r>
            <a:r>
              <a:rPr lang="en-US" sz="3600" b="1" dirty="0">
                <a:latin typeface="Calibri" pitchFamily="34" charset="0"/>
              </a:rPr>
              <a:t>Smith did not explicate or defend it.</a:t>
            </a:r>
          </a:p>
          <a:p>
            <a:pPr marL="1143000" indent="-1143000"/>
            <a:r>
              <a:rPr lang="en-US" sz="3600" b="1" dirty="0">
                <a:latin typeface="Calibri" pitchFamily="34" charset="0"/>
              </a:rPr>
              <a:t>No polyandrous wives personally reported it, defended it, or complained.</a:t>
            </a:r>
          </a:p>
          <a:p>
            <a:pPr marL="1143000" indent="-1143000"/>
            <a:r>
              <a:rPr lang="en-US" sz="3600" b="1" dirty="0">
                <a:latin typeface="Calibri" pitchFamily="34" charset="0"/>
              </a:rPr>
              <a:t>No polyandrous husbands reported it, defended it, or complained.</a:t>
            </a:r>
          </a:p>
          <a:p>
            <a:pPr marL="1143000" indent="-1143000"/>
            <a:r>
              <a:rPr lang="en-US" sz="3600" b="1" dirty="0">
                <a:latin typeface="Calibri" pitchFamily="34" charset="0"/>
              </a:rPr>
              <a:t>None of the officiators or witnesses reported it, defended it, or complained.</a:t>
            </a:r>
          </a:p>
          <a:p>
            <a:pPr marL="1143000" indent="-1143000"/>
            <a:r>
              <a:rPr lang="en-US" sz="3600" b="1" dirty="0">
                <a:latin typeface="Calibri" pitchFamily="34" charset="0"/>
              </a:rPr>
              <a:t>Anti-Mormons did not complain until 1850, nine years after it reportedly began.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228600"/>
            <a:ext cx="8839200" cy="6241709"/>
          </a:xfrm>
          <a:prstGeom prst="rect">
            <a:avLst/>
          </a:prstGeom>
          <a:noFill/>
          <a:ln w="9525">
            <a:noFill/>
            <a:miter lim="800000"/>
            <a:headEnd/>
            <a:tailEnd/>
          </a:ln>
        </p:spPr>
        <p:txBody>
          <a:bodyPr wrap="square">
            <a:spAutoFit/>
          </a:bodyPr>
          <a:lstStyle/>
          <a:p>
            <a:pPr marL="609600" indent="-609600" algn="ctr">
              <a:lnSpc>
                <a:spcPct val="90000"/>
              </a:lnSpc>
              <a:spcBef>
                <a:spcPct val="20000"/>
              </a:spcBef>
            </a:pPr>
            <a:r>
              <a:rPr lang="en-US" sz="5400" b="1" dirty="0" smtClean="0">
                <a:latin typeface="Arial" pitchFamily="34" charset="0"/>
                <a:cs typeface="Arial" pitchFamily="34" charset="0"/>
              </a:rPr>
              <a:t>So when I approached </a:t>
            </a:r>
            <a:r>
              <a:rPr lang="en-US" sz="5400" b="1" dirty="0" smtClean="0">
                <a:latin typeface="Arial" pitchFamily="34" charset="0"/>
                <a:cs typeface="Arial" pitchFamily="34" charset="0"/>
              </a:rPr>
              <a:t>Joseph’s </a:t>
            </a:r>
            <a:r>
              <a:rPr lang="en-US" sz="5400" b="1" dirty="0" smtClean="0">
                <a:latin typeface="Arial" pitchFamily="34" charset="0"/>
                <a:cs typeface="Arial" pitchFamily="34" charset="0"/>
              </a:rPr>
              <a:t>plural marriage practices and teachings  historically,</a:t>
            </a:r>
          </a:p>
          <a:p>
            <a:pPr marL="609600" indent="-609600" algn="ctr">
              <a:lnSpc>
                <a:spcPct val="90000"/>
              </a:lnSpc>
              <a:spcBef>
                <a:spcPct val="20000"/>
              </a:spcBef>
            </a:pPr>
            <a:r>
              <a:rPr lang="en-US" sz="5400" b="1" dirty="0" smtClean="0">
                <a:latin typeface="Arial" pitchFamily="34" charset="0"/>
                <a:cs typeface="Arial" pitchFamily="34" charset="0"/>
              </a:rPr>
              <a:t>I believed the history would correlate to the theology, which I already embraced.</a:t>
            </a:r>
            <a:endParaRPr lang="en-US" sz="5400" b="1" dirty="0">
              <a:latin typeface="Arial" pitchFamily="34" charset="0"/>
              <a:cs typeface="Arial"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89092" name="Rectangle 4"/>
          <p:cNvSpPr>
            <a:spLocks noChangeArrowheads="1"/>
          </p:cNvSpPr>
          <p:nvPr/>
        </p:nvSpPr>
        <p:spPr bwMode="auto">
          <a:xfrm>
            <a:off x="152400" y="381000"/>
            <a:ext cx="8763000" cy="5262979"/>
          </a:xfrm>
          <a:prstGeom prst="rect">
            <a:avLst/>
          </a:prstGeom>
          <a:noFill/>
          <a:ln w="9525">
            <a:noFill/>
            <a:miter lim="800000"/>
            <a:headEnd/>
            <a:tailEnd/>
          </a:ln>
        </p:spPr>
        <p:txBody>
          <a:bodyPr wrap="square">
            <a:spAutoFit/>
          </a:bodyPr>
          <a:lstStyle/>
          <a:p>
            <a:pPr algn="ctr"/>
            <a:r>
              <a:rPr lang="en-US" sz="4800" b="1" dirty="0" smtClean="0">
                <a:latin typeface="Calibri" pitchFamily="34" charset="0"/>
              </a:rPr>
              <a:t>The position of naturalists, like Fawn Brodie, is somewhat paradoxical.  She (and men and women like her), who did not know Joseph Smith, express their confidence that libido was the primary motivator.</a:t>
            </a:r>
            <a:endParaRPr lang="en-US" sz="4800" b="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89092" name="Rectangle 4"/>
          <p:cNvSpPr>
            <a:spLocks noChangeArrowheads="1"/>
          </p:cNvSpPr>
          <p:nvPr/>
        </p:nvSpPr>
        <p:spPr bwMode="auto">
          <a:xfrm>
            <a:off x="152400" y="381000"/>
            <a:ext cx="8763000" cy="3046988"/>
          </a:xfrm>
          <a:prstGeom prst="rect">
            <a:avLst/>
          </a:prstGeom>
          <a:noFill/>
          <a:ln w="9525">
            <a:noFill/>
            <a:miter lim="800000"/>
            <a:headEnd/>
            <a:tailEnd/>
          </a:ln>
        </p:spPr>
        <p:txBody>
          <a:bodyPr wrap="square">
            <a:spAutoFit/>
          </a:bodyPr>
          <a:lstStyle/>
          <a:p>
            <a:pPr algn="ctr"/>
            <a:r>
              <a:rPr lang="en-US" sz="4800" b="1" dirty="0" smtClean="0">
                <a:latin typeface="Calibri" pitchFamily="34" charset="0"/>
              </a:rPr>
              <a:t>And that Nauvoo polygamists, men and women who knew Joseph Smith personally, just couldn’t figure it out.</a:t>
            </a:r>
            <a:endParaRPr lang="en-US" sz="4800" b="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89092" name="Rectangle 4"/>
          <p:cNvSpPr>
            <a:spLocks noChangeArrowheads="1"/>
          </p:cNvSpPr>
          <p:nvPr/>
        </p:nvSpPr>
        <p:spPr bwMode="auto">
          <a:xfrm>
            <a:off x="152400" y="381000"/>
            <a:ext cx="8763000" cy="5170646"/>
          </a:xfrm>
          <a:prstGeom prst="rect">
            <a:avLst/>
          </a:prstGeom>
          <a:noFill/>
          <a:ln w="9525">
            <a:noFill/>
            <a:miter lim="800000"/>
            <a:headEnd/>
            <a:tailEnd/>
          </a:ln>
        </p:spPr>
        <p:txBody>
          <a:bodyPr wrap="square">
            <a:spAutoFit/>
          </a:bodyPr>
          <a:lstStyle/>
          <a:p>
            <a:pPr algn="ctr"/>
            <a:r>
              <a:rPr lang="en-US" sz="6600" b="1" dirty="0" smtClean="0">
                <a:latin typeface="Calibri" pitchFamily="34" charset="0"/>
              </a:rPr>
              <a:t>In other words, those who knew him best could not see what those who know him least claim to know.</a:t>
            </a:r>
            <a:endParaRPr lang="en-US" sz="6600" b="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152400"/>
            <a:ext cx="8839200" cy="7663636"/>
          </a:xfrm>
          <a:prstGeom prst="rect">
            <a:avLst/>
          </a:prstGeom>
          <a:noFill/>
          <a:ln w="9525">
            <a:noFill/>
            <a:miter lim="800000"/>
            <a:headEnd/>
            <a:tailEnd/>
          </a:ln>
        </p:spPr>
        <p:txBody>
          <a:bodyPr wrap="square">
            <a:spAutoFit/>
          </a:bodyPr>
          <a:lstStyle/>
          <a:p>
            <a:pPr algn="ctr"/>
            <a:r>
              <a:rPr lang="en-US" sz="2400" b="1" u="sng" dirty="0" smtClean="0">
                <a:latin typeface="Arial" pitchFamily="34" charset="0"/>
                <a:cs typeface="Arial" pitchFamily="34" charset="0"/>
              </a:rPr>
              <a:t>Joseph Smith shortly before the martyrdom:  </a:t>
            </a:r>
          </a:p>
          <a:p>
            <a:pPr algn="ctr"/>
            <a:r>
              <a:rPr lang="en-US" sz="2400" dirty="0" smtClean="0">
                <a:latin typeface="Arial" pitchFamily="34" charset="0"/>
                <a:cs typeface="Arial" pitchFamily="34" charset="0"/>
              </a:rPr>
              <a:t>“They accuse me of polygamy, and of being a false Prophet, and many other things which I do not remember; but I am no false Prophet; I am no impostor; I have had no dark revelations; I have had no revelations from the devil; I made no revelations; I have got nothing up of myself.  The same God that has thus far dictated me and directed me and strengthened me in this work, gave me this revelation and commandment on celestial and plural marriage and the same God commanded me to obey it.  He said to me that unless I accepted it and introduced it, and practiced it, I, together with my people would be damned and cut off from this time henceforth.  And they say if I do so, they will kill me!  Oh, what shall I do?  If I do not practice it, I shall be damned with my people.  If I do teach it, and practice it, and urge it, they say they will kill me, and I know they will.  But,” said he, “we have got to observed it.  It is an eternal principle and was given by way of commandment and not by way of instruction.” </a:t>
            </a:r>
          </a:p>
          <a:p>
            <a:pPr algn="ctr"/>
            <a:endParaRPr lang="en-US" sz="6000" b="1" i="1"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228600"/>
            <a:ext cx="8839200" cy="6324808"/>
          </a:xfrm>
          <a:prstGeom prst="rect">
            <a:avLst/>
          </a:prstGeom>
          <a:noFill/>
          <a:ln w="9525">
            <a:noFill/>
            <a:miter lim="800000"/>
            <a:headEnd/>
            <a:tailEnd/>
          </a:ln>
        </p:spPr>
        <p:txBody>
          <a:bodyPr wrap="square">
            <a:spAutoFit/>
          </a:bodyPr>
          <a:lstStyle/>
          <a:p>
            <a:pPr marL="609600" indent="-609600" algn="ctr">
              <a:lnSpc>
                <a:spcPct val="90000"/>
              </a:lnSpc>
              <a:spcBef>
                <a:spcPct val="20000"/>
              </a:spcBef>
            </a:pPr>
            <a:r>
              <a:rPr lang="en-US" sz="5400" b="1" i="1" dirty="0" smtClean="0">
                <a:latin typeface="Arial" pitchFamily="34" charset="0"/>
                <a:cs typeface="Arial" pitchFamily="34" charset="0"/>
              </a:rPr>
              <a:t>Not</a:t>
            </a:r>
            <a:r>
              <a:rPr lang="en-US" sz="5400" b="1" dirty="0" smtClean="0">
                <a:latin typeface="Arial" pitchFamily="34" charset="0"/>
                <a:cs typeface="Arial" pitchFamily="34" charset="0"/>
              </a:rPr>
              <a:t> surprisingly,</a:t>
            </a:r>
          </a:p>
          <a:p>
            <a:pPr marL="609600" indent="-609600" algn="ctr">
              <a:lnSpc>
                <a:spcPct val="90000"/>
              </a:lnSpc>
              <a:spcBef>
                <a:spcPct val="20000"/>
              </a:spcBef>
            </a:pPr>
            <a:r>
              <a:rPr lang="en-US" sz="5400" b="1" dirty="0" smtClean="0">
                <a:latin typeface="Arial" pitchFamily="34" charset="0"/>
                <a:cs typeface="Arial" pitchFamily="34" charset="0"/>
              </a:rPr>
              <a:t>I discovered a history </a:t>
            </a:r>
          </a:p>
          <a:p>
            <a:pPr marL="609600" indent="-609600" algn="ctr">
              <a:lnSpc>
                <a:spcPct val="90000"/>
              </a:lnSpc>
              <a:spcBef>
                <a:spcPct val="20000"/>
              </a:spcBef>
            </a:pPr>
            <a:r>
              <a:rPr lang="en-US" sz="5400" b="1" dirty="0" smtClean="0">
                <a:latin typeface="Arial" pitchFamily="34" charset="0"/>
                <a:cs typeface="Arial" pitchFamily="34" charset="0"/>
              </a:rPr>
              <a:t>that was consistent with</a:t>
            </a:r>
          </a:p>
          <a:p>
            <a:pPr marL="609600" indent="-609600" algn="ctr">
              <a:lnSpc>
                <a:spcPct val="90000"/>
              </a:lnSpc>
              <a:spcBef>
                <a:spcPct val="20000"/>
              </a:spcBef>
            </a:pPr>
            <a:r>
              <a:rPr lang="en-US" sz="5400" b="1" dirty="0" smtClean="0">
                <a:latin typeface="Arial" pitchFamily="34" charset="0"/>
                <a:cs typeface="Arial" pitchFamily="34" charset="0"/>
              </a:rPr>
              <a:t> my </a:t>
            </a:r>
            <a:r>
              <a:rPr lang="en-US" sz="5400" b="1" i="1" dirty="0" smtClean="0">
                <a:latin typeface="Arial" pitchFamily="34" charset="0"/>
                <a:cs typeface="Arial" pitchFamily="34" charset="0"/>
              </a:rPr>
              <a:t>a priori</a:t>
            </a:r>
            <a:r>
              <a:rPr lang="en-US" sz="5400" b="1" dirty="0" smtClean="0">
                <a:latin typeface="Arial" pitchFamily="34" charset="0"/>
                <a:cs typeface="Arial" pitchFamily="34" charset="0"/>
              </a:rPr>
              <a:t> beliefs…</a:t>
            </a:r>
          </a:p>
          <a:p>
            <a:pPr marL="609600" indent="-609600" algn="ctr">
              <a:lnSpc>
                <a:spcPct val="90000"/>
              </a:lnSpc>
              <a:spcBef>
                <a:spcPct val="20000"/>
              </a:spcBef>
            </a:pPr>
            <a:r>
              <a:rPr lang="en-US" sz="5400" b="1" dirty="0" smtClean="0">
                <a:latin typeface="Arial" pitchFamily="34" charset="0"/>
                <a:cs typeface="Arial" pitchFamily="34" charset="0"/>
              </a:rPr>
              <a:t>In some ways, my</a:t>
            </a:r>
          </a:p>
          <a:p>
            <a:pPr marL="609600" indent="-609600" algn="ctr">
              <a:lnSpc>
                <a:spcPct val="90000"/>
              </a:lnSpc>
              <a:spcBef>
                <a:spcPct val="20000"/>
              </a:spcBef>
            </a:pPr>
            <a:r>
              <a:rPr lang="en-US" sz="5400" b="1" dirty="0" smtClean="0">
                <a:latin typeface="Arial" pitchFamily="34" charset="0"/>
                <a:cs typeface="Arial" pitchFamily="34" charset="0"/>
              </a:rPr>
              <a:t>books represent a</a:t>
            </a:r>
          </a:p>
          <a:p>
            <a:pPr marL="609600" indent="-609600" algn="ctr">
              <a:lnSpc>
                <a:spcPct val="90000"/>
              </a:lnSpc>
              <a:spcBef>
                <a:spcPct val="20000"/>
              </a:spcBef>
            </a:pPr>
            <a:r>
              <a:rPr lang="en-US" sz="5400" b="1" dirty="0" smtClean="0">
                <a:latin typeface="Arial" pitchFamily="34" charset="0"/>
                <a:cs typeface="Arial" pitchFamily="34" charset="0"/>
              </a:rPr>
              <a:t>self-fulfilling prophesy.</a:t>
            </a:r>
            <a:endParaRPr lang="en-US" sz="5400" b="1" i="1"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72575" cy="6886575"/>
          </a:xfrm>
          <a:prstGeom prst="rect">
            <a:avLst/>
          </a:prstGeom>
          <a:noFill/>
          <a:ln w="9525">
            <a:noFill/>
            <a:miter lim="800000"/>
            <a:headEnd/>
            <a:tailEnd/>
          </a:ln>
        </p:spPr>
      </p:pic>
      <p:sp>
        <p:nvSpPr>
          <p:cNvPr id="2" name="Title 1"/>
          <p:cNvSpPr>
            <a:spLocks noGrp="1"/>
          </p:cNvSpPr>
          <p:nvPr>
            <p:ph type="ctrTitle"/>
          </p:nvPr>
        </p:nvSpPr>
        <p:spPr>
          <a:xfrm>
            <a:off x="228600" y="2590800"/>
            <a:ext cx="8686800" cy="1470025"/>
          </a:xfrm>
        </p:spPr>
        <p:txBody>
          <a:bodyPr rtlCol="0">
            <a:normAutofit fontScale="90000"/>
          </a:bodyPr>
          <a:lstStyle/>
          <a:p>
            <a:pPr eaLnBrk="1" fontAlgn="auto" hangingPunct="1">
              <a:spcAft>
                <a:spcPts val="0"/>
              </a:spcAft>
              <a:defRPr/>
            </a:pPr>
            <a:r>
              <a:rPr lang="en-US" sz="4000" b="1" dirty="0" smtClean="0">
                <a:latin typeface="+mn-lt"/>
              </a:rPr>
              <a:t/>
            </a:r>
            <a:br>
              <a:rPr lang="en-US" sz="4000" b="1" dirty="0" smtClean="0">
                <a:latin typeface="+mn-lt"/>
              </a:rPr>
            </a:br>
            <a:r>
              <a:rPr lang="en-US" sz="2000" b="1" dirty="0" smtClean="0">
                <a:latin typeface="+mn-lt"/>
              </a:rPr>
              <a:t/>
            </a:r>
            <a:br>
              <a:rPr lang="en-US" sz="2000" b="1" dirty="0" smtClean="0">
                <a:latin typeface="+mn-lt"/>
              </a:rPr>
            </a:br>
            <a:r>
              <a:rPr lang="en-US" sz="2000" b="1" dirty="0" smtClean="0">
                <a:latin typeface="Baskerville Old Face" pitchFamily="18" charset="0"/>
              </a:rPr>
              <a:t/>
            </a:r>
            <a:br>
              <a:rPr lang="en-US" sz="2000" b="1" dirty="0" smtClean="0">
                <a:latin typeface="Baskerville Old Face" pitchFamily="18" charset="0"/>
              </a:rPr>
            </a:br>
            <a:endParaRPr lang="en-US" sz="2000" dirty="0" smtClean="0"/>
          </a:p>
        </p:txBody>
      </p:sp>
      <p:sp>
        <p:nvSpPr>
          <p:cNvPr id="67588" name="Rectangle 3"/>
          <p:cNvSpPr>
            <a:spLocks noChangeArrowheads="1"/>
          </p:cNvSpPr>
          <p:nvPr/>
        </p:nvSpPr>
        <p:spPr bwMode="auto">
          <a:xfrm>
            <a:off x="152400" y="228600"/>
            <a:ext cx="8839200" cy="6075509"/>
          </a:xfrm>
          <a:prstGeom prst="rect">
            <a:avLst/>
          </a:prstGeom>
          <a:noFill/>
          <a:ln w="9525">
            <a:noFill/>
            <a:miter lim="800000"/>
            <a:headEnd/>
            <a:tailEnd/>
          </a:ln>
        </p:spPr>
        <p:txBody>
          <a:bodyPr wrap="square">
            <a:spAutoFit/>
          </a:bodyPr>
          <a:lstStyle/>
          <a:p>
            <a:pPr marL="609600" indent="-609600" algn="ctr">
              <a:lnSpc>
                <a:spcPct val="90000"/>
              </a:lnSpc>
              <a:spcBef>
                <a:spcPct val="20000"/>
              </a:spcBef>
            </a:pPr>
            <a:r>
              <a:rPr lang="en-US" sz="5400" b="1" dirty="0" smtClean="0">
                <a:latin typeface="Arial" pitchFamily="34" charset="0"/>
                <a:cs typeface="Arial" pitchFamily="34" charset="0"/>
              </a:rPr>
              <a:t>I believe my view is more useful because it emulates that of the Nauvoo polygamists who </a:t>
            </a:r>
            <a:r>
              <a:rPr lang="en-US" sz="5400" b="1" i="1" dirty="0" smtClean="0">
                <a:latin typeface="Arial" pitchFamily="34" charset="0"/>
                <a:cs typeface="Arial" pitchFamily="34" charset="0"/>
              </a:rPr>
              <a:t>first </a:t>
            </a:r>
            <a:r>
              <a:rPr lang="en-US" sz="5400" b="1" dirty="0" smtClean="0">
                <a:latin typeface="Arial" pitchFamily="34" charset="0"/>
                <a:cs typeface="Arial" pitchFamily="34" charset="0"/>
              </a:rPr>
              <a:t>believed Joseph was a prophet, before addressing his teachings of polygamy.</a:t>
            </a:r>
            <a:endParaRPr lang="en-US" sz="5400" b="1"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2303</TotalTime>
  <Words>2102</Words>
  <Application>Microsoft Office PowerPoint</Application>
  <PresentationFormat>On-screen Show (4:3)</PresentationFormat>
  <Paragraphs>263</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   </vt:lpstr>
      <vt:lpstr>   </vt:lpstr>
      <vt:lpstr> </vt:lpstr>
      <vt:lpstr>   </vt:lpstr>
      <vt:lpstr>   </vt:lpstr>
      <vt:lpstr>   </vt:lpstr>
      <vt:lpstr>   </vt:lpstr>
      <vt:lpstr>   </vt:lpstr>
      <vt:lpstr>   </vt:lpstr>
      <vt:lpstr>   </vt:lpstr>
      <vt:lpstr>   </vt:lpstr>
      <vt:lpstr>   </vt:lpstr>
      <vt:lpstr>   </vt:lpstr>
      <vt:lpstr>   </vt:lpstr>
      <vt:lpstr>   </vt:lpstr>
      <vt:lpstr>Slide 16</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Slide 55</vt:lpstr>
      <vt:lpstr>   </vt:lpstr>
      <vt:lpstr>Slide 57</vt:lpstr>
      <vt:lpstr>Slide 58</vt:lpstr>
      <vt:lpstr>Slide 59</vt:lpstr>
      <vt:lpstr>Slide 60</vt:lpstr>
      <vt:lpstr>Slide 61</vt:lpstr>
      <vt:lpstr>Slide 62</vt:lpstr>
      <vt:lpstr>Slide 63</vt:lpstr>
      <vt:lpstr>Slide 64</vt:lpstr>
      <vt:lpstr>   </vt:lpstr>
      <vt:lpstr>   </vt:lpstr>
      <vt:lpstr>   </vt:lpstr>
      <vt:lpstr>   </vt:lpstr>
      <vt:lpstr>   </vt:lpstr>
      <vt:lpstr>Slide 70</vt:lpstr>
      <vt:lpstr>Slide 71</vt:lpstr>
      <vt:lpstr>Slide 72</vt:lpstr>
      <vt:lpstr>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Hales</dc:creator>
  <cp:lastModifiedBy>Brian's Samsung</cp:lastModifiedBy>
  <cp:revision>91</cp:revision>
  <dcterms:created xsi:type="dcterms:W3CDTF">2013-02-25T03:47:53Z</dcterms:created>
  <dcterms:modified xsi:type="dcterms:W3CDTF">2013-03-12T18:50:55Z</dcterms:modified>
</cp:coreProperties>
</file>