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73" r:id="rId4"/>
    <p:sldId id="274" r:id="rId5"/>
    <p:sldId id="277" r:id="rId6"/>
    <p:sldId id="270" r:id="rId7"/>
    <p:sldId id="256" r:id="rId8"/>
    <p:sldId id="261" r:id="rId9"/>
    <p:sldId id="258" r:id="rId10"/>
    <p:sldId id="259" r:id="rId11"/>
    <p:sldId id="260" r:id="rId12"/>
    <p:sldId id="262" r:id="rId13"/>
    <p:sldId id="263" r:id="rId14"/>
    <p:sldId id="266" r:id="rId15"/>
    <p:sldId id="264" r:id="rId16"/>
    <p:sldId id="265" r:id="rId17"/>
    <p:sldId id="269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68B84-D62A-49C6-9EE1-1201A80333F1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3544-1AC5-4F89-8D92-387C1939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4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7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0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45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9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3544-1AC5-4F89-8D92-387C1939B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899F-AF50-4912-8D32-1B511358AAD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695A-BE0E-42B8-8B2B-9917E515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sephsmithspolygamy.com/FannyAlger/19References/FA-OliverCowdery.html" TargetMode="External"/><Relationship Id="rId13" Type="http://schemas.openxmlformats.org/officeDocument/2006/relationships/hyperlink" Target="http://www.josephsmithspolygamy.com/FannyAlger/19References/FA-WilliamMcLellin1875.html" TargetMode="External"/><Relationship Id="rId18" Type="http://schemas.openxmlformats.org/officeDocument/2006/relationships/hyperlink" Target="http://www.josephsmithspolygamy.com/FannyAlger/WebbFamilyActions.html" TargetMode="External"/><Relationship Id="rId3" Type="http://schemas.openxmlformats.org/officeDocument/2006/relationships/image" Target="../media/image18.png"/><Relationship Id="rId21" Type="http://schemas.openxmlformats.org/officeDocument/2006/relationships/hyperlink" Target="http://www.josephsmithspolygamy.com/FannyAlger/19References/FA-ChauncyWebb.html" TargetMode="External"/><Relationship Id="rId7" Type="http://schemas.openxmlformats.org/officeDocument/2006/relationships/hyperlink" Target="http://www.josephsmithspolygamy.com/FannyAlger/19References/FA-FannyBrewer.html" TargetMode="External"/><Relationship Id="rId12" Type="http://schemas.openxmlformats.org/officeDocument/2006/relationships/hyperlink" Target="http://www.josephsmithspolygamy.com/FannyAlger/19References/FA-FarWestRecord.html" TargetMode="External"/><Relationship Id="rId17" Type="http://schemas.openxmlformats.org/officeDocument/2006/relationships/hyperlink" Target="http://www.josephsmithspolygamy.com/FannyAlger/AlgerFamilyActions.html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www.josephsmithspolygamy.com/FannyAlger/19References/FA-JohnHawley.html" TargetMode="External"/><Relationship Id="rId20" Type="http://schemas.openxmlformats.org/officeDocument/2006/relationships/hyperlink" Target="http://www.josephsmithspolygamy.com/FannyAlger/19References/FA-ElizaChurchillWebb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sephsmithspolygamy.com/FannyAlger/19References/FA-AnnElizaWebbYoung.html" TargetMode="External"/><Relationship Id="rId11" Type="http://schemas.openxmlformats.org/officeDocument/2006/relationships/hyperlink" Target="http://www.josephsmithspolygamy.com/FannyAlger/19References/FA-EldersJournal.html" TargetMode="External"/><Relationship Id="rId5" Type="http://schemas.openxmlformats.org/officeDocument/2006/relationships/hyperlink" Target="http://www.josephsmithspolygamy.com/FannyAlger/19References/FA-ClarkBraden.html" TargetMode="External"/><Relationship Id="rId15" Type="http://schemas.openxmlformats.org/officeDocument/2006/relationships/hyperlink" Target="http://www.josephsmithspolygamy.com/FannyAlger/19References/FA-BenjaminFJohnson.html" TargetMode="External"/><Relationship Id="rId23" Type="http://schemas.openxmlformats.org/officeDocument/2006/relationships/hyperlink" Target="http://www.josephsmithspolygamy.com/FannyAlger/19References/FA-ElizaRSnow.html" TargetMode="External"/><Relationship Id="rId10" Type="http://schemas.openxmlformats.org/officeDocument/2006/relationships/hyperlink" Target="http://www.josephsmithspolygamy.com/FannyAlger/19References/FA-MartinHarris.html" TargetMode="External"/><Relationship Id="rId19" Type="http://schemas.openxmlformats.org/officeDocument/2006/relationships/hyperlink" Target="http://www.josephsmithspolygamy.com/FannyAlger/19References/FA-ElizaChurchillWebb2.html" TargetMode="External"/><Relationship Id="rId4" Type="http://schemas.openxmlformats.org/officeDocument/2006/relationships/hyperlink" Target="http://www.josephsmithspolygamy.com/FannyAlger/19References/FA-Historicus.html" TargetMode="External"/><Relationship Id="rId9" Type="http://schemas.openxmlformats.org/officeDocument/2006/relationships/hyperlink" Target="http://www.josephsmithspolygamy.com/FannyAlger/FannyAlgersActions.html" TargetMode="External"/><Relationship Id="rId14" Type="http://schemas.openxmlformats.org/officeDocument/2006/relationships/hyperlink" Target="http://www.josephsmithspolygamy.com/FannyAlger/19References/WilliamMcLellin1872.html" TargetMode="External"/><Relationship Id="rId22" Type="http://schemas.openxmlformats.org/officeDocument/2006/relationships/hyperlink" Target="http://www.josephsmithspolygamy.com/FannyAlger/19References/FA-MosiahHancock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thoughtfulfaith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monstorie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Response to Grant </a:t>
            </a:r>
            <a:r>
              <a:rPr lang="en-US" dirty="0" smtClean="0"/>
              <a:t>Palmer’s Claims of Sexual Allegations Against </a:t>
            </a:r>
            <a:br>
              <a:rPr lang="en-US" dirty="0" smtClean="0"/>
            </a:br>
            <a:r>
              <a:rPr lang="en-US" dirty="0" smtClean="0"/>
              <a:t>Joseph Smith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Brian C. </a:t>
            </a:r>
            <a:r>
              <a:rPr lang="en-US" dirty="0" smtClean="0"/>
              <a:t>Hales</a:t>
            </a:r>
          </a:p>
          <a:p>
            <a:r>
              <a:rPr lang="en-US" dirty="0" smtClean="0"/>
              <a:t>February 20,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Miriam and Rhoda </a:t>
            </a:r>
            <a:r>
              <a:rPr lang="en-US" b="1" u="sng" dirty="0" err="1" smtClean="0"/>
              <a:t>Stowell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[No evidence]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Miranda Nancy Johnson</a:t>
            </a:r>
            <a:endParaRPr lang="en-US" b="1" u="sng" dirty="0"/>
          </a:p>
        </p:txBody>
      </p:sp>
      <p:pic>
        <p:nvPicPr>
          <p:cNvPr id="7" name="Content Placeholder 6" descr="Braden on Miranda 1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9236" y="1600200"/>
            <a:ext cx="818552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“Miss Hill”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4308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Total Evidence for 4/5 allegations involving 5/6 women: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7" name="Picture 6" descr="Levi Lewis QU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590800"/>
            <a:ext cx="3670300" cy="609600"/>
          </a:xfrm>
          <a:prstGeom prst="rect">
            <a:avLst/>
          </a:prstGeom>
        </p:spPr>
      </p:pic>
      <p:pic>
        <p:nvPicPr>
          <p:cNvPr id="8" name="Picture 7" descr="Braden quo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495800"/>
            <a:ext cx="3975234" cy="899160"/>
          </a:xfrm>
          <a:prstGeom prst="rect">
            <a:avLst/>
          </a:prstGeom>
        </p:spPr>
      </p:pic>
      <p:pic>
        <p:nvPicPr>
          <p:cNvPr id="10" name="Picture 9" descr="1872 McLellin to JSIII sente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9582" y="6096000"/>
            <a:ext cx="4224418" cy="478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6400" y="2590800"/>
            <a:ext cx="3098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/>
              <a:t>Levi Lewis allegedly quoting</a:t>
            </a:r>
          </a:p>
          <a:p>
            <a:pPr algn="ctr">
              <a:buNone/>
            </a:pPr>
            <a:r>
              <a:rPr lang="en-US" b="1" dirty="0" smtClean="0"/>
              <a:t>Martin Harris - published 1834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600200" y="4572000"/>
            <a:ext cx="3147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/>
              <a:t>Clark Braden quoting unknown</a:t>
            </a:r>
          </a:p>
          <a:p>
            <a:pPr algn="ctr">
              <a:buNone/>
            </a:pPr>
            <a:r>
              <a:rPr lang="en-US" b="1" dirty="0"/>
              <a:t>s</a:t>
            </a:r>
            <a:r>
              <a:rPr lang="en-US" b="1" dirty="0" smtClean="0"/>
              <a:t>ource - reported 1884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905000" y="5791200"/>
            <a:ext cx="2681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/>
              <a:t>William McLellin allegedly</a:t>
            </a:r>
          </a:p>
          <a:p>
            <a:pPr algn="ctr">
              <a:buNone/>
            </a:pPr>
            <a:r>
              <a:rPr lang="en-US" b="1" dirty="0" smtClean="0"/>
              <a:t>Quoting Emma Smith</a:t>
            </a:r>
          </a:p>
          <a:p>
            <a:pPr algn="ctr">
              <a:buNone/>
            </a:pPr>
            <a:r>
              <a:rPr lang="en-US" b="1" dirty="0" smtClean="0"/>
              <a:t>written 1872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3505200"/>
            <a:ext cx="155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/>
              <a:t>Miriam and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Rhoda </a:t>
            </a:r>
            <a:r>
              <a:rPr lang="en-US" b="1" dirty="0" err="1" smtClean="0"/>
              <a:t>Stowell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172200" y="3657600"/>
            <a:ext cx="148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/>
              <a:t>[No Evidence]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590800" y="1752600"/>
            <a:ext cx="1301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b="1" i="1" dirty="0" smtClean="0"/>
              <a:t>Reporter</a:t>
            </a:r>
            <a:endParaRPr lang="en-US" sz="2400" b="1" i="1" dirty="0"/>
          </a:p>
        </p:txBody>
      </p:sp>
      <p:sp>
        <p:nvSpPr>
          <p:cNvPr id="37" name="Rectangle 36"/>
          <p:cNvSpPr/>
          <p:nvPr/>
        </p:nvSpPr>
        <p:spPr>
          <a:xfrm>
            <a:off x="6172200" y="1752600"/>
            <a:ext cx="129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b="1" i="1" dirty="0" smtClean="0"/>
              <a:t>Evidence</a:t>
            </a:r>
            <a:endParaRPr lang="en-US" sz="2400" b="1" i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8768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4800" y="2590800"/>
            <a:ext cx="935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/>
              <a:t>Eliza</a:t>
            </a:r>
          </a:p>
          <a:p>
            <a:pPr algn="ctr">
              <a:buNone/>
            </a:pPr>
            <a:r>
              <a:rPr lang="en-US" b="1" dirty="0" smtClean="0"/>
              <a:t>Winters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228600" y="4495800"/>
            <a:ext cx="9939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/>
              <a:t>Miranda</a:t>
            </a:r>
          </a:p>
          <a:p>
            <a:pPr algn="ctr">
              <a:buNone/>
            </a:pPr>
            <a:r>
              <a:rPr lang="en-US" b="1" dirty="0" smtClean="0"/>
              <a:t>Nancy</a:t>
            </a:r>
          </a:p>
          <a:p>
            <a:pPr algn="ctr">
              <a:buNone/>
            </a:pPr>
            <a:r>
              <a:rPr lang="en-US" b="1" dirty="0" smtClean="0"/>
              <a:t>Johnson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228600" y="6019800"/>
            <a:ext cx="119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/>
              <a:t>“Miss Hill”</a:t>
            </a:r>
            <a:endParaRPr lang="en-US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6002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10685" y="1752600"/>
            <a:ext cx="118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b="1" i="1" dirty="0" smtClean="0"/>
              <a:t>Woman</a:t>
            </a:r>
            <a:endParaRPr lang="en-US" sz="2400" b="1" i="1" dirty="0"/>
          </a:p>
        </p:txBody>
      </p:sp>
      <p:sp>
        <p:nvSpPr>
          <p:cNvPr id="46" name="Rectangle 45"/>
          <p:cNvSpPr/>
          <p:nvPr/>
        </p:nvSpPr>
        <p:spPr>
          <a:xfrm>
            <a:off x="2688122" y="365760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/>
              <a:t>[None]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-152400" y="160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10600" cy="2819400"/>
          </a:xfrm>
        </p:spPr>
        <p:txBody>
          <a:bodyPr>
            <a:normAutofit fontScale="90000"/>
          </a:bodyPr>
          <a:lstStyle/>
          <a:p>
            <a:r>
              <a:rPr lang="en-US" dirty="0"/>
              <a:t>27:42    </a:t>
            </a:r>
            <a:r>
              <a:rPr lang="en-US" b="1" dirty="0"/>
              <a:t>If I only have one source on something I generally do not use it</a:t>
            </a:r>
            <a:r>
              <a:rPr lang="en-US" dirty="0"/>
              <a:t>.  And if one of them is an unsavory source, I try to use that as just a back up.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Fanny Alger</a:t>
            </a:r>
            <a:endParaRPr lang="en-US" b="1" u="sng" dirty="0"/>
          </a:p>
        </p:txBody>
      </p:sp>
      <p:pic>
        <p:nvPicPr>
          <p:cNvPr id="4" name="Content Placeholder 5" descr="Historical Accounts that Refer to a Relationship of Joseph Smith and Fanny Alg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447800"/>
            <a:ext cx="4695640" cy="5048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Fann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0"/>
            <a:ext cx="7696200" cy="6858000"/>
            <a:chOff x="36" y="0"/>
            <a:chExt cx="4204" cy="3582"/>
          </a:xfrm>
        </p:grpSpPr>
        <p:pic>
          <p:nvPicPr>
            <p:cNvPr id="24581" name="Picture 24" descr="http://www.josephsmithspolygamy.com/FannyAlger/JS-FAEvidenceChartSmallest-ps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" y="0"/>
              <a:ext cx="4200" cy="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Rectangle 23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2766" y="2088"/>
              <a:ext cx="141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3" name="Rectangle 22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2754" y="1752"/>
              <a:ext cx="144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4" name="Rectangle 21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2760" y="1404"/>
              <a:ext cx="1434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5" name="Rectangle 20">
              <a:hlinkClick r:id="rId7"/>
            </p:cNvPr>
            <p:cNvSpPr>
              <a:spLocks noChangeArrowheads="1"/>
            </p:cNvSpPr>
            <p:nvPr/>
          </p:nvSpPr>
          <p:spPr bwMode="auto">
            <a:xfrm>
              <a:off x="2760" y="984"/>
              <a:ext cx="1428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6" name="Rectangle 19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2766" y="630"/>
              <a:ext cx="140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7" name="Rectangle 18">
              <a:hlinkClick r:id="rId9"/>
            </p:cNvPr>
            <p:cNvSpPr>
              <a:spLocks noChangeArrowheads="1"/>
            </p:cNvSpPr>
            <p:nvPr/>
          </p:nvSpPr>
          <p:spPr bwMode="auto">
            <a:xfrm>
              <a:off x="1290" y="2106"/>
              <a:ext cx="144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8" name="Rectangle 17">
              <a:hlinkClick r:id="rId10"/>
            </p:cNvPr>
            <p:cNvSpPr>
              <a:spLocks noChangeArrowheads="1"/>
            </p:cNvSpPr>
            <p:nvPr/>
          </p:nvSpPr>
          <p:spPr bwMode="auto">
            <a:xfrm>
              <a:off x="1284" y="1752"/>
              <a:ext cx="144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89" name="Rectangle 16">
              <a:hlinkClick r:id="rId11"/>
            </p:cNvPr>
            <p:cNvSpPr>
              <a:spLocks noChangeArrowheads="1"/>
            </p:cNvSpPr>
            <p:nvPr/>
          </p:nvSpPr>
          <p:spPr bwMode="auto">
            <a:xfrm>
              <a:off x="1284" y="1404"/>
              <a:ext cx="14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0" name="Rectangle 15">
              <a:hlinkClick r:id="rId12"/>
            </p:cNvPr>
            <p:cNvSpPr>
              <a:spLocks noChangeArrowheads="1"/>
            </p:cNvSpPr>
            <p:nvPr/>
          </p:nvSpPr>
          <p:spPr bwMode="auto">
            <a:xfrm>
              <a:off x="1296" y="996"/>
              <a:ext cx="1458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1" name="Rectangle 14">
              <a:hlinkClick r:id="rId13"/>
            </p:cNvPr>
            <p:cNvSpPr>
              <a:spLocks noChangeArrowheads="1"/>
            </p:cNvSpPr>
            <p:nvPr/>
          </p:nvSpPr>
          <p:spPr bwMode="auto">
            <a:xfrm>
              <a:off x="1284" y="828"/>
              <a:ext cx="145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2" name="Rectangle 13">
              <a:hlinkClick r:id="rId14"/>
            </p:cNvPr>
            <p:cNvSpPr>
              <a:spLocks noChangeArrowheads="1"/>
            </p:cNvSpPr>
            <p:nvPr/>
          </p:nvSpPr>
          <p:spPr bwMode="auto">
            <a:xfrm>
              <a:off x="1284" y="642"/>
              <a:ext cx="142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3" name="Rectangle 12">
              <a:hlinkClick r:id="rId15"/>
            </p:cNvPr>
            <p:cNvSpPr>
              <a:spLocks noChangeArrowheads="1"/>
            </p:cNvSpPr>
            <p:nvPr/>
          </p:nvSpPr>
          <p:spPr bwMode="auto">
            <a:xfrm>
              <a:off x="42" y="3330"/>
              <a:ext cx="121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4" name="Rectangle 11">
              <a:hlinkClick r:id="rId16"/>
            </p:cNvPr>
            <p:cNvSpPr>
              <a:spLocks noChangeArrowheads="1"/>
            </p:cNvSpPr>
            <p:nvPr/>
          </p:nvSpPr>
          <p:spPr bwMode="auto">
            <a:xfrm>
              <a:off x="36" y="3150"/>
              <a:ext cx="121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5" name="Rectangle 10">
              <a:hlinkClick r:id="rId17"/>
            </p:cNvPr>
            <p:cNvSpPr>
              <a:spLocks noChangeArrowheads="1"/>
            </p:cNvSpPr>
            <p:nvPr/>
          </p:nvSpPr>
          <p:spPr bwMode="auto">
            <a:xfrm>
              <a:off x="42" y="2880"/>
              <a:ext cx="120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6" name="Rectangle 9">
              <a:hlinkClick r:id="rId18"/>
            </p:cNvPr>
            <p:cNvSpPr>
              <a:spLocks noChangeArrowheads="1"/>
            </p:cNvSpPr>
            <p:nvPr/>
          </p:nvSpPr>
          <p:spPr bwMode="auto">
            <a:xfrm>
              <a:off x="36" y="2454"/>
              <a:ext cx="121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7" name="Rectangle 8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36" y="2112"/>
              <a:ext cx="121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8" name="Rectangle 7">
              <a:hlinkClick r:id="rId19"/>
            </p:cNvPr>
            <p:cNvSpPr>
              <a:spLocks noChangeArrowheads="1"/>
            </p:cNvSpPr>
            <p:nvPr/>
          </p:nvSpPr>
          <p:spPr bwMode="auto">
            <a:xfrm>
              <a:off x="42" y="1938"/>
              <a:ext cx="122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599" name="Rectangle 6">
              <a:hlinkClick r:id="rId20"/>
            </p:cNvPr>
            <p:cNvSpPr>
              <a:spLocks noChangeArrowheads="1"/>
            </p:cNvSpPr>
            <p:nvPr/>
          </p:nvSpPr>
          <p:spPr bwMode="auto">
            <a:xfrm>
              <a:off x="36" y="1764"/>
              <a:ext cx="122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600" name="Rectangle 5">
              <a:hlinkClick r:id="rId21"/>
            </p:cNvPr>
            <p:cNvSpPr>
              <a:spLocks noChangeArrowheads="1"/>
            </p:cNvSpPr>
            <p:nvPr/>
          </p:nvSpPr>
          <p:spPr bwMode="auto">
            <a:xfrm>
              <a:off x="54" y="1392"/>
              <a:ext cx="11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601" name="Rectangle 4">
              <a:hlinkClick r:id="rId22"/>
            </p:cNvPr>
            <p:cNvSpPr>
              <a:spLocks noChangeArrowheads="1"/>
            </p:cNvSpPr>
            <p:nvPr/>
          </p:nvSpPr>
          <p:spPr bwMode="auto">
            <a:xfrm>
              <a:off x="36" y="1008"/>
              <a:ext cx="121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602" name="Rectangle 3">
              <a:hlinkClick r:id="rId23"/>
            </p:cNvPr>
            <p:cNvSpPr>
              <a:spLocks noChangeArrowheads="1"/>
            </p:cNvSpPr>
            <p:nvPr/>
          </p:nvSpPr>
          <p:spPr bwMode="auto">
            <a:xfrm>
              <a:off x="60" y="636"/>
              <a:ext cx="1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57200" y="914400"/>
          <a:ext cx="842427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4" imgW="11887200" imgH="7315200" progId="">
                  <p:embed/>
                </p:oleObj>
              </mc:Choice>
              <mc:Fallback>
                <p:oleObj r:id="rId4" imgW="11887200" imgH="73152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8424279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4191000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1" dirty="0" smtClean="0"/>
              <a:t>Eliza R. Snow, who was “well acquainted” with Fanny Alger in Kirtland in 1836, lists her as a plural wife of Joseph Smith in her own handwriting in 1887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-20434"/>
            <a:ext cx="8686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15:49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Six allegations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 three state period over a five year period… Joseph Smith must have been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mortified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be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accused of sexually improper conduct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least four women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during a six year period in three states…“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25:44 “All I say is that I would be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mortified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I am sure any person would if they were accused over a six year period of having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unwanted sexual advances against four or five teenage girls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three different states.  That is a mortifying thing.”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52:06  “As a married man Joseph Smith must have been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mortified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being accused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improper sexual conduct with at least four young women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during this six year period.”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ARTICLE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“…it is generally unknown that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was accused of illicit sexual conduct with six young women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1829 -1835.”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If this is the best evidence Grant Palmer can find to show that Joseph Smith was accused of “</a:t>
            </a:r>
            <a:r>
              <a:rPr lang="en-US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sexually improper conduct,” how likely is it that such behavior actually occurred?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312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3" name="Picture 8" descr="Cover 96 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521" y="1524793"/>
            <a:ext cx="2604642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MPMF COVER 96 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524793"/>
            <a:ext cx="2653419" cy="381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94679" y="5741392"/>
            <a:ext cx="1569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2006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49012" y="5741392"/>
            <a:ext cx="1569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2008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riesthood-of-Modern-Polyga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524792"/>
            <a:ext cx="2672078" cy="4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16939" y="5741392"/>
            <a:ext cx="160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9062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312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6" name="Picture 2" descr="Mormonfundamental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5441738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48768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MormonFundamentalism.com</a:t>
            </a:r>
          </a:p>
        </p:txBody>
      </p:sp>
      <p:pic>
        <p:nvPicPr>
          <p:cNvPr id="5" name="Picture 5" descr="JSPWebsiteIma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630" y="1828800"/>
            <a:ext cx="504114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5989637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www.JosephSmithsPolygamy.com</a:t>
            </a:r>
          </a:p>
        </p:txBody>
      </p:sp>
    </p:spTree>
    <p:extLst>
      <p:ext uri="{BB962C8B-B14F-4D97-AF65-F5344CB8AC3E}">
        <p14:creationId xmlns:p14="http://schemas.microsoft.com/office/powerpoint/2010/main" val="22690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312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403860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latin typeface="Calibri" pitchFamily="34" charset="0"/>
              </a:rPr>
              <a:t>February </a:t>
            </a:r>
            <a:r>
              <a:rPr lang="en-US" sz="5400" b="1" i="1" dirty="0" smtClean="0">
                <a:latin typeface="Calibri" pitchFamily="34" charset="0"/>
              </a:rPr>
              <a:t>26</a:t>
            </a:r>
            <a:r>
              <a:rPr lang="en-US" sz="5400" b="1" i="1" baseline="30000" dirty="0" smtClean="0">
                <a:latin typeface="Calibri" pitchFamily="34" charset="0"/>
              </a:rPr>
              <a:t>th</a:t>
            </a:r>
            <a:r>
              <a:rPr lang="en-US" sz="5400" b="1" i="1" dirty="0" smtClean="0">
                <a:latin typeface="Calibri" pitchFamily="34" charset="0"/>
              </a:rPr>
              <a:t> 2013</a:t>
            </a:r>
            <a:br>
              <a:rPr lang="en-US" sz="5400" b="1" i="1" dirty="0" smtClean="0">
                <a:latin typeface="Calibri" pitchFamily="34" charset="0"/>
              </a:rPr>
            </a:br>
            <a:r>
              <a:rPr lang="en-US" sz="5400" b="1" i="1" dirty="0" smtClean="0">
                <a:latin typeface="Calibri" pitchFamily="34" charset="0"/>
              </a:rPr>
              <a:t>release date</a:t>
            </a:r>
            <a:br>
              <a:rPr lang="en-US" sz="5400" b="1" i="1" dirty="0" smtClean="0">
                <a:latin typeface="Calibri" pitchFamily="34" charset="0"/>
              </a:rPr>
            </a:br>
            <a:r>
              <a:rPr lang="en-US" sz="4400" b="1" i="1" dirty="0" smtClean="0">
                <a:latin typeface="Calibri" pitchFamily="34" charset="0"/>
              </a:rPr>
              <a:t>Benchmark, </a:t>
            </a:r>
            <a:r>
              <a:rPr lang="en-US" sz="4400" b="1" i="1" dirty="0" err="1" smtClean="0">
                <a:latin typeface="Calibri" pitchFamily="34" charset="0"/>
              </a:rPr>
              <a:t>Kofford</a:t>
            </a:r>
            <a:r>
              <a:rPr lang="en-US" sz="4400" b="1" i="1" dirty="0" smtClean="0">
                <a:latin typeface="Calibri" pitchFamily="34" charset="0"/>
              </a:rPr>
              <a:t>, Amazon</a:t>
            </a:r>
            <a:endParaRPr lang="en-US" sz="4400" b="1" i="1" dirty="0">
              <a:latin typeface="Calibri" pitchFamily="34" charset="0"/>
            </a:endParaRPr>
          </a:p>
        </p:txBody>
      </p:sp>
      <p:pic>
        <p:nvPicPr>
          <p:cNvPr id="5" name="Content Placeholder 4" descr="hales-cover-1h-cropped-mor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2757369" cy="3657600"/>
          </a:xfrm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</p:pic>
      <p:pic>
        <p:nvPicPr>
          <p:cNvPr id="6" name="Picture 5" descr="hales-cover-2h_JH-cropped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04800"/>
            <a:ext cx="2694102" cy="365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7" name="Picture 6" descr="hales-cover-3t-cropped-mo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304800"/>
            <a:ext cx="2743200" cy="365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0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Part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3"/>
              </a:rPr>
              <a:t>http://athoughtfulfaith.org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deep dive into Joseph Smith’s polygamy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4"/>
              </a:rPr>
              <a:t>http://mormonstories.org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Response to Grant Palmer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Top 12 myths about Joseph Smith’s polygamy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Reconciling polygamy with faith</a:t>
            </a:r>
          </a:p>
        </p:txBody>
      </p:sp>
    </p:spTree>
    <p:extLst>
      <p:ext uri="{BB962C8B-B14F-4D97-AF65-F5344CB8AC3E}">
        <p14:creationId xmlns:p14="http://schemas.microsoft.com/office/powerpoint/2010/main" val="42517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-20434"/>
            <a:ext cx="8686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15:49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Six allegations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a three state period over a five year period… Joseph Smith must have been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mortified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be accused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sexually improper conduct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least four women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during a six year period in three states…“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25:44 “All I say is that I would be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mortified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I am sure any person would if they were accused over a six year period of having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unwanted sexual advances against four or five teenage girls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three different states.  That is a mortifying thing.”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52:06  “As a married man Joseph Smith must have been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mortified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being accused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improper sexual conduct with at least four young women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during this six year period.”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ARTICLE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“…it is generally unknown that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was accused of illicit sexual conduct with six young women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1829 -1835.”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dirty="0" smtClean="0"/>
              <a:t>Brian </a:t>
            </a:r>
            <a:r>
              <a:rPr lang="en-US" dirty="0"/>
              <a:t>C. Hales, "Fanny Alger and Joseph Smith's Pre-Nauvoo Reputation," </a:t>
            </a:r>
            <a:r>
              <a:rPr lang="en-US" i="1" dirty="0"/>
              <a:t>Journal of Mormon History</a:t>
            </a:r>
            <a:r>
              <a:rPr lang="en-US" dirty="0"/>
              <a:t>, 35 (Fall 2009) 112-90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u="sng" dirty="0" smtClean="0"/>
              <a:t>Eliza Winters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0"/>
            <a:ext cx="44381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575</Words>
  <Application>Microsoft Office PowerPoint</Application>
  <PresentationFormat>On-screen Show (4:3)</PresentationFormat>
  <Paragraphs>89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 Response to Grant Palmer’s Claims of Sexual Allegations Against  Joseph Smith</vt:lpstr>
      <vt:lpstr>PowerPoint Presentation</vt:lpstr>
      <vt:lpstr>MormonFundamentalism.com</vt:lpstr>
      <vt:lpstr>PowerPoint Presentation</vt:lpstr>
      <vt:lpstr>Four Part Series</vt:lpstr>
      <vt:lpstr>PowerPoint Presentation</vt:lpstr>
      <vt:lpstr>PowerPoint Presentation</vt:lpstr>
      <vt:lpstr>Brian C. Hales, "Fanny Alger and Joseph Smith's Pre-Nauvoo Reputation," Journal of Mormon History, 35 (Fall 2009) 112-90. </vt:lpstr>
      <vt:lpstr>Eliza Winters</vt:lpstr>
      <vt:lpstr>Miriam and Rhoda Stowell</vt:lpstr>
      <vt:lpstr>Miranda Nancy Johnson</vt:lpstr>
      <vt:lpstr>“Miss Hill”</vt:lpstr>
      <vt:lpstr>Total Evidence for 4/5 allegations involving 5/6 women:</vt:lpstr>
      <vt:lpstr>27:42    If I only have one source on something I generally do not use it.  And if one of them is an unsavory source, I try to use that as just a back up. </vt:lpstr>
      <vt:lpstr>Fanny Alger</vt:lpstr>
      <vt:lpstr>Fann</vt:lpstr>
      <vt:lpstr>PowerPoint Presentation</vt:lpstr>
      <vt:lpstr>PowerPoint Presentation</vt:lpstr>
      <vt:lpstr>If this is the best evidence Grant Palmer can find to show that Joseph Smith was accused of “sexually improper conduct,” how likely is it that such behavior actually occurred?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Response to Grant Palmer</dc:title>
  <dc:creator>Brian Hales</dc:creator>
  <cp:lastModifiedBy>John P. Dehlin</cp:lastModifiedBy>
  <cp:revision>23</cp:revision>
  <dcterms:created xsi:type="dcterms:W3CDTF">2013-02-18T00:14:43Z</dcterms:created>
  <dcterms:modified xsi:type="dcterms:W3CDTF">2013-02-21T02:27:23Z</dcterms:modified>
</cp:coreProperties>
</file>