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0"/>
  </p:notesMasterIdLst>
  <p:sldIdLst>
    <p:sldId id="484" r:id="rId2"/>
    <p:sldId id="485" r:id="rId3"/>
    <p:sldId id="507" r:id="rId4"/>
    <p:sldId id="508" r:id="rId5"/>
    <p:sldId id="509" r:id="rId6"/>
    <p:sldId id="448" r:id="rId7"/>
    <p:sldId id="497" r:id="rId8"/>
    <p:sldId id="492" r:id="rId9"/>
    <p:sldId id="447" r:id="rId10"/>
    <p:sldId id="486" r:id="rId11"/>
    <p:sldId id="469" r:id="rId12"/>
    <p:sldId id="496" r:id="rId13"/>
    <p:sldId id="493" r:id="rId14"/>
    <p:sldId id="482" r:id="rId15"/>
    <p:sldId id="494" r:id="rId16"/>
    <p:sldId id="503" r:id="rId17"/>
    <p:sldId id="510" r:id="rId18"/>
    <p:sldId id="506" r:id="rId19"/>
  </p:sldIdLst>
  <p:sldSz cx="9144000" cy="6858000" type="screen4x3"/>
  <p:notesSz cx="7077075" cy="9051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ke Scarpulla" initials="MAS" lastIdx="34" clrIdx="0"/>
  <p:cmAuthor id="1" name="College of Engineering " initials="CoE" lastIdx="1" clrIdx="1"/>
  <p:cmAuthor id="2" name="JR" initials="J"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3" autoAdjust="0"/>
    <p:restoredTop sz="82173" autoAdjust="0"/>
  </p:normalViewPr>
  <p:slideViewPr>
    <p:cSldViewPr>
      <p:cViewPr>
        <p:scale>
          <a:sx n="62" d="100"/>
          <a:sy n="62" d="100"/>
        </p:scale>
        <p:origin x="-86"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5259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705" y="0"/>
            <a:ext cx="3066733" cy="452596"/>
          </a:xfrm>
          <a:prstGeom prst="rect">
            <a:avLst/>
          </a:prstGeom>
        </p:spPr>
        <p:txBody>
          <a:bodyPr vert="horz" lIns="91440" tIns="45720" rIns="91440" bIns="45720" rtlCol="0"/>
          <a:lstStyle>
            <a:lvl1pPr algn="r">
              <a:defRPr sz="1200"/>
            </a:lvl1pPr>
          </a:lstStyle>
          <a:p>
            <a:fld id="{F0DFF1EB-C82F-4780-9F6C-4CAC6629EE77}" type="datetimeFigureOut">
              <a:rPr lang="en-US" smtClean="0"/>
              <a:pPr/>
              <a:t>4/17/2012</a:t>
            </a:fld>
            <a:endParaRPr lang="en-US"/>
          </a:p>
        </p:txBody>
      </p:sp>
      <p:sp>
        <p:nvSpPr>
          <p:cNvPr id="4" name="Slide Image Placeholder 3"/>
          <p:cNvSpPr>
            <a:spLocks noGrp="1" noRot="1" noChangeAspect="1"/>
          </p:cNvSpPr>
          <p:nvPr>
            <p:ph type="sldImg" idx="2"/>
          </p:nvPr>
        </p:nvSpPr>
        <p:spPr>
          <a:xfrm>
            <a:off x="1276350" y="679450"/>
            <a:ext cx="4524375" cy="339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7708" y="4299665"/>
            <a:ext cx="5661660" cy="407336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597758"/>
            <a:ext cx="3066733" cy="45259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597758"/>
            <a:ext cx="3066733" cy="452596"/>
          </a:xfrm>
          <a:prstGeom prst="rect">
            <a:avLst/>
          </a:prstGeom>
        </p:spPr>
        <p:txBody>
          <a:bodyPr vert="horz" lIns="91440" tIns="45720" rIns="91440" bIns="45720" rtlCol="0" anchor="b"/>
          <a:lstStyle>
            <a:lvl1pPr algn="r">
              <a:defRPr sz="1200"/>
            </a:lvl1pPr>
          </a:lstStyle>
          <a:p>
            <a:fld id="{8146964F-1DD3-4612-8711-5516F881951E}" type="slidenum">
              <a:rPr lang="en-US" smtClean="0"/>
              <a:pPr/>
              <a:t>‹#›</a:t>
            </a:fld>
            <a:endParaRPr lang="en-US"/>
          </a:p>
        </p:txBody>
      </p:sp>
    </p:spTree>
    <p:extLst>
      <p:ext uri="{BB962C8B-B14F-4D97-AF65-F5344CB8AC3E}">
        <p14:creationId xmlns:p14="http://schemas.microsoft.com/office/powerpoint/2010/main" val="338224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a:t>
            </a:r>
            <a:r>
              <a:rPr lang="en-US" baseline="0" dirty="0" smtClean="0"/>
              <a:t> let’s take things one step further:</a:t>
            </a:r>
          </a:p>
          <a:p>
            <a:endParaRPr lang="en-US" baseline="0" dirty="0" smtClean="0"/>
          </a:p>
          <a:p>
            <a:r>
              <a:rPr lang="en-US" baseline="0" dirty="0" smtClean="0"/>
              <a:t>Consider a p</a:t>
            </a:r>
            <a:r>
              <a:rPr lang="en-US" dirty="0" smtClean="0"/>
              <a:t>oll released by the Public Religion Research Institute in March 2011.  The poll</a:t>
            </a:r>
            <a:r>
              <a:rPr lang="en-US" baseline="0" dirty="0" smtClean="0"/>
              <a:t> indicates that nearly 4/10 Americans see natural disasters as a sign from God.  In March, 2011, even Glenn Beck went on a tirade about how such events are signs from God.  </a:t>
            </a:r>
          </a:p>
          <a:p>
            <a:endParaRPr lang="en-US" dirty="0"/>
          </a:p>
        </p:txBody>
      </p:sp>
      <p:sp>
        <p:nvSpPr>
          <p:cNvPr id="4" name="Slide Number Placeholder 3"/>
          <p:cNvSpPr>
            <a:spLocks noGrp="1"/>
          </p:cNvSpPr>
          <p:nvPr>
            <p:ph type="sldNum" sz="quarter" idx="10"/>
          </p:nvPr>
        </p:nvSpPr>
        <p:spPr/>
        <p:txBody>
          <a:bodyPr/>
          <a:lstStyle/>
          <a:p>
            <a:fld id="{8146964F-1DD3-4612-8711-5516F881951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Primacy plus social attribution = </a:t>
            </a:r>
            <a:r>
              <a:rPr lang="en-US" dirty="0" err="1" smtClean="0"/>
              <a:t>agenticity</a:t>
            </a:r>
            <a:r>
              <a:rPr lang="en-US" baseline="0" dirty="0" smtClean="0"/>
              <a:t>. We cannot help but attribute social characteristics to things, and our judgments are heavily biased by whatever information or perception comes along first.  So by default, we cannot help by see the world in terms of conscious, deliberate, motivated agents.</a:t>
            </a:r>
          </a:p>
          <a:p>
            <a:endParaRPr lang="en-US" baseline="0" dirty="0" smtClean="0"/>
          </a:p>
          <a:p>
            <a:r>
              <a:rPr lang="en-US" baseline="0" dirty="0" smtClean="0"/>
              <a:t>Great example: Have children draw the sun.  How many of them will put a smiley face on it?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Take home point:  Human beings see “agents” in all sorts of circumstances. We cannot help it.  We have to in order to form cohesive groups with each other.</a:t>
            </a:r>
            <a:endParaRPr lang="en-US" dirty="0" smtClean="0"/>
          </a:p>
          <a:p>
            <a:endParaRPr lang="en-US" dirty="0"/>
          </a:p>
        </p:txBody>
      </p:sp>
      <p:sp>
        <p:nvSpPr>
          <p:cNvPr id="4" name="Slide Number Placeholder 3"/>
          <p:cNvSpPr>
            <a:spLocks noGrp="1"/>
          </p:cNvSpPr>
          <p:nvPr>
            <p:ph type="sldNum" sz="quarter" idx="10"/>
          </p:nvPr>
        </p:nvSpPr>
        <p:spPr/>
        <p:txBody>
          <a:bodyPr/>
          <a:lstStyle/>
          <a:p>
            <a:fld id="{8146964F-1DD3-4612-8711-5516F881951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There are actually</a:t>
            </a:r>
            <a:r>
              <a:rPr lang="en-US" baseline="0" dirty="0" smtClean="0"/>
              <a:t> whole scientific journals dedicated to studying the psychological basis for religion.  Just Google “</a:t>
            </a:r>
            <a:r>
              <a:rPr lang="en-US" sz="1200" b="0" i="0" kern="1200" dirty="0" smtClean="0">
                <a:solidFill>
                  <a:schemeClr val="tx1"/>
                </a:solidFill>
                <a:latin typeface="+mn-lt"/>
                <a:ea typeface="+mn-ea"/>
                <a:cs typeface="+mn-cs"/>
              </a:rPr>
              <a:t>Psychology of Religion and Spirituality.”</a:t>
            </a:r>
            <a:r>
              <a:rPr lang="en-US" sz="1200" b="0" i="0" kern="1200" baseline="0" dirty="0" smtClean="0">
                <a:solidFill>
                  <a:schemeClr val="tx1"/>
                </a:solidFill>
                <a:latin typeface="+mn-lt"/>
                <a:ea typeface="+mn-ea"/>
                <a:cs typeface="+mn-cs"/>
              </a:rPr>
              <a:t>  There are literally whole volumes of data being accumulated every year.  We are getting very close to explaining why people believe in the divine, why that belief lends itself to certain evolutionary and cultural advantages, and why such beliefs are so hard to dislodge.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latin typeface="+mn-lt"/>
                <a:ea typeface="+mn-ea"/>
                <a:cs typeface="+mn-cs"/>
              </a:rPr>
              <a:t>What follows is my current understanding based on the evidence we’ve seen.  Bear in mind that there is a wealth of knowledge building larger every day.</a:t>
            </a:r>
            <a:endParaRPr lang="en-US" dirty="0"/>
          </a:p>
        </p:txBody>
      </p:sp>
      <p:sp>
        <p:nvSpPr>
          <p:cNvPr id="4" name="Slide Number Placeholder 3"/>
          <p:cNvSpPr>
            <a:spLocks noGrp="1"/>
          </p:cNvSpPr>
          <p:nvPr>
            <p:ph type="sldNum" sz="quarter" idx="10"/>
          </p:nvPr>
        </p:nvSpPr>
        <p:spPr/>
        <p:txBody>
          <a:bodyPr/>
          <a:lstStyle/>
          <a:p>
            <a:fld id="{8146964F-1DD3-4612-8711-5516F881951E}"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Begin with human culture in its most</a:t>
            </a:r>
            <a:r>
              <a:rPr lang="en-US" baseline="0" dirty="0" smtClean="0"/>
              <a:t> primitive form.  Hunter gatherers are as scientifically naïve as you can get, and live in the natural state that evolution sharpened us into over millions of years.</a:t>
            </a:r>
          </a:p>
          <a:p>
            <a:endParaRPr lang="en-US" baseline="0" dirty="0" smtClean="0"/>
          </a:p>
          <a:p>
            <a:r>
              <a:rPr lang="en-US" baseline="0" dirty="0" smtClean="0"/>
              <a:t>Human are highly interdependent.  We need each other for survival.  That places a heavy evolutionary push towards a very active social lifestyle.  These people live almost entirely on basic instinctual principles and cognitive biases.  They know nothing of things like confirmation bias, but are affected by it every day.</a:t>
            </a:r>
            <a:endParaRPr lang="en-US" dirty="0"/>
          </a:p>
        </p:txBody>
      </p:sp>
      <p:sp>
        <p:nvSpPr>
          <p:cNvPr id="4" name="Slide Number Placeholder 3"/>
          <p:cNvSpPr>
            <a:spLocks noGrp="1"/>
          </p:cNvSpPr>
          <p:nvPr>
            <p:ph type="sldNum" sz="quarter" idx="10"/>
          </p:nvPr>
        </p:nvSpPr>
        <p:spPr/>
        <p:txBody>
          <a:bodyPr/>
          <a:lstStyle/>
          <a:p>
            <a:fld id="{8146964F-1DD3-4612-8711-5516F881951E}"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the crux of my theory</a:t>
            </a:r>
            <a:r>
              <a:rPr lang="en-US" baseline="0" dirty="0" smtClean="0"/>
              <a:t> on the origins of religion.  </a:t>
            </a:r>
            <a:r>
              <a:rPr lang="en-US" dirty="0" smtClean="0"/>
              <a:t>Primacy plus</a:t>
            </a:r>
            <a:r>
              <a:rPr lang="en-US" baseline="0" dirty="0" smtClean="0"/>
              <a:t> social attribution leads to </a:t>
            </a:r>
            <a:r>
              <a:rPr lang="en-US" baseline="0" dirty="0" err="1" smtClean="0"/>
              <a:t>agenticity</a:t>
            </a:r>
            <a:r>
              <a:rPr lang="en-US" baseline="0" dirty="0" smtClean="0"/>
              <a:t>.  Agenticity plus culture creates primitive animistic religion.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146964F-1DD3-4612-8711-5516F881951E}"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Cultural group selection plus religion creates diversification and sophistication over time.  There is no end product to this process.  It is just a continuous cycle of refinement and adaptation in response to generational progression and cultural selection.  This is why religions keep springing up out of nowhere, then branching and diversifying.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Cultural/religious evolution very closely parallels the behavior one would normally associate with biological evolution.  We can even visualize such behavior using a simple </a:t>
            </a:r>
            <a:r>
              <a:rPr lang="en-US" baseline="0" dirty="0" err="1" smtClean="0"/>
              <a:t>cladogram</a:t>
            </a:r>
            <a:r>
              <a:rPr lang="en-US" baseline="0" dirty="0" smtClean="0"/>
              <a:t>.  Religious development has all of the earmarks of descent with modification.  The entire thing screams “evolution!”</a:t>
            </a:r>
            <a:endParaRPr lang="en-US" dirty="0"/>
          </a:p>
        </p:txBody>
      </p:sp>
      <p:sp>
        <p:nvSpPr>
          <p:cNvPr id="4" name="Slide Number Placeholder 3"/>
          <p:cNvSpPr>
            <a:spLocks noGrp="1"/>
          </p:cNvSpPr>
          <p:nvPr>
            <p:ph type="sldNum" sz="quarter" idx="10"/>
          </p:nvPr>
        </p:nvSpPr>
        <p:spPr/>
        <p:txBody>
          <a:bodyPr/>
          <a:lstStyle/>
          <a:p>
            <a:fld id="{8146964F-1DD3-4612-8711-5516F881951E}"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Another huge</a:t>
            </a:r>
            <a:r>
              <a:rPr lang="en-US" baseline="0" dirty="0" smtClean="0"/>
              <a:t> component to religious belief is death.  Ceremonial burial, ancestral spirits, afterlife, etc, are almost universal aspects of religious belief.  Mythological narrative is also another component that seems to shoehorn itself into nearly all developed faiths.  The question of “where did we all come from” is another issue that seems common to all faiths.  Lastly, religion nearly always carries some form of moral code to go along with it.  We know where morality comes from any how it facilitates group survival.  It is unclear why religion takes such an active role in the process.  </a:t>
            </a:r>
          </a:p>
          <a:p>
            <a:endParaRPr lang="en-US" baseline="0" dirty="0" smtClean="0"/>
          </a:p>
          <a:p>
            <a:r>
              <a:rPr lang="en-US" baseline="0" dirty="0" smtClean="0"/>
              <a:t>These are great subjects for future research.</a:t>
            </a:r>
            <a:endParaRPr lang="en-US" dirty="0"/>
          </a:p>
        </p:txBody>
      </p:sp>
      <p:sp>
        <p:nvSpPr>
          <p:cNvPr id="4" name="Slide Number Placeholder 3"/>
          <p:cNvSpPr>
            <a:spLocks noGrp="1"/>
          </p:cNvSpPr>
          <p:nvPr>
            <p:ph type="sldNum" sz="quarter" idx="10"/>
          </p:nvPr>
        </p:nvSpPr>
        <p:spPr/>
        <p:txBody>
          <a:bodyPr/>
          <a:lstStyle/>
          <a:p>
            <a:fld id="{8146964F-1DD3-4612-8711-5516F881951E}"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Hopefully this picture should make a whole lot of real, physical</a:t>
            </a:r>
            <a:r>
              <a:rPr lang="en-US" baseline="0" dirty="0" smtClean="0"/>
              <a:t> sense at this point.  </a:t>
            </a:r>
            <a:r>
              <a:rPr lang="en-US" dirty="0" smtClean="0"/>
              <a:t>We are actually getting very </a:t>
            </a:r>
            <a:r>
              <a:rPr lang="en-US" baseline="0" dirty="0" smtClean="0"/>
              <a:t>close to figuring out the very </a:t>
            </a:r>
            <a:r>
              <a:rPr lang="en-US" baseline="0" dirty="0" err="1" smtClean="0"/>
              <a:t>neuro</a:t>
            </a:r>
            <a:r>
              <a:rPr lang="en-US" baseline="0" dirty="0" smtClean="0"/>
              <a:t>-biological origins of religious belief, and maybe someday this picture will no longer represent the divided nature of our cultural superstitions.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146964F-1DD3-4612-8711-5516F881951E}"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Some final remarks.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“For all its strengths and weaknesses, perfections and faults, beauties and horrors; religion is an entirely human creation.  It is normal, it is intuitive, and it is instinctual to want to believe in something beyond our natural world.  It is a part of who we are and who we shall forever be.  Such perspectives can be used for the benefit of mankind, or they can be twisted for greed and destruction.”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live in a world that is flooded with superstition, misinformation, bamboozle, scarcity, hatred, greed, corruption, and the grim specter of nuclear annihilation.  Only by learning to embrace the cognitive shortcomings which nature has so deeply programmed into us can we ever hope to overcome their negative consequences.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8146964F-1DD3-4612-8711-5516F881951E}" type="slidenum">
              <a:rPr lang="en-US" smtClean="0"/>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 fun</a:t>
            </a:r>
            <a:r>
              <a:rPr lang="en-US" baseline="0" dirty="0" smtClean="0"/>
              <a:t> facts about Japanese geology.</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1"/>
                </a:solidFill>
                <a:latin typeface="Verdana" pitchFamily="34" charset="0"/>
                <a:ea typeface="Verdana" pitchFamily="34" charset="0"/>
                <a:cs typeface="Verdana" pitchFamily="34" charset="0"/>
              </a:rPr>
              <a:t>The Okhotsk, Pacific, Eurasian, and Philippine plates all converge on the Japanese mainland.  The existence of so many subduction zones in one place makes Japan a geologically active area with frequent earthquakes and lots of volcanoes.</a:t>
            </a:r>
            <a:r>
              <a:rPr lang="en-US" baseline="0" dirty="0" smtClean="0">
                <a:solidFill>
                  <a:schemeClr val="bg1"/>
                </a:solidFill>
                <a:latin typeface="Verdana" pitchFamily="34" charset="0"/>
                <a:ea typeface="Verdana" pitchFamily="34" charset="0"/>
                <a:cs typeface="Verdana" pitchFamily="34" charset="0"/>
              </a:rPr>
              <a:t>  Ten percent of the world’s active volcanoes lie in Japan.  Earthquakes with magnitude 7.0 or greater occur around 2-4 times per decade (see Wikipedia for list of Japanese quakes).  Minor tremors occur almost daily.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solidFill>
                <a:schemeClr val="bg1"/>
              </a:solidFill>
              <a:latin typeface="Verdana" pitchFamily="34" charset="0"/>
              <a:ea typeface="Verdana" pitchFamily="34" charset="0"/>
              <a:cs typeface="Verdana"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bg1"/>
                </a:solidFill>
                <a:latin typeface="Verdana" pitchFamily="34" charset="0"/>
                <a:ea typeface="Verdana" pitchFamily="34" charset="0"/>
                <a:cs typeface="Verdana" pitchFamily="34" charset="0"/>
              </a:rPr>
              <a:t>Take home point:  All of this stuff is NATURAL.  Even if there were absolutely no people living on the Japanese islands, this stuff would still be happening.  It is purely the result of geological forces.  </a:t>
            </a:r>
          </a:p>
        </p:txBody>
      </p:sp>
      <p:sp>
        <p:nvSpPr>
          <p:cNvPr id="4" name="Slide Number Placeholder 3"/>
          <p:cNvSpPr>
            <a:spLocks noGrp="1"/>
          </p:cNvSpPr>
          <p:nvPr>
            <p:ph type="sldNum" sz="quarter" idx="10"/>
          </p:nvPr>
        </p:nvSpPr>
        <p:spPr/>
        <p:txBody>
          <a:bodyPr/>
          <a:lstStyle/>
          <a:p>
            <a:fld id="{8146964F-1DD3-4612-8711-5516F881951E}"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Subjects included preschool children</a:t>
            </a:r>
            <a:r>
              <a:rPr lang="en-US" baseline="0" dirty="0" smtClean="0"/>
              <a:t> and adults.  The essence of the experiment is to determine how people perceive design in things.  The “training” exercise consists of a pencil and pencil shavings.  The discussion goes like this:</a:t>
            </a:r>
          </a:p>
          <a:p>
            <a:endParaRPr lang="en-US" baseline="0" dirty="0" smtClean="0"/>
          </a:p>
          <a:p>
            <a:r>
              <a:rPr lang="en-US" baseline="0" dirty="0" smtClean="0"/>
              <a:t>“</a:t>
            </a:r>
            <a:r>
              <a:rPr lang="en-US" sz="1200" kern="1200" baseline="0" dirty="0" smtClean="0">
                <a:solidFill>
                  <a:schemeClr val="tx1"/>
                </a:solidFill>
                <a:latin typeface="+mn-lt"/>
                <a:ea typeface="+mn-ea"/>
                <a:cs typeface="+mn-cs"/>
              </a:rPr>
              <a:t>‘This is the tip of a pencil. The pencil tip is made for writing with – that is what it is made for’. She then pointed to the pencil shavings, explaining ‘But some things aren’t made for made for anything. See this pile of stuff? It isn’t made for anything, it’s just something that is there. Maybe somebody could use it for something but it isn’t made for anything’.”</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So obviously there exist things in this world that just exist without purpose.  Can you spot them?</a:t>
            </a:r>
            <a:endParaRPr lang="en-US" dirty="0"/>
          </a:p>
        </p:txBody>
      </p:sp>
      <p:sp>
        <p:nvSpPr>
          <p:cNvPr id="4" name="Slide Number Placeholder 3"/>
          <p:cNvSpPr>
            <a:spLocks noGrp="1"/>
          </p:cNvSpPr>
          <p:nvPr>
            <p:ph type="sldNum" sz="quarter" idx="10"/>
          </p:nvPr>
        </p:nvSpPr>
        <p:spPr/>
        <p:txBody>
          <a:bodyPr/>
          <a:lstStyle/>
          <a:p>
            <a:fld id="{8146964F-1DD3-4612-8711-5516F881951E}"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Subjects are shown a picture</a:t>
            </a:r>
            <a:r>
              <a:rPr lang="en-US" baseline="0" dirty="0" smtClean="0"/>
              <a:t> of an object.  Objects included biological organisms and natural features, both in parts and in whole.  Remember that this exercise is intended for children.</a:t>
            </a:r>
          </a:p>
          <a:p>
            <a:endParaRPr lang="en-US" baseline="0" dirty="0" smtClean="0"/>
          </a:p>
          <a:p>
            <a:r>
              <a:rPr lang="en-US" sz="1200" kern="1200" baseline="0" dirty="0" smtClean="0">
                <a:solidFill>
                  <a:schemeClr val="tx1"/>
                </a:solidFill>
                <a:latin typeface="+mn-lt"/>
                <a:ea typeface="+mn-ea"/>
                <a:cs typeface="+mn-cs"/>
              </a:rPr>
              <a:t>“See this. This is a tiger.</a:t>
            </a:r>
          </a:p>
          <a:p>
            <a:r>
              <a:rPr lang="en-US" sz="1200" kern="1200" baseline="0" dirty="0" smtClean="0">
                <a:solidFill>
                  <a:schemeClr val="tx1"/>
                </a:solidFill>
                <a:latin typeface="+mn-lt"/>
                <a:ea typeface="+mn-ea"/>
                <a:cs typeface="+mn-cs"/>
              </a:rPr>
              <a:t>Ben says a tiger is made for something. It could be that it’s made for eating and walking and being seen at the zoo or it could be that it’s made for other things. But Ben is sure that a tiger is made for something and that’s why it’s here.”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“Jane says that this is silly. A tiger isn’t made for anything. Even though it can eat and walk and be seen at the zoo, that’s not what it’s made for, they’re just things it can do or people can do with it. Jane is sure that a tiger can do many things but they aren’t what it’s made for and they aren’t why it’s here.”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“Point to who you think is right. Ben who thinks a tiger is made for something or Jane who thinks that’s silly because a tiger isn’t made for anything.”</a:t>
            </a:r>
            <a:endParaRPr lang="en-US" dirty="0"/>
          </a:p>
        </p:txBody>
      </p:sp>
      <p:sp>
        <p:nvSpPr>
          <p:cNvPr id="4" name="Slide Number Placeholder 3"/>
          <p:cNvSpPr>
            <a:spLocks noGrp="1"/>
          </p:cNvSpPr>
          <p:nvPr>
            <p:ph type="sldNum" sz="quarter" idx="10"/>
          </p:nvPr>
        </p:nvSpPr>
        <p:spPr/>
        <p:txBody>
          <a:bodyPr/>
          <a:lstStyle/>
          <a:p>
            <a:fld id="{8146964F-1DD3-4612-8711-5516F881951E}"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experiment illustrates an interesting aspect of human perception.  People cannot help but see objects the world as being “designed” for intentional purpose.  This includes objects like mountains and clouds.  Yet such objects ABSOLUTELY SERVE NO INTENTIONAL GOAL.  They are simply the products of random, natural forces.  This is also true for biological organisms.  As odd as it sounds, tigers are not “made for anything” any more than mountains are.  A tiger is, after all, nothing more than the product of a long chain of inherited allele variations in reproductive populations subject to natural selection.  </a:t>
            </a:r>
          </a:p>
          <a:p>
            <a:endParaRPr lang="en-US" baseline="0" dirty="0" smtClean="0"/>
          </a:p>
          <a:p>
            <a:r>
              <a:rPr lang="en-US" baseline="0" dirty="0" smtClean="0"/>
              <a:t>This is why “design” arguments are so appealing.  The Watchmaker analogy is just an argument that appeals to our intrinsic perception of intentionality about the world.</a:t>
            </a:r>
            <a:endParaRPr lang="en-US" dirty="0"/>
          </a:p>
        </p:txBody>
      </p:sp>
      <p:sp>
        <p:nvSpPr>
          <p:cNvPr id="4" name="Slide Number Placeholder 3"/>
          <p:cNvSpPr>
            <a:spLocks noGrp="1"/>
          </p:cNvSpPr>
          <p:nvPr>
            <p:ph type="sldNum" sz="quarter" idx="10"/>
          </p:nvPr>
        </p:nvSpPr>
        <p:spPr/>
        <p:txBody>
          <a:bodyPr/>
          <a:lstStyle/>
          <a:p>
            <a:fld id="{8146964F-1DD3-4612-8711-5516F881951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“Sign</a:t>
            </a:r>
            <a:r>
              <a:rPr lang="en-US" baseline="0" dirty="0" smtClean="0"/>
              <a:t> from God” idea is a classic example of a phenomenon called “</a:t>
            </a:r>
            <a:r>
              <a:rPr lang="en-US" baseline="0" dirty="0" err="1" smtClean="0"/>
              <a:t>agenticity</a:t>
            </a:r>
            <a:r>
              <a:rPr lang="en-US" baseline="0" dirty="0" smtClean="0"/>
              <a:t>.”  </a:t>
            </a:r>
            <a:r>
              <a:rPr lang="en-US" dirty="0" smtClean="0"/>
              <a:t>This concept</a:t>
            </a:r>
            <a:r>
              <a:rPr lang="en-US" baseline="0" dirty="0" smtClean="0"/>
              <a:t> was originally coined by Dr Michael </a:t>
            </a:r>
            <a:r>
              <a:rPr lang="en-US" baseline="0" dirty="0" err="1" smtClean="0"/>
              <a:t>Shermer</a:t>
            </a:r>
            <a:r>
              <a:rPr lang="en-US" baseline="0" dirty="0" smtClean="0"/>
              <a:t>.  People have a bizarre tendency to see the world in terms of invisible intentional agents.  Why?</a:t>
            </a:r>
          </a:p>
          <a:p>
            <a:endParaRPr lang="en-US" baseline="0" dirty="0" smtClean="0"/>
          </a:p>
          <a:p>
            <a:r>
              <a:rPr lang="en-US" baseline="0" dirty="0" smtClean="0"/>
              <a:t>The following is my own personal theory based on what I’ve been able to dig up from the literature.</a:t>
            </a:r>
            <a:endParaRPr lang="en-US" dirty="0"/>
          </a:p>
        </p:txBody>
      </p:sp>
      <p:sp>
        <p:nvSpPr>
          <p:cNvPr id="4" name="Slide Number Placeholder 3"/>
          <p:cNvSpPr>
            <a:spLocks noGrp="1"/>
          </p:cNvSpPr>
          <p:nvPr>
            <p:ph type="sldNum" sz="quarter" idx="10"/>
          </p:nvPr>
        </p:nvSpPr>
        <p:spPr/>
        <p:txBody>
          <a:bodyPr/>
          <a:lstStyle/>
          <a:p>
            <a:fld id="{8146964F-1DD3-4612-8711-5516F881951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 extremely fundamental aspect of human nature</a:t>
            </a:r>
            <a:r>
              <a:rPr lang="en-US" baseline="0" dirty="0" smtClean="0"/>
              <a:t> is group cooperation and specialization of labor.  Such behavior is massively beneficial to our survival and prosperity as a species.  We cannot engage in this behavior without the ability to identify fellow humans, trust them, empathize with them, and form bonds of reciprocal altruism with them.  We are literally hard-wired to seek each other out for survival.</a:t>
            </a:r>
          </a:p>
          <a:p>
            <a:endParaRPr lang="en-US" baseline="0" dirty="0" smtClean="0"/>
          </a:p>
          <a:p>
            <a:r>
              <a:rPr lang="en-US" baseline="0" dirty="0" smtClean="0"/>
              <a:t>In many respects, autism is a disorder in our ability to recognize others and empathize with them.</a:t>
            </a:r>
          </a:p>
          <a:p>
            <a:endParaRPr lang="en-US" baseline="0" dirty="0" smtClean="0"/>
          </a:p>
          <a:p>
            <a:r>
              <a:rPr lang="en-US" baseline="0" dirty="0" smtClean="0"/>
              <a:t>Can a bullfrog make this distinction?  Or a bumblebee?  Or a jellyfish?</a:t>
            </a:r>
            <a:endParaRPr lang="en-US" dirty="0"/>
          </a:p>
        </p:txBody>
      </p:sp>
      <p:sp>
        <p:nvSpPr>
          <p:cNvPr id="4" name="Slide Number Placeholder 3"/>
          <p:cNvSpPr>
            <a:spLocks noGrp="1"/>
          </p:cNvSpPr>
          <p:nvPr>
            <p:ph type="sldNum" sz="quarter" idx="10"/>
          </p:nvPr>
        </p:nvSpPr>
        <p:spPr/>
        <p:txBody>
          <a:bodyPr/>
          <a:lstStyle/>
          <a:p>
            <a:fld id="{8146964F-1DD3-4612-8711-5516F881951E}"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[“pair-a-doll-</a:t>
            </a:r>
            <a:r>
              <a:rPr lang="en-US" dirty="0" err="1" smtClean="0"/>
              <a:t>ia</a:t>
            </a:r>
            <a:r>
              <a:rPr lang="en-US" dirty="0" smtClean="0"/>
              <a:t>”]</a:t>
            </a:r>
          </a:p>
          <a:p>
            <a:endParaRPr lang="en-US" dirty="0" smtClean="0"/>
          </a:p>
          <a:p>
            <a:r>
              <a:rPr lang="en-US" dirty="0" smtClean="0"/>
              <a:t>How</a:t>
            </a:r>
            <a:r>
              <a:rPr lang="en-US" baseline="0" dirty="0" smtClean="0"/>
              <a:t> many faces do you see here?  Human brains are extremely good at facial recognition.  Our innate social nature requires us to seek each other out, even if it means a lot of false positives.  </a:t>
            </a:r>
          </a:p>
          <a:p>
            <a:endParaRPr lang="en-US" baseline="0" dirty="0" smtClean="0"/>
          </a:p>
          <a:p>
            <a:r>
              <a:rPr lang="en-US" baseline="0" dirty="0" smtClean="0"/>
              <a:t>Question:  WHAT IS THE EVOLUTIONARY COST OF A FALSE POSITIVE?  OR FALSE NEGATIVE? </a:t>
            </a:r>
          </a:p>
          <a:p>
            <a:endParaRPr lang="en-US" baseline="0" dirty="0" smtClean="0"/>
          </a:p>
        </p:txBody>
      </p:sp>
      <p:sp>
        <p:nvSpPr>
          <p:cNvPr id="4" name="Slide Number Placeholder 3"/>
          <p:cNvSpPr>
            <a:spLocks noGrp="1"/>
          </p:cNvSpPr>
          <p:nvPr>
            <p:ph type="sldNum" sz="quarter" idx="10"/>
          </p:nvPr>
        </p:nvSpPr>
        <p:spPr/>
        <p:txBody>
          <a:bodyPr/>
          <a:lstStyle/>
          <a:p>
            <a:fld id="{8146964F-1DD3-4612-8711-5516F881951E}"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People tend to perceive</a:t>
            </a:r>
            <a:r>
              <a:rPr lang="en-US" baseline="0" dirty="0" smtClean="0"/>
              <a:t> the world in terms of deliberate, conscious agents.  This perception is true even for completely inhuman objects.</a:t>
            </a:r>
          </a:p>
          <a:p>
            <a:endParaRPr lang="en-US" baseline="0" dirty="0" smtClean="0"/>
          </a:p>
          <a:p>
            <a:r>
              <a:rPr lang="en-US" baseline="0" dirty="0" smtClean="0"/>
              <a:t>The </a:t>
            </a:r>
            <a:r>
              <a:rPr lang="en-US" baseline="0" dirty="0" err="1" smtClean="0"/>
              <a:t>Heider</a:t>
            </a:r>
            <a:r>
              <a:rPr lang="en-US" baseline="0" dirty="0" smtClean="0"/>
              <a:t> and </a:t>
            </a:r>
            <a:r>
              <a:rPr lang="en-US" baseline="0" dirty="0" err="1" smtClean="0"/>
              <a:t>Simmel</a:t>
            </a:r>
            <a:r>
              <a:rPr lang="en-US" baseline="0" dirty="0" smtClean="0"/>
              <a:t> experiment demonstrates this phenomenon perfectly.  Show people a video animation of geometric shapes moving around and hitting each other.  Ask people to “describe what they see.”  In 32/33 subjects, the movie was described in terms of motivated agents, complete with genders, feelings, and back stories.  </a:t>
            </a:r>
          </a:p>
          <a:p>
            <a:endParaRPr lang="en-US" baseline="0" dirty="0" smtClean="0"/>
          </a:p>
          <a:p>
            <a:r>
              <a:rPr lang="en-US" baseline="0" dirty="0" smtClean="0"/>
              <a:t>Even more interesting:  Subjects with autism generally won’t do this.  Subjects with certain types of brain damage also struggle with this.  These people will tend to describe the move in literal geometric terms.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146964F-1DD3-4612-8711-5516F881951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D2F11602-9D6E-4815-9411-1331C97A6826}" type="datetime1">
              <a:rPr lang="en-US" smtClean="0"/>
              <a:pPr/>
              <a:t>4/17/2012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5F0D803-29F5-4A26-B1B5-97005BAD1F5F}" type="datetime1">
              <a:rPr lang="en-US" smtClean="0"/>
              <a:pPr/>
              <a:t>4/17/2012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4EF87B8-85C7-47CD-8C16-AC0E3E1ACA59}" type="datetime1">
              <a:rPr lang="en-US" smtClean="0"/>
              <a:pPr/>
              <a:t>4/17/2012</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F6EB106-AAE3-4F3C-9180-06819DF81332}" type="datetime1">
              <a:rPr lang="en-US" smtClean="0"/>
              <a:pPr/>
              <a:t>4/17/2012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9DEF738-C10E-4394-AEC0-79B5ED6C2E9C}" type="datetime1">
              <a:rPr lang="en-US" smtClean="0"/>
              <a:pPr/>
              <a:t>4/17/2012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8D3383C-E415-4F4C-B5BB-88166798896D}" type="datetime1">
              <a:rPr lang="en-US" smtClean="0"/>
              <a:pPr/>
              <a:t>4/17/2012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729C238-70E4-4A72-8B91-FF2E502DF7E9}" type="datetime1">
              <a:rPr lang="en-US" smtClean="0"/>
              <a:pPr/>
              <a:t>4/17/2012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E6D5911-F2CF-40A7-AF18-0A962CA02CF5}" type="datetime1">
              <a:rPr lang="en-US" smtClean="0"/>
              <a:pPr/>
              <a:t>4/17/2012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9CBAF6-BF68-4870-A645-10B9C7E9D870}" type="datetime1">
              <a:rPr lang="en-US" smtClean="0"/>
              <a:pPr/>
              <a:t>4/17/2012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F11A090-EBCF-4DB2-AC7D-CEC766D3F1C3}" type="datetime1">
              <a:rPr lang="en-US" smtClean="0"/>
              <a:pPr/>
              <a:t>4/17/2012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1E3367D0-93B5-4008-86E9-AB900C492475}" type="datetime1">
              <a:rPr lang="en-US" smtClean="0"/>
              <a:pPr/>
              <a:t>4/17/2012</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7FBB8545-5D01-4DBC-8DCB-86CFCFD2A009}" type="datetime1">
              <a:rPr lang="en-US" smtClean="0"/>
              <a:pPr/>
              <a:t>4/17/2012</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gif"/></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user/AntiCitizenX" TargetMode="External"/><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gif"/><Relationship Id="rId7"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Signs from God</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a:t>
            </a:fld>
            <a:endParaRPr lang="en-US"/>
          </a:p>
        </p:txBody>
      </p:sp>
      <p:pic>
        <p:nvPicPr>
          <p:cNvPr id="2051" name="Picture 3"/>
          <p:cNvPicPr>
            <a:picLocks noChangeAspect="1" noChangeArrowheads="1"/>
          </p:cNvPicPr>
          <p:nvPr/>
        </p:nvPicPr>
        <p:blipFill>
          <a:blip r:embed="rId3" cstate="print"/>
          <a:srcRect l="1143" t="9143" b="16952"/>
          <a:stretch>
            <a:fillRect/>
          </a:stretch>
        </p:blipFill>
        <p:spPr bwMode="auto">
          <a:xfrm>
            <a:off x="152400" y="1539240"/>
            <a:ext cx="8806522" cy="49377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Arrow Connector 13"/>
          <p:cNvCxnSpPr/>
          <p:nvPr/>
        </p:nvCxnSpPr>
        <p:spPr>
          <a:xfrm rot="16200000" flipV="1">
            <a:off x="3986054" y="3313907"/>
            <a:ext cx="1141412" cy="0"/>
          </a:xfrm>
          <a:prstGeom prst="straightConnector1">
            <a:avLst/>
          </a:prstGeom>
          <a:ln w="635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337560" y="5334000"/>
            <a:ext cx="1203960" cy="1588"/>
          </a:xfrm>
          <a:prstGeom prst="straightConnector1">
            <a:avLst/>
          </a:prstGeom>
          <a:ln w="635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118360" y="2667000"/>
            <a:ext cx="1371600"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Agenticity Explained</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10</a:t>
            </a:fld>
            <a:endParaRPr lang="en-US"/>
          </a:p>
        </p:txBody>
      </p:sp>
      <p:sp>
        <p:nvSpPr>
          <p:cNvPr id="5" name="Rectangle 4"/>
          <p:cNvSpPr/>
          <p:nvPr/>
        </p:nvSpPr>
        <p:spPr>
          <a:xfrm>
            <a:off x="6233160" y="3535680"/>
            <a:ext cx="2377440" cy="1417320"/>
          </a:xfrm>
          <a:prstGeom prst="rect">
            <a:avLst/>
          </a:prstGeom>
          <a:solidFill>
            <a:schemeClr val="bg1"/>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Agenticity</a:t>
            </a:r>
            <a:endParaRPr lang="en-US" sz="3200" dirty="0">
              <a:solidFill>
                <a:schemeClr val="tx1"/>
              </a:solidFill>
            </a:endParaRPr>
          </a:p>
        </p:txBody>
      </p:sp>
      <p:cxnSp>
        <p:nvCxnSpPr>
          <p:cNvPr id="6" name="Straight Arrow Connector 5"/>
          <p:cNvCxnSpPr/>
          <p:nvPr/>
        </p:nvCxnSpPr>
        <p:spPr>
          <a:xfrm>
            <a:off x="4556760" y="3886200"/>
            <a:ext cx="1645920"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535680" y="2331720"/>
            <a:ext cx="2011680" cy="640080"/>
          </a:xfrm>
          <a:prstGeom prst="rect">
            <a:avLst/>
          </a:prstGeom>
          <a:solidFill>
            <a:schemeClr val="bg1"/>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Primacy</a:t>
            </a:r>
            <a:endParaRPr lang="en-US" sz="3200" dirty="0">
              <a:solidFill>
                <a:schemeClr val="tx1"/>
              </a:solidFill>
            </a:endParaRPr>
          </a:p>
        </p:txBody>
      </p:sp>
      <p:sp>
        <p:nvSpPr>
          <p:cNvPr id="10" name="Rectangle 9"/>
          <p:cNvSpPr/>
          <p:nvPr/>
        </p:nvSpPr>
        <p:spPr>
          <a:xfrm>
            <a:off x="594360" y="2133600"/>
            <a:ext cx="2011680" cy="1097280"/>
          </a:xfrm>
          <a:prstGeom prst="rect">
            <a:avLst/>
          </a:prstGeom>
          <a:solidFill>
            <a:schemeClr val="bg1"/>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Need</a:t>
            </a:r>
          </a:p>
          <a:p>
            <a:pPr algn="ctr"/>
            <a:r>
              <a:rPr lang="en-US" sz="3200" dirty="0" smtClean="0">
                <a:solidFill>
                  <a:schemeClr val="tx1"/>
                </a:solidFill>
              </a:rPr>
              <a:t>for Closure</a:t>
            </a:r>
            <a:endParaRPr lang="en-US" sz="3200" dirty="0">
              <a:solidFill>
                <a:schemeClr val="tx1"/>
              </a:solidFill>
            </a:endParaRPr>
          </a:p>
        </p:txBody>
      </p:sp>
      <p:sp>
        <p:nvSpPr>
          <p:cNvPr id="12" name="Rectangle 11"/>
          <p:cNvSpPr/>
          <p:nvPr/>
        </p:nvSpPr>
        <p:spPr>
          <a:xfrm>
            <a:off x="975360" y="4495800"/>
            <a:ext cx="2667000" cy="1600200"/>
          </a:xfrm>
          <a:prstGeom prst="rect">
            <a:avLst/>
          </a:prstGeom>
          <a:solidFill>
            <a:schemeClr val="bg1"/>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Spontaneous Social Attribution</a:t>
            </a:r>
            <a:endParaRPr lang="en-US" sz="3200" dirty="0">
              <a:solidFill>
                <a:schemeClr val="tx1"/>
              </a:solidFill>
            </a:endParaRPr>
          </a:p>
        </p:txBody>
      </p:sp>
      <p:cxnSp>
        <p:nvCxnSpPr>
          <p:cNvPr id="17" name="Straight Arrow Connector 16"/>
          <p:cNvCxnSpPr/>
          <p:nvPr/>
        </p:nvCxnSpPr>
        <p:spPr>
          <a:xfrm rot="16200000" flipV="1">
            <a:off x="4236720" y="5013960"/>
            <a:ext cx="640080" cy="0"/>
          </a:xfrm>
          <a:prstGeom prst="straightConnector1">
            <a:avLst/>
          </a:prstGeom>
          <a:ln w="635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556760" y="4648200"/>
            <a:ext cx="1645920"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Cognitive Theories of Natural Religion</a:t>
            </a:r>
            <a:endParaRPr lang="en-US" sz="40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pic>
        <p:nvPicPr>
          <p:cNvPr id="1026" name="Picture 2" descr="C:\docs\Mormon Stories\figs\why.jpg"/>
          <p:cNvPicPr>
            <a:picLocks noChangeAspect="1" noChangeArrowheads="1"/>
          </p:cNvPicPr>
          <p:nvPr/>
        </p:nvPicPr>
        <p:blipFill>
          <a:blip r:embed="rId3" cstate="print"/>
          <a:srcRect/>
          <a:stretch>
            <a:fillRect/>
          </a:stretch>
        </p:blipFill>
        <p:spPr bwMode="auto">
          <a:xfrm>
            <a:off x="3219082" y="1600200"/>
            <a:ext cx="2572118" cy="3657600"/>
          </a:xfrm>
          <a:prstGeom prst="rect">
            <a:avLst/>
          </a:prstGeom>
          <a:noFill/>
        </p:spPr>
      </p:pic>
      <p:pic>
        <p:nvPicPr>
          <p:cNvPr id="1029" name="Picture 5" descr="C:\docs\Mormon Stories\figs\rel-150.gif"/>
          <p:cNvPicPr>
            <a:picLocks noChangeAspect="1" noChangeArrowheads="1"/>
          </p:cNvPicPr>
          <p:nvPr/>
        </p:nvPicPr>
        <p:blipFill>
          <a:blip r:embed="rId4" cstate="print"/>
          <a:srcRect/>
          <a:stretch>
            <a:fillRect/>
          </a:stretch>
        </p:blipFill>
        <p:spPr bwMode="auto">
          <a:xfrm>
            <a:off x="6248400" y="1600200"/>
            <a:ext cx="2551814" cy="3657600"/>
          </a:xfrm>
          <a:prstGeom prst="rect">
            <a:avLst/>
          </a:prstGeom>
          <a:noFill/>
        </p:spPr>
      </p:pic>
      <p:sp>
        <p:nvSpPr>
          <p:cNvPr id="10" name="Content Placeholder 2"/>
          <p:cNvSpPr>
            <a:spLocks noGrp="1"/>
          </p:cNvSpPr>
          <p:nvPr>
            <p:ph idx="1"/>
          </p:nvPr>
        </p:nvSpPr>
        <p:spPr>
          <a:xfrm>
            <a:off x="152400" y="5410200"/>
            <a:ext cx="8763000" cy="1295400"/>
          </a:xfrm>
        </p:spPr>
        <p:txBody>
          <a:bodyPr>
            <a:normAutofit/>
          </a:bodyPr>
          <a:lstStyle/>
          <a:p>
            <a:pPr>
              <a:spcAft>
                <a:spcPts val="1200"/>
              </a:spcAft>
            </a:pPr>
            <a:r>
              <a:rPr lang="en-US" sz="2000" dirty="0" smtClean="0"/>
              <a:t>Science is getting extremely close to fully uncovering the neurological and psychological basis that generates religious beliefs</a:t>
            </a:r>
          </a:p>
        </p:txBody>
      </p:sp>
      <p:pic>
        <p:nvPicPr>
          <p:cNvPr id="3" name="Picture 2" descr="D:\docs\Mormon Stories\figs\Newberg.JPG"/>
          <p:cNvPicPr>
            <a:picLocks noChangeAspect="1" noChangeArrowheads="1"/>
          </p:cNvPicPr>
          <p:nvPr/>
        </p:nvPicPr>
        <p:blipFill>
          <a:blip r:embed="rId5" cstate="print"/>
          <a:srcRect/>
          <a:stretch>
            <a:fillRect/>
          </a:stretch>
        </p:blipFill>
        <p:spPr bwMode="auto">
          <a:xfrm>
            <a:off x="320857" y="1600200"/>
            <a:ext cx="2364825" cy="36576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Hunter-Gatherer Cultures</a:t>
            </a:r>
            <a:endParaRPr lang="en-US" sz="4000" dirty="0"/>
          </a:p>
        </p:txBody>
      </p:sp>
      <p:sp>
        <p:nvSpPr>
          <p:cNvPr id="3" name="Content Placeholder 2"/>
          <p:cNvSpPr>
            <a:spLocks noGrp="1"/>
          </p:cNvSpPr>
          <p:nvPr>
            <p:ph idx="1"/>
          </p:nvPr>
        </p:nvSpPr>
        <p:spPr>
          <a:xfrm>
            <a:off x="228600" y="1981200"/>
            <a:ext cx="3276600" cy="3581400"/>
          </a:xfrm>
        </p:spPr>
        <p:txBody>
          <a:bodyPr>
            <a:noAutofit/>
          </a:bodyPr>
          <a:lstStyle/>
          <a:p>
            <a:pPr>
              <a:spcAft>
                <a:spcPts val="1200"/>
              </a:spcAft>
            </a:pPr>
            <a:r>
              <a:rPr lang="en-US" sz="2000" dirty="0" smtClean="0"/>
              <a:t>Scientifically naïve</a:t>
            </a:r>
          </a:p>
          <a:p>
            <a:pPr>
              <a:spcAft>
                <a:spcPts val="1200"/>
              </a:spcAft>
            </a:pPr>
            <a:r>
              <a:rPr lang="en-US" sz="2000" dirty="0" smtClean="0"/>
              <a:t>Inquisitive</a:t>
            </a:r>
          </a:p>
          <a:p>
            <a:pPr>
              <a:spcAft>
                <a:spcPts val="1200"/>
              </a:spcAft>
            </a:pPr>
            <a:r>
              <a:rPr lang="en-US" sz="2000" dirty="0" smtClean="0"/>
              <a:t>Superstitious</a:t>
            </a:r>
          </a:p>
          <a:p>
            <a:pPr>
              <a:spcAft>
                <a:spcPts val="1200"/>
              </a:spcAft>
            </a:pPr>
            <a:r>
              <a:rPr lang="en-US" sz="2000" dirty="0" smtClean="0"/>
              <a:t>Instinctual</a:t>
            </a:r>
          </a:p>
          <a:p>
            <a:pPr>
              <a:spcAft>
                <a:spcPts val="1200"/>
              </a:spcAft>
            </a:pPr>
            <a:r>
              <a:rPr lang="en-US" sz="2000" dirty="0" smtClean="0"/>
              <a:t>Interdependent</a:t>
            </a:r>
          </a:p>
          <a:p>
            <a:pPr>
              <a:spcAft>
                <a:spcPts val="1200"/>
              </a:spcAft>
            </a:pPr>
            <a:r>
              <a:rPr lang="en-US" sz="2000" dirty="0" smtClean="0"/>
              <a:t>Highly social</a:t>
            </a:r>
          </a:p>
          <a:p>
            <a:pPr>
              <a:spcAft>
                <a:spcPts val="1200"/>
              </a:spcAft>
            </a:pPr>
            <a:r>
              <a:rPr lang="en-US" sz="2000" dirty="0" smtClean="0"/>
              <a:t>Empathetic</a:t>
            </a:r>
          </a:p>
          <a:p>
            <a:pPr>
              <a:buNone/>
            </a:pPr>
            <a:endParaRPr lang="en-US" sz="2000" dirty="0" smtClean="0"/>
          </a:p>
          <a:p>
            <a:endParaRPr lang="en-US" sz="20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pic>
        <p:nvPicPr>
          <p:cNvPr id="2050" name="Picture 2" descr="C:\docs\Mormon Stories\figs\20100910bushmen.jpg"/>
          <p:cNvPicPr>
            <a:picLocks noChangeAspect="1" noChangeArrowheads="1"/>
          </p:cNvPicPr>
          <p:nvPr/>
        </p:nvPicPr>
        <p:blipFill>
          <a:blip r:embed="rId3" cstate="print"/>
          <a:srcRect/>
          <a:stretch>
            <a:fillRect/>
          </a:stretch>
        </p:blipFill>
        <p:spPr bwMode="auto">
          <a:xfrm>
            <a:off x="3581400" y="1828800"/>
            <a:ext cx="5384800" cy="40386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Animism Explained</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pic>
        <p:nvPicPr>
          <p:cNvPr id="3074" name="Picture 2" descr="C:\docs\Mormon Stories\figs\4LEE_Lightning-md.jpg"/>
          <p:cNvPicPr>
            <a:picLocks noChangeAspect="1" noChangeArrowheads="1"/>
          </p:cNvPicPr>
          <p:nvPr/>
        </p:nvPicPr>
        <p:blipFill>
          <a:blip r:embed="rId3" cstate="print"/>
          <a:srcRect/>
          <a:stretch>
            <a:fillRect/>
          </a:stretch>
        </p:blipFill>
        <p:spPr bwMode="auto">
          <a:xfrm>
            <a:off x="2334495" y="1600200"/>
            <a:ext cx="2770905" cy="2743200"/>
          </a:xfrm>
          <a:prstGeom prst="rect">
            <a:avLst/>
          </a:prstGeom>
          <a:noFill/>
        </p:spPr>
      </p:pic>
      <p:pic>
        <p:nvPicPr>
          <p:cNvPr id="3075" name="Picture 3" descr="C:\docs\Mormon Stories\figs\crop.jpg"/>
          <p:cNvPicPr>
            <a:picLocks noChangeAspect="1" noChangeArrowheads="1"/>
          </p:cNvPicPr>
          <p:nvPr/>
        </p:nvPicPr>
        <p:blipFill>
          <a:blip r:embed="rId4" cstate="print"/>
          <a:srcRect/>
          <a:stretch>
            <a:fillRect/>
          </a:stretch>
        </p:blipFill>
        <p:spPr bwMode="auto">
          <a:xfrm>
            <a:off x="5334000" y="1600200"/>
            <a:ext cx="3657600" cy="2743200"/>
          </a:xfrm>
          <a:prstGeom prst="rect">
            <a:avLst/>
          </a:prstGeom>
          <a:noFill/>
        </p:spPr>
      </p:pic>
      <p:pic>
        <p:nvPicPr>
          <p:cNvPr id="3076" name="Picture 4" descr="C:\docs\Mormon Stories\figs\water_ucar_sm.jpg"/>
          <p:cNvPicPr>
            <a:picLocks noChangeAspect="1" noChangeArrowheads="1"/>
          </p:cNvPicPr>
          <p:nvPr/>
        </p:nvPicPr>
        <p:blipFill>
          <a:blip r:embed="rId5" cstate="print"/>
          <a:srcRect/>
          <a:stretch>
            <a:fillRect/>
          </a:stretch>
        </p:blipFill>
        <p:spPr bwMode="auto">
          <a:xfrm>
            <a:off x="152400" y="1600200"/>
            <a:ext cx="2057400" cy="2743200"/>
          </a:xfrm>
          <a:prstGeom prst="rect">
            <a:avLst/>
          </a:prstGeom>
          <a:noFill/>
        </p:spPr>
      </p:pic>
      <p:sp>
        <p:nvSpPr>
          <p:cNvPr id="8" name="Content Placeholder 2"/>
          <p:cNvSpPr>
            <a:spLocks noGrp="1"/>
          </p:cNvSpPr>
          <p:nvPr>
            <p:ph idx="1"/>
          </p:nvPr>
        </p:nvSpPr>
        <p:spPr>
          <a:xfrm>
            <a:off x="152400" y="4419600"/>
            <a:ext cx="8763000" cy="2209800"/>
          </a:xfrm>
        </p:spPr>
        <p:txBody>
          <a:bodyPr>
            <a:normAutofit lnSpcReduction="10000"/>
          </a:bodyPr>
          <a:lstStyle/>
          <a:p>
            <a:pPr>
              <a:spcAft>
                <a:spcPts val="1200"/>
              </a:spcAft>
            </a:pPr>
            <a:r>
              <a:rPr lang="en-US" sz="2400" dirty="0" smtClean="0"/>
              <a:t>Natural human tendency is to see everything in terms of causal agents with desires and motivations (</a:t>
            </a:r>
            <a:r>
              <a:rPr lang="en-US" sz="2400" dirty="0" err="1" smtClean="0"/>
              <a:t>agenticity</a:t>
            </a:r>
            <a:r>
              <a:rPr lang="en-US" sz="2400" dirty="0" smtClean="0"/>
              <a:t>)</a:t>
            </a:r>
          </a:p>
          <a:p>
            <a:pPr>
              <a:spcAft>
                <a:spcPts val="1200"/>
              </a:spcAft>
            </a:pPr>
            <a:r>
              <a:rPr lang="en-US" sz="2400" dirty="0" smtClean="0"/>
              <a:t>Humans naturally tend to share and reinforce this perception</a:t>
            </a:r>
          </a:p>
          <a:p>
            <a:pPr>
              <a:spcAft>
                <a:spcPts val="1200"/>
              </a:spcAft>
            </a:pPr>
            <a:r>
              <a:rPr lang="en-US" sz="2400" b="1" dirty="0" smtClean="0">
                <a:solidFill>
                  <a:srgbClr val="FF0000"/>
                </a:solidFill>
              </a:rPr>
              <a:t>Virtually all spiritual beliefs in hunter-gatherer cultures exhibit some form of animism, totemism, and/or anthropomorphism.</a:t>
            </a:r>
            <a:endParaRPr lang="en-US"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Religious Diversification</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pic>
        <p:nvPicPr>
          <p:cNvPr id="4098" name="Picture 2" descr="C:\docs\Mormon Stories\figs\1000px-ChristianityBranches.svg.png"/>
          <p:cNvPicPr>
            <a:picLocks noChangeAspect="1" noChangeArrowheads="1"/>
          </p:cNvPicPr>
          <p:nvPr/>
        </p:nvPicPr>
        <p:blipFill>
          <a:blip r:embed="rId3" cstate="print"/>
          <a:srcRect/>
          <a:stretch>
            <a:fillRect/>
          </a:stretch>
        </p:blipFill>
        <p:spPr bwMode="auto">
          <a:xfrm>
            <a:off x="228599" y="1752600"/>
            <a:ext cx="8708571" cy="3291840"/>
          </a:xfrm>
          <a:prstGeom prst="rect">
            <a:avLst/>
          </a:prstGeom>
          <a:noFill/>
        </p:spPr>
      </p:pic>
      <p:sp>
        <p:nvSpPr>
          <p:cNvPr id="6" name="Content Placeholder 2"/>
          <p:cNvSpPr>
            <a:spLocks noGrp="1"/>
          </p:cNvSpPr>
          <p:nvPr>
            <p:ph idx="1"/>
          </p:nvPr>
        </p:nvSpPr>
        <p:spPr>
          <a:xfrm>
            <a:off x="152400" y="5105400"/>
            <a:ext cx="8763000" cy="1219200"/>
          </a:xfrm>
        </p:spPr>
        <p:txBody>
          <a:bodyPr>
            <a:noAutofit/>
          </a:bodyPr>
          <a:lstStyle/>
          <a:p>
            <a:pPr algn="ctr">
              <a:buNone/>
            </a:pPr>
            <a:r>
              <a:rPr lang="en-US" sz="8800" b="1" dirty="0" smtClean="0"/>
              <a:t>EVOLUTION!</a:t>
            </a:r>
            <a:endParaRPr lang="en-US" sz="88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Straight Arrow Connector 40"/>
          <p:cNvCxnSpPr/>
          <p:nvPr/>
        </p:nvCxnSpPr>
        <p:spPr>
          <a:xfrm>
            <a:off x="5638800" y="3764280"/>
            <a:ext cx="914400"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7467600" y="2286000"/>
            <a:ext cx="0" cy="100584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944880" y="5059680"/>
            <a:ext cx="2194560" cy="0"/>
          </a:xfrm>
          <a:prstGeom prst="straightConnector1">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581400" y="3764280"/>
            <a:ext cx="914400"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3154680" y="4069080"/>
            <a:ext cx="0" cy="99060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fontScale="90000"/>
          </a:bodyPr>
          <a:lstStyle/>
          <a:p>
            <a:r>
              <a:rPr lang="en-US" dirty="0" smtClean="0"/>
              <a:t>Overview of Religious Development</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sp>
        <p:nvSpPr>
          <p:cNvPr id="7" name="Rectangle 6"/>
          <p:cNvSpPr/>
          <p:nvPr/>
        </p:nvSpPr>
        <p:spPr>
          <a:xfrm>
            <a:off x="411480" y="4831080"/>
            <a:ext cx="1371600" cy="457200"/>
          </a:xfrm>
          <a:prstGeom prst="rect">
            <a:avLst/>
          </a:prstGeom>
          <a:solidFill>
            <a:schemeClr val="bg1"/>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Agenticity</a:t>
            </a:r>
            <a:endParaRPr lang="en-US" dirty="0">
              <a:solidFill>
                <a:schemeClr val="tx1"/>
              </a:solidFill>
            </a:endParaRPr>
          </a:p>
        </p:txBody>
      </p:sp>
      <p:sp>
        <p:nvSpPr>
          <p:cNvPr id="23" name="Rectangle 22"/>
          <p:cNvSpPr/>
          <p:nvPr/>
        </p:nvSpPr>
        <p:spPr>
          <a:xfrm>
            <a:off x="2632710" y="3535680"/>
            <a:ext cx="1097280" cy="457200"/>
          </a:xfrm>
          <a:prstGeom prst="rect">
            <a:avLst/>
          </a:prstGeom>
          <a:solidFill>
            <a:schemeClr val="bg1"/>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Animism</a:t>
            </a:r>
            <a:endParaRPr lang="en-US" dirty="0">
              <a:solidFill>
                <a:schemeClr val="tx1"/>
              </a:solidFill>
            </a:endParaRPr>
          </a:p>
        </p:txBody>
      </p:sp>
      <p:cxnSp>
        <p:nvCxnSpPr>
          <p:cNvPr id="24" name="Straight Arrow Connector 23"/>
          <p:cNvCxnSpPr/>
          <p:nvPr/>
        </p:nvCxnSpPr>
        <p:spPr>
          <a:xfrm>
            <a:off x="1280160" y="3764280"/>
            <a:ext cx="1280160"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624840" y="3535680"/>
            <a:ext cx="1005840" cy="457200"/>
          </a:xfrm>
          <a:prstGeom prst="rect">
            <a:avLst/>
          </a:prstGeom>
          <a:solidFill>
            <a:schemeClr val="bg1"/>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Nature</a:t>
            </a:r>
            <a:endParaRPr lang="en-US" dirty="0">
              <a:solidFill>
                <a:schemeClr val="tx1"/>
              </a:solidFill>
            </a:endParaRPr>
          </a:p>
        </p:txBody>
      </p:sp>
      <p:sp>
        <p:nvSpPr>
          <p:cNvPr id="27" name="Rectangle 26"/>
          <p:cNvSpPr/>
          <p:nvPr/>
        </p:nvSpPr>
        <p:spPr>
          <a:xfrm>
            <a:off x="6583680" y="3352800"/>
            <a:ext cx="1645920" cy="822960"/>
          </a:xfrm>
          <a:prstGeom prst="rect">
            <a:avLst/>
          </a:prstGeom>
          <a:solidFill>
            <a:schemeClr val="bg1"/>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Diversification/Sophistication </a:t>
            </a:r>
            <a:endParaRPr lang="en-US" dirty="0">
              <a:solidFill>
                <a:schemeClr val="tx1"/>
              </a:solidFill>
            </a:endParaRPr>
          </a:p>
        </p:txBody>
      </p:sp>
      <p:cxnSp>
        <p:nvCxnSpPr>
          <p:cNvPr id="28" name="Straight Arrow Connector 27"/>
          <p:cNvCxnSpPr/>
          <p:nvPr/>
        </p:nvCxnSpPr>
        <p:spPr>
          <a:xfrm>
            <a:off x="5257800" y="2377440"/>
            <a:ext cx="0" cy="82296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794760" y="2362200"/>
            <a:ext cx="1463040" cy="0"/>
          </a:xfrm>
          <a:prstGeom prst="straightConnector1">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6903720" y="2057400"/>
            <a:ext cx="1097280" cy="640080"/>
          </a:xfrm>
          <a:prstGeom prst="rect">
            <a:avLst/>
          </a:prstGeom>
          <a:solidFill>
            <a:schemeClr val="bg1"/>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Group Selection</a:t>
            </a:r>
            <a:endParaRPr lang="en-US" dirty="0">
              <a:solidFill>
                <a:schemeClr val="tx1"/>
              </a:solidFill>
            </a:endParaRPr>
          </a:p>
        </p:txBody>
      </p:sp>
      <p:sp>
        <p:nvSpPr>
          <p:cNvPr id="36" name="Rectangle 35"/>
          <p:cNvSpPr/>
          <p:nvPr/>
        </p:nvSpPr>
        <p:spPr>
          <a:xfrm>
            <a:off x="1981200" y="2133600"/>
            <a:ext cx="1783080" cy="457200"/>
          </a:xfrm>
          <a:prstGeom prst="rect">
            <a:avLst/>
          </a:prstGeom>
          <a:solidFill>
            <a:schemeClr val="bg1"/>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Society/Culture</a:t>
            </a:r>
            <a:endParaRPr lang="en-US" dirty="0">
              <a:solidFill>
                <a:schemeClr val="tx1"/>
              </a:solidFill>
            </a:endParaRPr>
          </a:p>
        </p:txBody>
      </p:sp>
      <p:sp>
        <p:nvSpPr>
          <p:cNvPr id="37" name="Rectangle 36"/>
          <p:cNvSpPr/>
          <p:nvPr/>
        </p:nvSpPr>
        <p:spPr>
          <a:xfrm>
            <a:off x="4572000" y="3261360"/>
            <a:ext cx="1371600" cy="1005840"/>
          </a:xfrm>
          <a:prstGeom prst="rect">
            <a:avLst/>
          </a:prstGeom>
          <a:solidFill>
            <a:schemeClr val="bg1"/>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Religion/</a:t>
            </a:r>
          </a:p>
          <a:p>
            <a:pPr algn="ctr"/>
            <a:r>
              <a:rPr lang="en-US" dirty="0" smtClean="0">
                <a:solidFill>
                  <a:schemeClr val="tx1"/>
                </a:solidFill>
              </a:rPr>
              <a:t>Mythology/</a:t>
            </a:r>
          </a:p>
          <a:p>
            <a:pPr algn="ctr"/>
            <a:r>
              <a:rPr lang="en-US" dirty="0" smtClean="0">
                <a:solidFill>
                  <a:schemeClr val="tx1"/>
                </a:solidFill>
              </a:rPr>
              <a:t>Spiritualism</a:t>
            </a:r>
            <a:endParaRPr lang="en-US" dirty="0">
              <a:solidFill>
                <a:schemeClr val="tx1"/>
              </a:solidFill>
            </a:endParaRPr>
          </a:p>
        </p:txBody>
      </p:sp>
      <p:sp>
        <p:nvSpPr>
          <p:cNvPr id="45" name="Rectangle 44"/>
          <p:cNvSpPr/>
          <p:nvPr/>
        </p:nvSpPr>
        <p:spPr>
          <a:xfrm>
            <a:off x="4648200" y="5943600"/>
            <a:ext cx="1371600" cy="457200"/>
          </a:xfrm>
          <a:prstGeom prst="rect">
            <a:avLst/>
          </a:prstGeom>
          <a:solidFill>
            <a:schemeClr val="bg1"/>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Death?</a:t>
            </a:r>
            <a:endParaRPr lang="en-US" dirty="0">
              <a:solidFill>
                <a:schemeClr val="tx1"/>
              </a:solidFill>
            </a:endParaRPr>
          </a:p>
        </p:txBody>
      </p:sp>
      <p:sp>
        <p:nvSpPr>
          <p:cNvPr id="46" name="Rectangle 45"/>
          <p:cNvSpPr/>
          <p:nvPr/>
        </p:nvSpPr>
        <p:spPr>
          <a:xfrm>
            <a:off x="4648200" y="5334000"/>
            <a:ext cx="1371600" cy="457200"/>
          </a:xfrm>
          <a:prstGeom prst="rect">
            <a:avLst/>
          </a:prstGeom>
          <a:solidFill>
            <a:schemeClr val="bg1"/>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Mythology?</a:t>
            </a:r>
            <a:endParaRPr lang="en-US" dirty="0">
              <a:solidFill>
                <a:schemeClr val="tx1"/>
              </a:solidFill>
            </a:endParaRPr>
          </a:p>
        </p:txBody>
      </p:sp>
      <p:sp>
        <p:nvSpPr>
          <p:cNvPr id="47" name="Rectangle 46"/>
          <p:cNvSpPr/>
          <p:nvPr/>
        </p:nvSpPr>
        <p:spPr>
          <a:xfrm>
            <a:off x="6248400" y="5943600"/>
            <a:ext cx="1371600" cy="457200"/>
          </a:xfrm>
          <a:prstGeom prst="rect">
            <a:avLst/>
          </a:prstGeom>
          <a:solidFill>
            <a:schemeClr val="bg1"/>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Morality?</a:t>
            </a:r>
            <a:endParaRPr lang="en-US" dirty="0">
              <a:solidFill>
                <a:schemeClr val="tx1"/>
              </a:solidFill>
            </a:endParaRPr>
          </a:p>
        </p:txBody>
      </p:sp>
      <p:sp>
        <p:nvSpPr>
          <p:cNvPr id="48" name="Rectangle 47"/>
          <p:cNvSpPr/>
          <p:nvPr/>
        </p:nvSpPr>
        <p:spPr>
          <a:xfrm>
            <a:off x="6248400" y="5334000"/>
            <a:ext cx="1371600" cy="457200"/>
          </a:xfrm>
          <a:prstGeom prst="rect">
            <a:avLst/>
          </a:prstGeom>
          <a:solidFill>
            <a:schemeClr val="bg1"/>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Origins?</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Big Picture</a:t>
            </a:r>
            <a:endParaRPr lang="en-US" sz="36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a:p>
        </p:txBody>
      </p:sp>
      <p:pic>
        <p:nvPicPr>
          <p:cNvPr id="4099" name="Picture 3" descr="D:\docs\Mormon Stories\figs\map-world-religions-chart.jpg"/>
          <p:cNvPicPr>
            <a:picLocks noChangeAspect="1" noChangeArrowheads="1"/>
          </p:cNvPicPr>
          <p:nvPr/>
        </p:nvPicPr>
        <p:blipFill>
          <a:blip r:embed="rId3" cstate="print"/>
          <a:srcRect/>
          <a:stretch>
            <a:fillRect/>
          </a:stretch>
        </p:blipFill>
        <p:spPr bwMode="auto">
          <a:xfrm>
            <a:off x="76200" y="1600200"/>
            <a:ext cx="8942612" cy="484632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AnticitizenX</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pic>
        <p:nvPicPr>
          <p:cNvPr id="5" name="Picture 2" descr="C:\rants\ACX.jpg"/>
          <p:cNvPicPr>
            <a:picLocks noChangeAspect="1" noChangeArrowheads="1"/>
          </p:cNvPicPr>
          <p:nvPr/>
        </p:nvPicPr>
        <p:blipFill>
          <a:blip r:embed="rId2" cstate="print"/>
          <a:srcRect/>
          <a:stretch>
            <a:fillRect/>
          </a:stretch>
        </p:blipFill>
        <p:spPr bwMode="auto">
          <a:xfrm>
            <a:off x="3886200" y="1752600"/>
            <a:ext cx="4953000" cy="4133441"/>
          </a:xfrm>
          <a:prstGeom prst="rect">
            <a:avLst/>
          </a:prstGeom>
          <a:noFill/>
        </p:spPr>
      </p:pic>
      <p:sp>
        <p:nvSpPr>
          <p:cNvPr id="6" name="Content Placeholder 2"/>
          <p:cNvSpPr>
            <a:spLocks noGrp="1"/>
          </p:cNvSpPr>
          <p:nvPr>
            <p:ph idx="1"/>
          </p:nvPr>
        </p:nvSpPr>
        <p:spPr>
          <a:xfrm>
            <a:off x="228600" y="2362200"/>
            <a:ext cx="3276600" cy="2819400"/>
          </a:xfrm>
        </p:spPr>
        <p:txBody>
          <a:bodyPr>
            <a:noAutofit/>
          </a:bodyPr>
          <a:lstStyle/>
          <a:p>
            <a:pPr>
              <a:spcAft>
                <a:spcPts val="1200"/>
              </a:spcAft>
            </a:pPr>
            <a:r>
              <a:rPr lang="en-US" sz="2000" dirty="0" smtClean="0"/>
              <a:t>10-part video series, “Psychology of Belief”</a:t>
            </a:r>
          </a:p>
          <a:p>
            <a:pPr>
              <a:spcAft>
                <a:spcPts val="1200"/>
              </a:spcAft>
            </a:pPr>
            <a:r>
              <a:rPr lang="en-US" sz="2000" dirty="0" smtClean="0">
                <a:hlinkClick r:id="rId3"/>
              </a:rPr>
              <a:t>http://www.youtube.com/user/AntiCitizenX</a:t>
            </a:r>
            <a:endParaRPr lang="en-US" sz="2000" dirty="0" smtClean="0"/>
          </a:p>
          <a:p>
            <a:pPr>
              <a:spcAft>
                <a:spcPts val="1200"/>
              </a:spcAft>
            </a:pPr>
            <a:r>
              <a:rPr lang="en-US" sz="2000" dirty="0" smtClean="0"/>
              <a:t>Other videos on religion, skepticism, and philosophy of science</a:t>
            </a:r>
            <a:endParaRPr lang="en-US"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Concluding Remarks</a:t>
            </a:r>
            <a:endParaRPr lang="en-US" sz="3600" dirty="0"/>
          </a:p>
        </p:txBody>
      </p:sp>
      <p:sp>
        <p:nvSpPr>
          <p:cNvPr id="3" name="Content Placeholder 2"/>
          <p:cNvSpPr>
            <a:spLocks noGrp="1"/>
          </p:cNvSpPr>
          <p:nvPr>
            <p:ph idx="1"/>
          </p:nvPr>
        </p:nvSpPr>
        <p:spPr>
          <a:xfrm>
            <a:off x="152400" y="1676400"/>
            <a:ext cx="8763000" cy="4876800"/>
          </a:xfrm>
        </p:spPr>
        <p:txBody>
          <a:bodyPr>
            <a:normAutofit fontScale="92500" lnSpcReduction="20000"/>
          </a:bodyPr>
          <a:lstStyle/>
          <a:p>
            <a:pPr marL="111125" indent="7938">
              <a:buNone/>
            </a:pPr>
            <a:r>
              <a:rPr lang="en-US" sz="2000" dirty="0" smtClean="0"/>
              <a:t>Religious and spiritual beliefs are derived from the natural human tendency to perceive the world in terms of personally motivated agents.  When coupled with cultural groups and natural selection, the result is diversification and sophistication over time.</a:t>
            </a:r>
          </a:p>
          <a:p>
            <a:pPr marL="111125" indent="7938">
              <a:buNone/>
            </a:pPr>
            <a:endParaRPr lang="en-US" sz="2000" dirty="0" smtClean="0"/>
          </a:p>
          <a:p>
            <a:pPr marL="111125" indent="7938">
              <a:buNone/>
            </a:pPr>
            <a:r>
              <a:rPr lang="en-US" sz="2000" dirty="0" smtClean="0"/>
              <a:t>All religious and spiritual organizations, without exception, are cultural phenomena.  They all rely on social pressure, cognitive dissonance, psychological manipulation, hallucination, and perceptual bias in order to survive and propagate.  </a:t>
            </a:r>
          </a:p>
          <a:p>
            <a:pPr marL="111125" indent="7938">
              <a:buNone/>
            </a:pPr>
            <a:endParaRPr lang="en-US" sz="2000" dirty="0" smtClean="0"/>
          </a:p>
          <a:p>
            <a:pPr marL="111125" indent="7938">
              <a:buNone/>
            </a:pPr>
            <a:r>
              <a:rPr lang="en-US" sz="2000" dirty="0" smtClean="0"/>
              <a:t>The ultimate danger in such behavior is the tendency to generate staunch personal convictions </a:t>
            </a:r>
            <a:r>
              <a:rPr lang="en-US" sz="2000" b="1" dirty="0" smtClean="0">
                <a:solidFill>
                  <a:srgbClr val="FF0000"/>
                </a:solidFill>
                <a:effectLst>
                  <a:outerShdw blurRad="38100" dist="38100" dir="2700000" algn="tl">
                    <a:srgbClr val="000000">
                      <a:alpha val="43137"/>
                    </a:srgbClr>
                  </a:outerShdw>
                </a:effectLst>
              </a:rPr>
              <a:t>without any regard for rigorous empirical evidence or rational skepticism.  </a:t>
            </a:r>
          </a:p>
          <a:p>
            <a:pPr marL="111125" indent="7938">
              <a:buNone/>
            </a:pPr>
            <a:endParaRPr lang="en-US" sz="2000" b="1" dirty="0" smtClean="0">
              <a:solidFill>
                <a:srgbClr val="FF0000"/>
              </a:solidFill>
              <a:effectLst>
                <a:outerShdw blurRad="38100" dist="38100" dir="2700000" algn="tl">
                  <a:srgbClr val="000000">
                    <a:alpha val="43137"/>
                  </a:srgbClr>
                </a:outerShdw>
              </a:effectLst>
            </a:endParaRPr>
          </a:p>
          <a:p>
            <a:pPr marL="111125" indent="7938">
              <a:buNone/>
            </a:pPr>
            <a:r>
              <a:rPr lang="en-US" sz="2000" dirty="0" smtClean="0"/>
              <a:t>We live in a world that is flooded with superstition, misinformation, ignorance, bamboozle, scarcity, hatred, greed, corruption, and the grim specter of nuclear annihilation. Scientific method is the best, and only, tool we have for mitigating the pitfalls in human reasoning and illuminating the darkness </a:t>
            </a:r>
            <a:r>
              <a:rPr lang="en-US" sz="2000" smtClean="0"/>
              <a:t>the surrounds us.  </a:t>
            </a:r>
            <a:r>
              <a:rPr lang="en-US" sz="2000" dirty="0" smtClean="0"/>
              <a:t>Only by learning to embrace the cognitive shortcomings which nature has so deeply programmed into us can we ever hope to overcome their negative consequences.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Geology in Japan</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a:p>
        </p:txBody>
      </p:sp>
      <p:sp>
        <p:nvSpPr>
          <p:cNvPr id="5" name="Content Placeholder 3"/>
          <p:cNvSpPr txBox="1">
            <a:spLocks/>
          </p:cNvSpPr>
          <p:nvPr/>
        </p:nvSpPr>
        <p:spPr>
          <a:xfrm>
            <a:off x="152400" y="6248400"/>
            <a:ext cx="8686800" cy="548640"/>
          </a:xfrm>
          <a:prstGeom prst="rect">
            <a:avLst/>
          </a:prstGeom>
        </p:spPr>
        <p:txBody>
          <a:bodyPr vert="horz">
            <a:normAutofit/>
          </a:bodyPr>
          <a:lstStyle/>
          <a:p>
            <a:r>
              <a:rPr kumimoji="0" lang="en-US" sz="1400" i="0" u="none" strike="noStrike" kern="1200" cap="none" spc="0" normalizeH="0" noProof="0" dirty="0" smtClean="0">
                <a:ln>
                  <a:noFill/>
                </a:ln>
                <a:solidFill>
                  <a:schemeClr val="tx1"/>
                </a:solidFill>
                <a:effectLst/>
                <a:uLnTx/>
                <a:uFillTx/>
                <a:latin typeface="+mn-lt"/>
                <a:ea typeface="+mn-ea"/>
                <a:cs typeface="+mn-cs"/>
              </a:rPr>
              <a:t>Images from Wikipedia commons.  See also:</a:t>
            </a:r>
          </a:p>
          <a:p>
            <a:r>
              <a:rPr kumimoji="0" lang="en-US" sz="1400" i="0" u="none" strike="noStrike" kern="1200" cap="none" spc="0" normalizeH="0" noProof="0" dirty="0" smtClean="0">
                <a:ln>
                  <a:noFill/>
                </a:ln>
                <a:solidFill>
                  <a:schemeClr val="tx1"/>
                </a:solidFill>
                <a:effectLst/>
                <a:uLnTx/>
                <a:uFillTx/>
                <a:latin typeface="+mn-lt"/>
                <a:ea typeface="+mn-ea"/>
                <a:cs typeface="+mn-cs"/>
              </a:rPr>
              <a:t>Barnes, G. L., “</a:t>
            </a:r>
            <a:r>
              <a:rPr lang="en-US" sz="1400" dirty="0" smtClean="0"/>
              <a:t>Origins of the Japanese Islands: The New ‘Big Picture’,</a:t>
            </a:r>
            <a:r>
              <a:rPr kumimoji="0" lang="en-US" sz="1400" i="0" u="none" strike="noStrike" kern="1200" cap="none" spc="0" normalizeH="0" noProof="0" dirty="0" smtClean="0">
                <a:ln>
                  <a:noFill/>
                </a:ln>
                <a:solidFill>
                  <a:schemeClr val="tx1"/>
                </a:solidFill>
                <a:effectLst/>
                <a:uLnTx/>
                <a:uFillTx/>
                <a:latin typeface="+mn-lt"/>
                <a:ea typeface="+mn-ea"/>
                <a:cs typeface="+mn-cs"/>
              </a:rPr>
              <a:t>” </a:t>
            </a:r>
            <a:r>
              <a:rPr lang="en-US" sz="1400" i="1" dirty="0" smtClean="0"/>
              <a:t>Japan Review</a:t>
            </a:r>
            <a:r>
              <a:rPr kumimoji="0" lang="en-US" sz="1400" b="0" i="1" u="none" strike="noStrike" kern="1200" cap="none" spc="0" normalizeH="0" noProof="0" dirty="0" smtClean="0">
                <a:ln>
                  <a:noFill/>
                </a:ln>
                <a:solidFill>
                  <a:schemeClr val="tx1"/>
                </a:solidFill>
                <a:effectLst/>
                <a:uLnTx/>
                <a:uFillTx/>
                <a:latin typeface="+mn-lt"/>
                <a:ea typeface="+mn-ea"/>
                <a:cs typeface="+mn-cs"/>
              </a:rPr>
              <a:t>, </a:t>
            </a:r>
            <a:r>
              <a:rPr lang="en-US" sz="1400" b="1" i="1" dirty="0" smtClean="0"/>
              <a:t>15</a:t>
            </a:r>
            <a:r>
              <a:rPr lang="en-US" sz="1400" dirty="0" smtClean="0"/>
              <a:t>, (2003).</a:t>
            </a:r>
            <a:endParaRPr kumimoji="0" lang="en-US" sz="1400" i="0" u="none" strike="noStrike" kern="1200" cap="none" spc="0" normalizeH="0" baseline="0" noProof="0" dirty="0">
              <a:ln>
                <a:noFill/>
              </a:ln>
              <a:solidFill>
                <a:schemeClr val="tx1"/>
              </a:solidFill>
              <a:effectLst/>
              <a:uLnTx/>
              <a:uFillTx/>
              <a:latin typeface="+mn-lt"/>
              <a:ea typeface="+mn-ea"/>
              <a:cs typeface="+mn-cs"/>
            </a:endParaRPr>
          </a:p>
        </p:txBody>
      </p:sp>
      <p:pic>
        <p:nvPicPr>
          <p:cNvPr id="3074" name="Picture 2" descr="C:\rants\Psychology of Belief\Agenticity\pics\Geology\500px-Active_Margin.png"/>
          <p:cNvPicPr>
            <a:picLocks noChangeAspect="1" noChangeArrowheads="1"/>
          </p:cNvPicPr>
          <p:nvPr/>
        </p:nvPicPr>
        <p:blipFill>
          <a:blip r:embed="rId3" cstate="print"/>
          <a:srcRect/>
          <a:stretch>
            <a:fillRect/>
          </a:stretch>
        </p:blipFill>
        <p:spPr bwMode="auto">
          <a:xfrm>
            <a:off x="108857" y="2286000"/>
            <a:ext cx="5225143" cy="2926080"/>
          </a:xfrm>
          <a:prstGeom prst="rect">
            <a:avLst/>
          </a:prstGeom>
          <a:noFill/>
        </p:spPr>
      </p:pic>
      <p:pic>
        <p:nvPicPr>
          <p:cNvPr id="3075" name="Picture 3" descr="C:\rants\Psychology of Belief\Agenticity\pics\Geology\443px-Okhotsk_Plate_map_en.png"/>
          <p:cNvPicPr>
            <a:picLocks noChangeAspect="1" noChangeArrowheads="1"/>
          </p:cNvPicPr>
          <p:nvPr/>
        </p:nvPicPr>
        <p:blipFill>
          <a:blip r:embed="rId4" cstate="print"/>
          <a:srcRect/>
          <a:stretch>
            <a:fillRect/>
          </a:stretch>
        </p:blipFill>
        <p:spPr bwMode="auto">
          <a:xfrm>
            <a:off x="5463783" y="1600200"/>
            <a:ext cx="3375417" cy="4572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Teleological Perception</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a:p>
        </p:txBody>
      </p:sp>
      <p:pic>
        <p:nvPicPr>
          <p:cNvPr id="5" name="Picture 2" descr="C:\rants\Psychology of Belief\Agenticity\pics\Keleman\pencil_2.jpg"/>
          <p:cNvPicPr>
            <a:picLocks noChangeAspect="1" noChangeArrowheads="1"/>
          </p:cNvPicPr>
          <p:nvPr/>
        </p:nvPicPr>
        <p:blipFill>
          <a:blip r:embed="rId3" cstate="print"/>
          <a:srcRect/>
          <a:stretch>
            <a:fillRect/>
          </a:stretch>
        </p:blipFill>
        <p:spPr bwMode="auto">
          <a:xfrm>
            <a:off x="685800" y="2895600"/>
            <a:ext cx="2743200" cy="2743200"/>
          </a:xfrm>
          <a:prstGeom prst="rect">
            <a:avLst/>
          </a:prstGeom>
          <a:noFill/>
          <a:ln>
            <a:solidFill>
              <a:schemeClr val="tx1"/>
            </a:solidFill>
          </a:ln>
        </p:spPr>
      </p:pic>
      <p:pic>
        <p:nvPicPr>
          <p:cNvPr id="6" name="Picture 2" descr="C:\rants\Psychology of Belief\Agenticity\pics\Keleman\pencil_shavings250.jpg"/>
          <p:cNvPicPr>
            <a:picLocks noChangeAspect="1" noChangeArrowheads="1"/>
          </p:cNvPicPr>
          <p:nvPr/>
        </p:nvPicPr>
        <p:blipFill>
          <a:blip r:embed="rId4" cstate="print"/>
          <a:srcRect/>
          <a:stretch>
            <a:fillRect/>
          </a:stretch>
        </p:blipFill>
        <p:spPr bwMode="auto">
          <a:xfrm>
            <a:off x="5105400" y="2895600"/>
            <a:ext cx="3429000" cy="2743200"/>
          </a:xfrm>
          <a:prstGeom prst="rect">
            <a:avLst/>
          </a:prstGeom>
          <a:noFill/>
          <a:ln>
            <a:solidFill>
              <a:schemeClr val="tx1"/>
            </a:solidFill>
          </a:ln>
        </p:spPr>
      </p:pic>
      <p:sp>
        <p:nvSpPr>
          <p:cNvPr id="7" name="Rectangle 6"/>
          <p:cNvSpPr/>
          <p:nvPr/>
        </p:nvSpPr>
        <p:spPr>
          <a:xfrm>
            <a:off x="152400" y="1748135"/>
            <a:ext cx="3352800" cy="461665"/>
          </a:xfrm>
          <a:prstGeom prst="rect">
            <a:avLst/>
          </a:prstGeom>
        </p:spPr>
        <p:txBody>
          <a:bodyPr wrap="square">
            <a:spAutoFit/>
          </a:bodyPr>
          <a:lstStyle/>
          <a:p>
            <a:pPr algn="ctr"/>
            <a:r>
              <a:rPr lang="en-US" sz="2400" dirty="0" smtClean="0"/>
              <a:t>Made for a purpose</a:t>
            </a:r>
            <a:endParaRPr lang="en-US" sz="2400" dirty="0"/>
          </a:p>
        </p:txBody>
      </p:sp>
      <p:cxnSp>
        <p:nvCxnSpPr>
          <p:cNvPr id="9" name="Straight Arrow Connector 8"/>
          <p:cNvCxnSpPr/>
          <p:nvPr/>
        </p:nvCxnSpPr>
        <p:spPr>
          <a:xfrm>
            <a:off x="1828800" y="2362200"/>
            <a:ext cx="152400" cy="1143000"/>
          </a:xfrm>
          <a:prstGeom prst="straightConnector1">
            <a:avLst/>
          </a:prstGeom>
          <a:ln w="50800">
            <a:solidFill>
              <a:srgbClr val="FF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5486400" y="1752600"/>
            <a:ext cx="3352800" cy="461665"/>
          </a:xfrm>
          <a:prstGeom prst="rect">
            <a:avLst/>
          </a:prstGeom>
        </p:spPr>
        <p:txBody>
          <a:bodyPr wrap="square">
            <a:spAutoFit/>
          </a:bodyPr>
          <a:lstStyle/>
          <a:p>
            <a:pPr algn="ctr"/>
            <a:r>
              <a:rPr lang="en-US" sz="2400" b="1" dirty="0" smtClean="0">
                <a:effectLst>
                  <a:outerShdw blurRad="38100" dist="38100" dir="2700000" algn="tl">
                    <a:srgbClr val="000000">
                      <a:alpha val="43137"/>
                    </a:srgbClr>
                  </a:outerShdw>
                </a:effectLst>
              </a:rPr>
              <a:t>NOT</a:t>
            </a:r>
            <a:r>
              <a:rPr lang="en-US" sz="2400" dirty="0" smtClean="0"/>
              <a:t> made for a purpose</a:t>
            </a:r>
            <a:endParaRPr lang="en-US" sz="2400" dirty="0"/>
          </a:p>
        </p:txBody>
      </p:sp>
      <p:cxnSp>
        <p:nvCxnSpPr>
          <p:cNvPr id="11" name="Straight Arrow Connector 10"/>
          <p:cNvCxnSpPr/>
          <p:nvPr/>
        </p:nvCxnSpPr>
        <p:spPr>
          <a:xfrm flipH="1">
            <a:off x="6934200" y="2281535"/>
            <a:ext cx="457200" cy="822960"/>
          </a:xfrm>
          <a:prstGeom prst="straightConnector1">
            <a:avLst/>
          </a:prstGeom>
          <a:ln w="50800">
            <a:solidFill>
              <a:srgbClr val="FF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Content Placeholder 3"/>
          <p:cNvSpPr txBox="1">
            <a:spLocks/>
          </p:cNvSpPr>
          <p:nvPr/>
        </p:nvSpPr>
        <p:spPr>
          <a:xfrm>
            <a:off x="228600" y="6080760"/>
            <a:ext cx="8686800" cy="548640"/>
          </a:xfrm>
          <a:prstGeom prst="rect">
            <a:avLst/>
          </a:prstGeom>
        </p:spPr>
        <p:txBody>
          <a:bodyPr vert="horz">
            <a:noAutofit/>
          </a:bodyPr>
          <a:lstStyle/>
          <a:p>
            <a:r>
              <a:rPr lang="en-US" dirty="0" err="1" smtClean="0"/>
              <a:t>Keleman</a:t>
            </a:r>
            <a:r>
              <a:rPr lang="en-US" dirty="0" smtClean="0"/>
              <a:t>, D., </a:t>
            </a:r>
            <a:r>
              <a:rPr kumimoji="0" lang="en-US" b="0" i="0" u="none" strike="noStrike" kern="1200" cap="none" spc="0" normalizeH="0" noProof="0" dirty="0" smtClean="0">
                <a:ln>
                  <a:noFill/>
                </a:ln>
                <a:solidFill>
                  <a:schemeClr val="tx1"/>
                </a:solidFill>
                <a:effectLst/>
                <a:uLnTx/>
                <a:uFillTx/>
                <a:latin typeface="+mn-lt"/>
                <a:ea typeface="+mn-ea"/>
                <a:cs typeface="+mn-cs"/>
              </a:rPr>
              <a:t>“</a:t>
            </a:r>
            <a:r>
              <a:rPr lang="en-US" dirty="0" smtClean="0"/>
              <a:t>The scope of teleological thinking in preschool children,</a:t>
            </a:r>
            <a:r>
              <a:rPr kumimoji="0" lang="en-US" b="0" i="0" u="none" strike="noStrike" kern="1200" cap="none" spc="0" normalizeH="0" noProof="0" dirty="0" smtClean="0">
                <a:ln>
                  <a:noFill/>
                </a:ln>
                <a:solidFill>
                  <a:schemeClr val="tx1"/>
                </a:solidFill>
                <a:effectLst/>
                <a:uLnTx/>
                <a:uFillTx/>
                <a:latin typeface="+mn-lt"/>
                <a:ea typeface="+mn-ea"/>
                <a:cs typeface="+mn-cs"/>
              </a:rPr>
              <a:t>” </a:t>
            </a:r>
            <a:r>
              <a:rPr kumimoji="0" lang="en-US" b="0" i="1" u="none" strike="noStrike" kern="1200" cap="none" spc="0" normalizeH="0" noProof="0" dirty="0" smtClean="0">
                <a:ln>
                  <a:noFill/>
                </a:ln>
                <a:solidFill>
                  <a:schemeClr val="tx1"/>
                </a:solidFill>
                <a:effectLst/>
                <a:uLnTx/>
                <a:uFillTx/>
                <a:latin typeface="+mn-lt"/>
                <a:ea typeface="+mn-ea"/>
                <a:cs typeface="+mn-cs"/>
              </a:rPr>
              <a:t>Cognition, 70</a:t>
            </a:r>
            <a:r>
              <a:rPr lang="en-US" dirty="0" smtClean="0"/>
              <a:t>, 241 -272</a:t>
            </a:r>
            <a:r>
              <a:rPr lang="en-US" i="1" dirty="0" smtClean="0"/>
              <a:t> </a:t>
            </a:r>
            <a:r>
              <a:rPr lang="en-US" dirty="0" smtClean="0"/>
              <a:t>(1999).</a:t>
            </a:r>
            <a:endParaRPr kumimoji="0" lang="en-US"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Made for Something</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a:p>
        </p:txBody>
      </p:sp>
      <p:cxnSp>
        <p:nvCxnSpPr>
          <p:cNvPr id="6" name="Straight Connector 5"/>
          <p:cNvCxnSpPr/>
          <p:nvPr/>
        </p:nvCxnSpPr>
        <p:spPr>
          <a:xfrm rot="5400000">
            <a:off x="1082040" y="4206240"/>
            <a:ext cx="1188720" cy="0"/>
          </a:xfrm>
          <a:prstGeom prst="line">
            <a:avLst/>
          </a:prstGeom>
          <a:ln w="1143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899160" y="4861560"/>
            <a:ext cx="822960" cy="731520"/>
          </a:xfrm>
          <a:prstGeom prst="line">
            <a:avLst/>
          </a:prstGeom>
          <a:ln w="1143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676400" y="4800600"/>
            <a:ext cx="533400" cy="838200"/>
          </a:xfrm>
          <a:prstGeom prst="line">
            <a:avLst/>
          </a:prstGeom>
          <a:ln w="1143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676400" y="4038600"/>
            <a:ext cx="762000" cy="76200"/>
          </a:xfrm>
          <a:prstGeom prst="line">
            <a:avLst/>
          </a:prstGeom>
          <a:ln w="1143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990600" y="4038600"/>
            <a:ext cx="685800" cy="381000"/>
          </a:xfrm>
          <a:prstGeom prst="line">
            <a:avLst/>
          </a:prstGeom>
          <a:ln w="1143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1356360" y="2682240"/>
            <a:ext cx="137160" cy="13716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874520" y="2667000"/>
            <a:ext cx="137160" cy="13716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c 12"/>
          <p:cNvSpPr/>
          <p:nvPr/>
        </p:nvSpPr>
        <p:spPr>
          <a:xfrm>
            <a:off x="1295400" y="2819400"/>
            <a:ext cx="762000" cy="533400"/>
          </a:xfrm>
          <a:prstGeom prst="arc">
            <a:avLst>
              <a:gd name="adj1" fmla="val 535832"/>
              <a:gd name="adj2" fmla="val 10600937"/>
            </a:avLst>
          </a:prstGeom>
          <a:noFill/>
          <a:ln w="635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228600" y="5780782"/>
            <a:ext cx="2819400" cy="400110"/>
          </a:xfrm>
          <a:prstGeom prst="rect">
            <a:avLst/>
          </a:prstGeom>
          <a:noFill/>
        </p:spPr>
        <p:txBody>
          <a:bodyPr wrap="square" rtlCol="0">
            <a:spAutoFit/>
          </a:bodyPr>
          <a:lstStyle/>
          <a:p>
            <a:pPr algn="ctr"/>
            <a:r>
              <a:rPr lang="en-US" sz="2000" dirty="0" smtClean="0"/>
              <a:t>“Made for something.”</a:t>
            </a:r>
            <a:endParaRPr lang="en-US" sz="2000" dirty="0"/>
          </a:p>
        </p:txBody>
      </p:sp>
      <p:sp>
        <p:nvSpPr>
          <p:cNvPr id="15" name="TextBox 14"/>
          <p:cNvSpPr txBox="1"/>
          <p:nvPr/>
        </p:nvSpPr>
        <p:spPr>
          <a:xfrm>
            <a:off x="609600" y="1578114"/>
            <a:ext cx="2209800" cy="707886"/>
          </a:xfrm>
          <a:prstGeom prst="rect">
            <a:avLst/>
          </a:prstGeom>
          <a:noFill/>
        </p:spPr>
        <p:txBody>
          <a:bodyPr wrap="square" rtlCol="0">
            <a:spAutoFit/>
          </a:bodyPr>
          <a:lstStyle/>
          <a:p>
            <a:pPr algn="ctr"/>
            <a:r>
              <a:rPr lang="en-US" sz="4000" b="1" dirty="0" smtClean="0">
                <a:solidFill>
                  <a:srgbClr val="FF0000"/>
                </a:solidFill>
              </a:rPr>
              <a:t>BEN</a:t>
            </a:r>
            <a:endParaRPr lang="en-US" sz="4000" b="1" dirty="0">
              <a:solidFill>
                <a:srgbClr val="FF0000"/>
              </a:solidFill>
            </a:endParaRPr>
          </a:p>
        </p:txBody>
      </p:sp>
      <p:sp>
        <p:nvSpPr>
          <p:cNvPr id="17" name="Oval 16"/>
          <p:cNvSpPr/>
          <p:nvPr/>
        </p:nvSpPr>
        <p:spPr>
          <a:xfrm>
            <a:off x="990600" y="2362200"/>
            <a:ext cx="1371600" cy="1219200"/>
          </a:xfrm>
          <a:prstGeom prst="ellipse">
            <a:avLst/>
          </a:prstGeom>
          <a:noFill/>
          <a:ln w="1143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rot="5400000">
            <a:off x="6873240" y="4206240"/>
            <a:ext cx="1188720" cy="0"/>
          </a:xfrm>
          <a:prstGeom prst="line">
            <a:avLst/>
          </a:prstGeom>
          <a:ln w="1143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6934200" y="4800600"/>
            <a:ext cx="502920" cy="609600"/>
          </a:xfrm>
          <a:prstGeom prst="line">
            <a:avLst/>
          </a:prstGeom>
          <a:ln w="1143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467600" y="4800600"/>
            <a:ext cx="304800" cy="838200"/>
          </a:xfrm>
          <a:prstGeom prst="line">
            <a:avLst/>
          </a:prstGeom>
          <a:ln w="1143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467600" y="3886200"/>
            <a:ext cx="685800" cy="609600"/>
          </a:xfrm>
          <a:prstGeom prst="line">
            <a:avLst/>
          </a:prstGeom>
          <a:ln w="1143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6781800" y="3886200"/>
            <a:ext cx="685800" cy="381000"/>
          </a:xfrm>
          <a:prstGeom prst="line">
            <a:avLst/>
          </a:prstGeom>
          <a:ln w="1143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7147560" y="2682240"/>
            <a:ext cx="137160" cy="137160"/>
          </a:xfrm>
          <a:prstGeom prst="ellipse">
            <a:avLst/>
          </a:prstGeom>
          <a:solidFill>
            <a:schemeClr val="tx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665720" y="2667000"/>
            <a:ext cx="137160" cy="137160"/>
          </a:xfrm>
          <a:prstGeom prst="ellipse">
            <a:avLst/>
          </a:prstGeom>
          <a:solidFill>
            <a:schemeClr val="tx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c 24"/>
          <p:cNvSpPr/>
          <p:nvPr/>
        </p:nvSpPr>
        <p:spPr>
          <a:xfrm>
            <a:off x="7086600" y="2819400"/>
            <a:ext cx="762000" cy="533400"/>
          </a:xfrm>
          <a:prstGeom prst="arc">
            <a:avLst>
              <a:gd name="adj1" fmla="val 535832"/>
              <a:gd name="adj2" fmla="val 10600937"/>
            </a:avLst>
          </a:prstGeom>
          <a:noFill/>
          <a:ln w="635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TextBox 25"/>
          <p:cNvSpPr txBox="1"/>
          <p:nvPr/>
        </p:nvSpPr>
        <p:spPr>
          <a:xfrm>
            <a:off x="5867400" y="5780782"/>
            <a:ext cx="3048000" cy="400110"/>
          </a:xfrm>
          <a:prstGeom prst="rect">
            <a:avLst/>
          </a:prstGeom>
          <a:noFill/>
        </p:spPr>
        <p:txBody>
          <a:bodyPr wrap="square" rtlCol="0">
            <a:spAutoFit/>
          </a:bodyPr>
          <a:lstStyle/>
          <a:p>
            <a:pPr algn="ctr"/>
            <a:r>
              <a:rPr lang="en-US" sz="2000" dirty="0" smtClean="0"/>
              <a:t>“Not made for anything.”</a:t>
            </a:r>
            <a:endParaRPr lang="en-US" sz="2000" dirty="0"/>
          </a:p>
        </p:txBody>
      </p:sp>
      <p:sp>
        <p:nvSpPr>
          <p:cNvPr id="27" name="TextBox 26"/>
          <p:cNvSpPr txBox="1"/>
          <p:nvPr/>
        </p:nvSpPr>
        <p:spPr>
          <a:xfrm>
            <a:off x="6400800" y="1578114"/>
            <a:ext cx="2209800" cy="707886"/>
          </a:xfrm>
          <a:prstGeom prst="rect">
            <a:avLst/>
          </a:prstGeom>
          <a:noFill/>
          <a:ln>
            <a:noFill/>
          </a:ln>
        </p:spPr>
        <p:txBody>
          <a:bodyPr wrap="square" rtlCol="0">
            <a:spAutoFit/>
          </a:bodyPr>
          <a:lstStyle/>
          <a:p>
            <a:pPr algn="ctr"/>
            <a:r>
              <a:rPr lang="en-US" sz="4000" b="1" dirty="0" smtClean="0"/>
              <a:t>JANE</a:t>
            </a:r>
            <a:endParaRPr lang="en-US" sz="4000" b="1" dirty="0"/>
          </a:p>
        </p:txBody>
      </p:sp>
      <p:sp>
        <p:nvSpPr>
          <p:cNvPr id="28" name="Oval 27"/>
          <p:cNvSpPr/>
          <p:nvPr/>
        </p:nvSpPr>
        <p:spPr>
          <a:xfrm>
            <a:off x="6781800" y="2362200"/>
            <a:ext cx="1371600" cy="1219200"/>
          </a:xfrm>
          <a:prstGeom prst="ellipse">
            <a:avLst/>
          </a:prstGeom>
          <a:noFill/>
          <a:ln w="114300" cmpd="sng">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3048000" y="1828800"/>
            <a:ext cx="3124200" cy="4154984"/>
          </a:xfrm>
          <a:prstGeom prst="rect">
            <a:avLst/>
          </a:prstGeom>
          <a:noFill/>
        </p:spPr>
        <p:txBody>
          <a:bodyPr wrap="square" rtlCol="0">
            <a:spAutoFit/>
          </a:bodyPr>
          <a:lstStyle/>
          <a:p>
            <a:pPr algn="ctr"/>
            <a:r>
              <a:rPr lang="en-US" sz="2400" dirty="0" smtClean="0"/>
              <a:t>Tiger</a:t>
            </a:r>
          </a:p>
          <a:p>
            <a:pPr algn="ctr"/>
            <a:r>
              <a:rPr lang="en-US" sz="2400" dirty="0" smtClean="0"/>
              <a:t>Mountain</a:t>
            </a:r>
          </a:p>
          <a:p>
            <a:pPr algn="ctr"/>
            <a:r>
              <a:rPr lang="en-US" sz="2400" dirty="0" smtClean="0"/>
              <a:t>Baby</a:t>
            </a:r>
          </a:p>
          <a:p>
            <a:pPr algn="ctr"/>
            <a:r>
              <a:rPr lang="en-US" sz="2400" dirty="0" smtClean="0"/>
              <a:t>Finger</a:t>
            </a:r>
          </a:p>
          <a:p>
            <a:pPr algn="ctr"/>
            <a:r>
              <a:rPr lang="en-US" sz="2400" dirty="0" smtClean="0"/>
              <a:t>Leg</a:t>
            </a:r>
          </a:p>
          <a:p>
            <a:pPr algn="ctr"/>
            <a:r>
              <a:rPr lang="en-US" sz="2400" dirty="0" smtClean="0"/>
              <a:t>Cow</a:t>
            </a:r>
          </a:p>
          <a:p>
            <a:pPr algn="ctr"/>
            <a:r>
              <a:rPr lang="en-US" sz="2400" dirty="0" smtClean="0"/>
              <a:t>Cloud</a:t>
            </a:r>
          </a:p>
          <a:p>
            <a:pPr algn="ctr"/>
            <a:r>
              <a:rPr lang="en-US" sz="2400" dirty="0" smtClean="0"/>
              <a:t>Clock</a:t>
            </a:r>
          </a:p>
          <a:p>
            <a:pPr algn="ctr"/>
            <a:r>
              <a:rPr lang="en-US" sz="2400" dirty="0" smtClean="0"/>
              <a:t>Tree</a:t>
            </a:r>
          </a:p>
          <a:p>
            <a:pPr algn="ctr"/>
            <a:r>
              <a:rPr lang="en-US" sz="2400" dirty="0" smtClean="0"/>
              <a:t>Bird</a:t>
            </a:r>
          </a:p>
          <a:p>
            <a:pPr algn="ctr"/>
            <a:r>
              <a:rPr lang="en-US" sz="2400" dirty="0" smtClean="0"/>
              <a:t>Jeans</a:t>
            </a:r>
            <a:endParaRPr lang="en-US"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pic>
        <p:nvPicPr>
          <p:cNvPr id="5" name="Picture 2"/>
          <p:cNvPicPr>
            <a:picLocks noChangeAspect="1" noChangeArrowheads="1"/>
          </p:cNvPicPr>
          <p:nvPr/>
        </p:nvPicPr>
        <p:blipFill>
          <a:blip r:embed="rId3" cstate="print"/>
          <a:srcRect l="15542" t="18286" r="15429" b="7048"/>
          <a:stretch>
            <a:fillRect/>
          </a:stretch>
        </p:blipFill>
        <p:spPr bwMode="auto">
          <a:xfrm>
            <a:off x="4741752" y="1752600"/>
            <a:ext cx="3945048" cy="3200400"/>
          </a:xfrm>
          <a:prstGeom prst="rect">
            <a:avLst/>
          </a:prstGeom>
          <a:noFill/>
          <a:ln w="9525">
            <a:solidFill>
              <a:schemeClr val="tx1"/>
            </a:solidFill>
            <a:miter lim="800000"/>
            <a:headEnd/>
            <a:tailEnd/>
          </a:ln>
        </p:spPr>
      </p:pic>
      <p:sp>
        <p:nvSpPr>
          <p:cNvPr id="6" name="Content Placeholder 2"/>
          <p:cNvSpPr>
            <a:spLocks noGrp="1"/>
          </p:cNvSpPr>
          <p:nvPr>
            <p:ph idx="1"/>
          </p:nvPr>
        </p:nvSpPr>
        <p:spPr>
          <a:xfrm>
            <a:off x="304800" y="1676400"/>
            <a:ext cx="3886200" cy="2133600"/>
          </a:xfrm>
        </p:spPr>
        <p:txBody>
          <a:bodyPr>
            <a:noAutofit/>
          </a:bodyPr>
          <a:lstStyle/>
          <a:p>
            <a:pPr>
              <a:spcAft>
                <a:spcPts val="1200"/>
              </a:spcAft>
            </a:pPr>
            <a:r>
              <a:rPr lang="en-US" sz="2000" dirty="0" smtClean="0"/>
              <a:t>Children tend to see design, even where there is none.</a:t>
            </a:r>
          </a:p>
          <a:p>
            <a:pPr>
              <a:spcAft>
                <a:spcPts val="1200"/>
              </a:spcAft>
            </a:pPr>
            <a:r>
              <a:rPr lang="en-US" sz="2000" dirty="0" smtClean="0"/>
              <a:t>Adults tend to do better, but still cannot help but perceive intentional design in the world.</a:t>
            </a:r>
            <a:endParaRPr lang="en-US" sz="2000" dirty="0"/>
          </a:p>
        </p:txBody>
      </p:sp>
      <p:pic>
        <p:nvPicPr>
          <p:cNvPr id="7" name="Picture 2" descr="C:\rants\Psychology of Belief\Agenticity\pics\Keleman\Everest_kalapatthar_crop.jpg"/>
          <p:cNvPicPr>
            <a:picLocks noChangeAspect="1" noChangeArrowheads="1"/>
          </p:cNvPicPr>
          <p:nvPr/>
        </p:nvPicPr>
        <p:blipFill>
          <a:blip r:embed="rId4" cstate="print"/>
          <a:srcRect/>
          <a:stretch>
            <a:fillRect/>
          </a:stretch>
        </p:blipFill>
        <p:spPr bwMode="auto">
          <a:xfrm>
            <a:off x="609600" y="3962400"/>
            <a:ext cx="3435437" cy="2743200"/>
          </a:xfrm>
          <a:prstGeom prst="rect">
            <a:avLst/>
          </a:prstGeom>
          <a:noFill/>
        </p:spPr>
      </p:pic>
      <p:sp>
        <p:nvSpPr>
          <p:cNvPr id="8" name="TextBox 7"/>
          <p:cNvSpPr txBox="1"/>
          <p:nvPr/>
        </p:nvSpPr>
        <p:spPr>
          <a:xfrm>
            <a:off x="5029200" y="5334000"/>
            <a:ext cx="3505200" cy="830997"/>
          </a:xfrm>
          <a:prstGeom prst="rect">
            <a:avLst/>
          </a:prstGeom>
          <a:noFill/>
        </p:spPr>
        <p:txBody>
          <a:bodyPr wrap="square" rtlCol="0">
            <a:spAutoFit/>
          </a:bodyPr>
          <a:lstStyle/>
          <a:p>
            <a:pPr algn="ctr"/>
            <a:r>
              <a:rPr lang="en-US" sz="2400" dirty="0" smtClean="0"/>
              <a:t>Definitely not made for any purpose whatsoever! </a:t>
            </a:r>
            <a:endParaRPr lang="en-US" sz="2400" dirty="0"/>
          </a:p>
        </p:txBody>
      </p:sp>
      <p:cxnSp>
        <p:nvCxnSpPr>
          <p:cNvPr id="9" name="Straight Arrow Connector 8"/>
          <p:cNvCxnSpPr>
            <a:stCxn id="8" idx="1"/>
          </p:cNvCxnSpPr>
          <p:nvPr/>
        </p:nvCxnSpPr>
        <p:spPr>
          <a:xfrm flipH="1" flipV="1">
            <a:off x="3581400" y="5486400"/>
            <a:ext cx="1447800" cy="263099"/>
          </a:xfrm>
          <a:prstGeom prst="straightConnector1">
            <a:avLst/>
          </a:prstGeom>
          <a:ln w="50800">
            <a:solidFill>
              <a:srgbClr val="FF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Agenticity</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6</a:t>
            </a:fld>
            <a:endParaRPr lang="en-US"/>
          </a:p>
        </p:txBody>
      </p:sp>
      <p:pic>
        <p:nvPicPr>
          <p:cNvPr id="5" name="Picture 2" descr="C:\rants\Psychology of Belief\Agenticity\pics\Heres How\michael_shermer.jpg"/>
          <p:cNvPicPr>
            <a:picLocks noChangeAspect="1" noChangeArrowheads="1"/>
          </p:cNvPicPr>
          <p:nvPr/>
        </p:nvPicPr>
        <p:blipFill>
          <a:blip r:embed="rId3" cstate="print"/>
          <a:srcRect/>
          <a:stretch>
            <a:fillRect/>
          </a:stretch>
        </p:blipFill>
        <p:spPr bwMode="auto">
          <a:xfrm>
            <a:off x="5715000" y="1600200"/>
            <a:ext cx="3228184" cy="4846320"/>
          </a:xfrm>
          <a:prstGeom prst="rect">
            <a:avLst/>
          </a:prstGeom>
          <a:noFill/>
        </p:spPr>
      </p:pic>
      <p:sp>
        <p:nvSpPr>
          <p:cNvPr id="6" name="Rectangle 5"/>
          <p:cNvSpPr/>
          <p:nvPr/>
        </p:nvSpPr>
        <p:spPr>
          <a:xfrm>
            <a:off x="213519" y="5410200"/>
            <a:ext cx="5349081" cy="923330"/>
          </a:xfrm>
          <a:prstGeom prst="rect">
            <a:avLst/>
          </a:prstGeom>
        </p:spPr>
        <p:txBody>
          <a:bodyPr wrap="square">
            <a:spAutoFit/>
          </a:bodyPr>
          <a:lstStyle/>
          <a:p>
            <a:pPr algn="just"/>
            <a:r>
              <a:rPr lang="en-US" dirty="0" err="1" smtClean="0"/>
              <a:t>Shermer</a:t>
            </a:r>
            <a:r>
              <a:rPr lang="en-US" dirty="0" smtClean="0"/>
              <a:t>, M. "Agenticity: Why people believe that invisible agents control the world,“ </a:t>
            </a:r>
            <a:r>
              <a:rPr lang="en-US" i="1" dirty="0" smtClean="0"/>
              <a:t>Scientific American</a:t>
            </a:r>
            <a:r>
              <a:rPr lang="en-US" dirty="0" smtClean="0"/>
              <a:t>, </a:t>
            </a:r>
            <a:r>
              <a:rPr lang="en-US" dirty="0" err="1" smtClean="0"/>
              <a:t>Vol</a:t>
            </a:r>
            <a:r>
              <a:rPr lang="en-US" dirty="0" smtClean="0"/>
              <a:t> 300, No 6, pp 36 (2009) </a:t>
            </a:r>
            <a:endParaRPr lang="en-US" dirty="0" smtClean="0">
              <a:latin typeface="Verdana" pitchFamily="34" charset="0"/>
              <a:ea typeface="Verdana" pitchFamily="34" charset="0"/>
              <a:cs typeface="Verdana" pitchFamily="34" charset="0"/>
            </a:endParaRPr>
          </a:p>
        </p:txBody>
      </p:sp>
      <p:sp>
        <p:nvSpPr>
          <p:cNvPr id="8" name="TextBox 7"/>
          <p:cNvSpPr txBox="1"/>
          <p:nvPr/>
        </p:nvSpPr>
        <p:spPr>
          <a:xfrm>
            <a:off x="304800" y="2325231"/>
            <a:ext cx="4876800" cy="2246769"/>
          </a:xfrm>
          <a:prstGeom prst="rect">
            <a:avLst/>
          </a:prstGeom>
          <a:noFill/>
        </p:spPr>
        <p:txBody>
          <a:bodyPr wrap="square" rtlCol="0">
            <a:spAutoFit/>
          </a:bodyPr>
          <a:lstStyle/>
          <a:p>
            <a:pPr algn="ctr"/>
            <a:r>
              <a:rPr lang="en-US" sz="2800" b="1" u="sng" dirty="0" smtClean="0"/>
              <a:t>Agenticity:</a:t>
            </a:r>
          </a:p>
          <a:p>
            <a:pPr algn="just"/>
            <a:endParaRPr lang="en-US" sz="2800" b="1" u="sng" dirty="0" smtClean="0"/>
          </a:p>
          <a:p>
            <a:pPr algn="just"/>
            <a:r>
              <a:rPr lang="en-US" sz="2800" b="1" dirty="0" smtClean="0"/>
              <a:t>The tendency to believe that the world is controlled by invisible intentional agents.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Theory of Mind</a:t>
            </a:r>
            <a:endParaRPr lang="en-US" dirty="0"/>
          </a:p>
        </p:txBody>
      </p:sp>
      <p:sp>
        <p:nvSpPr>
          <p:cNvPr id="3" name="Content Placeholder 2"/>
          <p:cNvSpPr>
            <a:spLocks noGrp="1"/>
          </p:cNvSpPr>
          <p:nvPr>
            <p:ph idx="1"/>
          </p:nvPr>
        </p:nvSpPr>
        <p:spPr>
          <a:xfrm>
            <a:off x="228600" y="5410200"/>
            <a:ext cx="8763000" cy="1143000"/>
          </a:xfrm>
        </p:spPr>
        <p:txBody>
          <a:bodyPr>
            <a:normAutofit fontScale="92500"/>
          </a:bodyPr>
          <a:lstStyle/>
          <a:p>
            <a:pPr>
              <a:spcAft>
                <a:spcPts val="1200"/>
              </a:spcAft>
            </a:pPr>
            <a:r>
              <a:rPr lang="en-US" sz="2400" dirty="0" smtClean="0"/>
              <a:t>Which of these objects is a fellow homo sapiens?</a:t>
            </a:r>
          </a:p>
          <a:p>
            <a:pPr>
              <a:spcAft>
                <a:spcPts val="1200"/>
              </a:spcAft>
            </a:pPr>
            <a:r>
              <a:rPr lang="en-US" sz="2400" dirty="0" smtClean="0"/>
              <a:t>What would life be like for organisms who can’t make this distinction?</a:t>
            </a:r>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pic>
        <p:nvPicPr>
          <p:cNvPr id="1027" name="Picture 3" descr="C:\docs\Mormon Stories\figs\baby[1].jpg"/>
          <p:cNvPicPr>
            <a:picLocks noChangeAspect="1" noChangeArrowheads="1"/>
          </p:cNvPicPr>
          <p:nvPr/>
        </p:nvPicPr>
        <p:blipFill>
          <a:blip r:embed="rId3" cstate="print"/>
          <a:srcRect l="28936" r="8085"/>
          <a:stretch>
            <a:fillRect/>
          </a:stretch>
        </p:blipFill>
        <p:spPr bwMode="auto">
          <a:xfrm>
            <a:off x="5638797" y="1981200"/>
            <a:ext cx="3075708" cy="3200400"/>
          </a:xfrm>
          <a:prstGeom prst="rect">
            <a:avLst/>
          </a:prstGeom>
          <a:noFill/>
        </p:spPr>
      </p:pic>
      <p:pic>
        <p:nvPicPr>
          <p:cNvPr id="1028" name="Picture 4" descr="C:\docs\Mormon Stories\figs\rock06.jpg"/>
          <p:cNvPicPr>
            <a:picLocks noChangeAspect="1" noChangeArrowheads="1"/>
          </p:cNvPicPr>
          <p:nvPr/>
        </p:nvPicPr>
        <p:blipFill>
          <a:blip r:embed="rId4" cstate="print"/>
          <a:srcRect/>
          <a:stretch>
            <a:fillRect/>
          </a:stretch>
        </p:blipFill>
        <p:spPr bwMode="auto">
          <a:xfrm>
            <a:off x="304800" y="1981200"/>
            <a:ext cx="4428661" cy="32004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Pareidolia</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pic>
        <p:nvPicPr>
          <p:cNvPr id="1026" name="Picture 2" descr="C:\docs\Mormon Stories\figs\facevase.gif"/>
          <p:cNvPicPr>
            <a:picLocks noChangeAspect="1" noChangeArrowheads="1"/>
          </p:cNvPicPr>
          <p:nvPr/>
        </p:nvPicPr>
        <p:blipFill>
          <a:blip r:embed="rId3" cstate="print"/>
          <a:srcRect/>
          <a:stretch>
            <a:fillRect/>
          </a:stretch>
        </p:blipFill>
        <p:spPr bwMode="auto">
          <a:xfrm>
            <a:off x="6781800" y="1600200"/>
            <a:ext cx="2044459" cy="2743200"/>
          </a:xfrm>
          <a:prstGeom prst="rect">
            <a:avLst/>
          </a:prstGeom>
          <a:noFill/>
        </p:spPr>
      </p:pic>
      <p:pic>
        <p:nvPicPr>
          <p:cNvPr id="1027" name="Picture 3" descr="C:\docs\Mormon Stories\figs\Martian_face_viking_cropped.jpg"/>
          <p:cNvPicPr>
            <a:picLocks noChangeAspect="1" noChangeArrowheads="1"/>
          </p:cNvPicPr>
          <p:nvPr/>
        </p:nvPicPr>
        <p:blipFill>
          <a:blip r:embed="rId4" cstate="print"/>
          <a:srcRect l="20000" t="14286" r="22500" b="22857"/>
          <a:stretch>
            <a:fillRect/>
          </a:stretch>
        </p:blipFill>
        <p:spPr bwMode="auto">
          <a:xfrm>
            <a:off x="4191000" y="1752600"/>
            <a:ext cx="1911927" cy="1828800"/>
          </a:xfrm>
          <a:prstGeom prst="rect">
            <a:avLst/>
          </a:prstGeom>
          <a:noFill/>
        </p:spPr>
      </p:pic>
      <p:pic>
        <p:nvPicPr>
          <p:cNvPr id="1028" name="Picture 4" descr="C:\docs\Mormon Stories\figs\443px-Fakeface.svg.png"/>
          <p:cNvPicPr>
            <a:picLocks noChangeAspect="1" noChangeArrowheads="1"/>
          </p:cNvPicPr>
          <p:nvPr/>
        </p:nvPicPr>
        <p:blipFill>
          <a:blip r:embed="rId5" cstate="print"/>
          <a:srcRect/>
          <a:stretch>
            <a:fillRect/>
          </a:stretch>
        </p:blipFill>
        <p:spPr bwMode="auto">
          <a:xfrm>
            <a:off x="6705599" y="4419599"/>
            <a:ext cx="2103120" cy="2046153"/>
          </a:xfrm>
          <a:prstGeom prst="rect">
            <a:avLst/>
          </a:prstGeom>
          <a:noFill/>
        </p:spPr>
      </p:pic>
      <p:pic>
        <p:nvPicPr>
          <p:cNvPr id="1029" name="Picture 5" descr="C:\docs\Mormon Stories\figs\original.jpg"/>
          <p:cNvPicPr>
            <a:picLocks noChangeAspect="1" noChangeArrowheads="1"/>
          </p:cNvPicPr>
          <p:nvPr/>
        </p:nvPicPr>
        <p:blipFill>
          <a:blip r:embed="rId6" cstate="print"/>
          <a:srcRect/>
          <a:stretch>
            <a:fillRect/>
          </a:stretch>
        </p:blipFill>
        <p:spPr bwMode="auto">
          <a:xfrm>
            <a:off x="198118" y="1752600"/>
            <a:ext cx="3383282" cy="4572000"/>
          </a:xfrm>
          <a:prstGeom prst="rect">
            <a:avLst/>
          </a:prstGeom>
          <a:noFill/>
        </p:spPr>
      </p:pic>
      <p:pic>
        <p:nvPicPr>
          <p:cNvPr id="1030" name="Picture 6" descr="C:\docs\Mormon Stories\figs\Jesus_Toast_Grilled_Cheese.jpg"/>
          <p:cNvPicPr>
            <a:picLocks noChangeAspect="1" noChangeArrowheads="1"/>
          </p:cNvPicPr>
          <p:nvPr/>
        </p:nvPicPr>
        <p:blipFill>
          <a:blip r:embed="rId7" cstate="print"/>
          <a:srcRect/>
          <a:stretch>
            <a:fillRect/>
          </a:stretch>
        </p:blipFill>
        <p:spPr bwMode="auto">
          <a:xfrm>
            <a:off x="3810000" y="3733800"/>
            <a:ext cx="2506036" cy="27432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Spontaneous Social Attribution</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9</a:t>
            </a:fld>
            <a:endParaRPr lang="en-US" dirty="0"/>
          </a:p>
        </p:txBody>
      </p:sp>
      <p:sp>
        <p:nvSpPr>
          <p:cNvPr id="5" name="Content Placeholder 3"/>
          <p:cNvSpPr txBox="1">
            <a:spLocks/>
          </p:cNvSpPr>
          <p:nvPr/>
        </p:nvSpPr>
        <p:spPr>
          <a:xfrm>
            <a:off x="228600" y="5943600"/>
            <a:ext cx="8686800" cy="548640"/>
          </a:xfrm>
          <a:prstGeom prst="rect">
            <a:avLst/>
          </a:prstGeom>
        </p:spPr>
        <p:txBody>
          <a:bodyPr vert="horz">
            <a:noAutofit/>
          </a:bodyPr>
          <a:lstStyle/>
          <a:p>
            <a:r>
              <a:rPr lang="en-US" dirty="0" err="1" smtClean="0"/>
              <a:t>Heider</a:t>
            </a:r>
            <a:r>
              <a:rPr lang="en-US" dirty="0" smtClean="0"/>
              <a:t>, F. and </a:t>
            </a:r>
            <a:r>
              <a:rPr lang="en-US" dirty="0" err="1" smtClean="0"/>
              <a:t>Simmel</a:t>
            </a:r>
            <a:r>
              <a:rPr lang="en-US" dirty="0" smtClean="0"/>
              <a:t>, M., </a:t>
            </a:r>
            <a:r>
              <a:rPr kumimoji="0" lang="en-US" b="0" i="0" u="none" strike="noStrike" kern="1200" cap="none" spc="0" normalizeH="0" noProof="0" dirty="0" smtClean="0">
                <a:ln>
                  <a:noFill/>
                </a:ln>
                <a:solidFill>
                  <a:schemeClr val="tx1"/>
                </a:solidFill>
                <a:effectLst/>
                <a:uLnTx/>
                <a:uFillTx/>
                <a:latin typeface="+mn-lt"/>
                <a:ea typeface="+mn-ea"/>
                <a:cs typeface="+mn-cs"/>
              </a:rPr>
              <a:t>“An experimental study of apparent behavior</a:t>
            </a:r>
            <a:r>
              <a:rPr lang="en-US" dirty="0" smtClean="0"/>
              <a:t>,</a:t>
            </a:r>
            <a:r>
              <a:rPr kumimoji="0" lang="en-US" b="0" i="0" u="none" strike="noStrike" kern="1200" cap="none" spc="0" normalizeH="0" noProof="0" dirty="0" smtClean="0">
                <a:ln>
                  <a:noFill/>
                </a:ln>
                <a:solidFill>
                  <a:schemeClr val="tx1"/>
                </a:solidFill>
                <a:effectLst/>
                <a:uLnTx/>
                <a:uFillTx/>
                <a:latin typeface="+mn-lt"/>
                <a:ea typeface="+mn-ea"/>
                <a:cs typeface="+mn-cs"/>
              </a:rPr>
              <a:t>” </a:t>
            </a:r>
            <a:r>
              <a:rPr kumimoji="0" lang="en-US" b="0" i="1" u="none" strike="noStrike" kern="1200" cap="none" spc="0" normalizeH="0" noProof="0" dirty="0" smtClean="0">
                <a:ln>
                  <a:noFill/>
                </a:ln>
                <a:solidFill>
                  <a:schemeClr val="tx1"/>
                </a:solidFill>
                <a:effectLst/>
                <a:uLnTx/>
                <a:uFillTx/>
                <a:latin typeface="+mn-lt"/>
                <a:ea typeface="+mn-ea"/>
                <a:cs typeface="+mn-cs"/>
              </a:rPr>
              <a:t>The American </a:t>
            </a:r>
            <a:r>
              <a:rPr lang="en-US" i="1" dirty="0" smtClean="0"/>
              <a:t>Journal of Psychology</a:t>
            </a:r>
            <a:r>
              <a:rPr kumimoji="0" lang="en-US" b="0" i="1" u="none" strike="noStrike" kern="1200" cap="none" spc="0" normalizeH="0" noProof="0" dirty="0" smtClean="0">
                <a:ln>
                  <a:noFill/>
                </a:ln>
                <a:solidFill>
                  <a:schemeClr val="tx1"/>
                </a:solidFill>
                <a:effectLst/>
                <a:uLnTx/>
                <a:uFillTx/>
                <a:latin typeface="+mn-lt"/>
                <a:ea typeface="+mn-ea"/>
                <a:cs typeface="+mn-cs"/>
              </a:rPr>
              <a:t>, 5</a:t>
            </a:r>
            <a:r>
              <a:rPr lang="en-US" b="1" i="1" dirty="0" smtClean="0"/>
              <a:t>7</a:t>
            </a:r>
            <a:r>
              <a:rPr lang="en-US" dirty="0" smtClean="0"/>
              <a:t>, 2</a:t>
            </a:r>
            <a:r>
              <a:rPr lang="en-US" i="1" dirty="0" smtClean="0"/>
              <a:t> </a:t>
            </a:r>
            <a:r>
              <a:rPr lang="en-US" dirty="0" smtClean="0"/>
              <a:t>(1944).</a:t>
            </a:r>
            <a:endParaRPr kumimoji="0" lang="en-US" i="0" u="none" strike="noStrike" kern="1200" cap="none" spc="0" normalizeH="0" baseline="0" noProof="0" dirty="0">
              <a:ln>
                <a:noFill/>
              </a:ln>
              <a:solidFill>
                <a:schemeClr val="tx1"/>
              </a:solidFill>
              <a:effectLst/>
              <a:uLnTx/>
              <a:uFillTx/>
              <a:latin typeface="+mn-lt"/>
              <a:ea typeface="+mn-ea"/>
              <a:cs typeface="+mn-cs"/>
            </a:endParaRPr>
          </a:p>
        </p:txBody>
      </p:sp>
      <p:cxnSp>
        <p:nvCxnSpPr>
          <p:cNvPr id="7" name="Straight Connector 6"/>
          <p:cNvCxnSpPr/>
          <p:nvPr/>
        </p:nvCxnSpPr>
        <p:spPr>
          <a:xfrm>
            <a:off x="1066800" y="2362200"/>
            <a:ext cx="0" cy="29718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505200" y="3657600"/>
            <a:ext cx="0" cy="16764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066800" y="5334000"/>
            <a:ext cx="24384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066800" y="2362200"/>
            <a:ext cx="25146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3505200" y="2971800"/>
            <a:ext cx="838200" cy="6858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Isosceles Triangle 17"/>
          <p:cNvSpPr/>
          <p:nvPr/>
        </p:nvSpPr>
        <p:spPr>
          <a:xfrm rot="2231474">
            <a:off x="3754988" y="2361693"/>
            <a:ext cx="640080" cy="54864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p:cNvSpPr/>
          <p:nvPr/>
        </p:nvSpPr>
        <p:spPr>
          <a:xfrm rot="18926457">
            <a:off x="5168001" y="3079623"/>
            <a:ext cx="457200" cy="36576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172200" y="2362200"/>
            <a:ext cx="3810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11024</TotalTime>
  <Words>2375</Words>
  <Application>Microsoft Office PowerPoint</Application>
  <PresentationFormat>On-screen Show (4:3)</PresentationFormat>
  <Paragraphs>191</Paragraphs>
  <Slides>18</Slides>
  <Notes>17</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Module</vt:lpstr>
      <vt:lpstr>Signs from God</vt:lpstr>
      <vt:lpstr>Geology in Japan</vt:lpstr>
      <vt:lpstr>Teleological Perception</vt:lpstr>
      <vt:lpstr>Made for Something</vt:lpstr>
      <vt:lpstr>Results</vt:lpstr>
      <vt:lpstr>Agenticity</vt:lpstr>
      <vt:lpstr>Theory of Mind</vt:lpstr>
      <vt:lpstr>Pareidolia</vt:lpstr>
      <vt:lpstr>Spontaneous Social Attribution</vt:lpstr>
      <vt:lpstr>Agenticity Explained</vt:lpstr>
      <vt:lpstr>Cognitive Theories of Natural Religion</vt:lpstr>
      <vt:lpstr>Hunter-Gatherer Cultures</vt:lpstr>
      <vt:lpstr>Animism Explained</vt:lpstr>
      <vt:lpstr>Religious Diversification</vt:lpstr>
      <vt:lpstr>Overview of Religious Development</vt:lpstr>
      <vt:lpstr>Big Picture</vt:lpstr>
      <vt:lpstr>AnticitizenX</vt:lpstr>
      <vt:lpstr>Concluding Remarks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Simulated Performance of Plasmon-Enhanced Thin-Film Silicon Solar Cells</dc:title>
  <dc:creator>JR</dc:creator>
  <cp:lastModifiedBy>John P. Dehlin</cp:lastModifiedBy>
  <cp:revision>6335</cp:revision>
  <dcterms:created xsi:type="dcterms:W3CDTF">2006-08-16T00:00:00Z</dcterms:created>
  <dcterms:modified xsi:type="dcterms:W3CDTF">2012-04-17T14:43:16Z</dcterms:modified>
</cp:coreProperties>
</file>