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0"/>
  </p:notesMasterIdLst>
  <p:sldIdLst>
    <p:sldId id="432" r:id="rId2"/>
    <p:sldId id="452" r:id="rId3"/>
    <p:sldId id="454" r:id="rId4"/>
    <p:sldId id="455" r:id="rId5"/>
    <p:sldId id="498" r:id="rId6"/>
    <p:sldId id="457" r:id="rId7"/>
    <p:sldId id="460" r:id="rId8"/>
    <p:sldId id="459" r:id="rId9"/>
    <p:sldId id="441" r:id="rId10"/>
    <p:sldId id="480" r:id="rId11"/>
    <p:sldId id="461" r:id="rId12"/>
    <p:sldId id="463" r:id="rId13"/>
    <p:sldId id="462" r:id="rId14"/>
    <p:sldId id="508" r:id="rId15"/>
    <p:sldId id="464" r:id="rId16"/>
    <p:sldId id="466" r:id="rId17"/>
    <p:sldId id="465" r:id="rId18"/>
    <p:sldId id="467" r:id="rId19"/>
    <p:sldId id="509" r:id="rId20"/>
    <p:sldId id="510" r:id="rId21"/>
    <p:sldId id="505" r:id="rId22"/>
    <p:sldId id="499" r:id="rId23"/>
    <p:sldId id="500" r:id="rId24"/>
    <p:sldId id="501" r:id="rId25"/>
    <p:sldId id="502" r:id="rId26"/>
    <p:sldId id="503" r:id="rId27"/>
    <p:sldId id="507" r:id="rId28"/>
    <p:sldId id="504" r:id="rId29"/>
  </p:sldIdLst>
  <p:sldSz cx="9144000" cy="6858000" type="screen4x3"/>
  <p:notesSz cx="7077075" cy="9051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ke Scarpulla" initials="MAS" lastIdx="34" clrIdx="0"/>
  <p:cmAuthor id="1" name="College of Engineering " initials="CoE" lastIdx="1" clrIdx="1"/>
  <p:cmAuthor id="2" name="JR" initials="J"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3" autoAdjust="0"/>
    <p:restoredTop sz="82173" autoAdjust="0"/>
  </p:normalViewPr>
  <p:slideViewPr>
    <p:cSldViewPr>
      <p:cViewPr>
        <p:scale>
          <a:sx n="78" d="100"/>
          <a:sy n="78" d="100"/>
        </p:scale>
        <p:origin x="-1146"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59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2596"/>
          </a:xfrm>
          <a:prstGeom prst="rect">
            <a:avLst/>
          </a:prstGeom>
        </p:spPr>
        <p:txBody>
          <a:bodyPr vert="horz" lIns="91440" tIns="45720" rIns="91440" bIns="45720" rtlCol="0"/>
          <a:lstStyle>
            <a:lvl1pPr algn="r">
              <a:defRPr sz="1200"/>
            </a:lvl1pPr>
          </a:lstStyle>
          <a:p>
            <a:fld id="{F0DFF1EB-C82F-4780-9F6C-4CAC6629EE77}" type="datetimeFigureOut">
              <a:rPr lang="en-US" smtClean="0"/>
              <a:pPr/>
              <a:t>3/22/2012</a:t>
            </a:fld>
            <a:endParaRPr lang="en-US"/>
          </a:p>
        </p:txBody>
      </p:sp>
      <p:sp>
        <p:nvSpPr>
          <p:cNvPr id="4" name="Slide Image Placeholder 3"/>
          <p:cNvSpPr>
            <a:spLocks noGrp="1" noRot="1" noChangeAspect="1"/>
          </p:cNvSpPr>
          <p:nvPr>
            <p:ph type="sldImg" idx="2"/>
          </p:nvPr>
        </p:nvSpPr>
        <p:spPr>
          <a:xfrm>
            <a:off x="1276350" y="679450"/>
            <a:ext cx="4524375"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99665"/>
            <a:ext cx="5661660" cy="40733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97758"/>
            <a:ext cx="3066733" cy="45259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97758"/>
            <a:ext cx="3066733" cy="452596"/>
          </a:xfrm>
          <a:prstGeom prst="rect">
            <a:avLst/>
          </a:prstGeom>
        </p:spPr>
        <p:txBody>
          <a:bodyPr vert="horz" lIns="91440" tIns="45720" rIns="91440" bIns="45720" rtlCol="0" anchor="b"/>
          <a:lstStyle>
            <a:lvl1pPr algn="r">
              <a:defRPr sz="1200"/>
            </a:lvl1pPr>
          </a:lstStyle>
          <a:p>
            <a:fld id="{8146964F-1DD3-4612-8711-5516F881951E}" type="slidenum">
              <a:rPr lang="en-US" smtClean="0"/>
              <a:pPr/>
              <a:t>‹#›</a:t>
            </a:fld>
            <a:endParaRPr lang="en-US"/>
          </a:p>
        </p:txBody>
      </p:sp>
    </p:spTree>
    <p:extLst>
      <p:ext uri="{BB962C8B-B14F-4D97-AF65-F5344CB8AC3E}">
        <p14:creationId xmlns:p14="http://schemas.microsoft.com/office/powerpoint/2010/main" xmlns="" val="1754096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quotes have a special place in my heart.  When telling people that I did not really believe in the reality</a:t>
            </a:r>
            <a:r>
              <a:rPr lang="en-US" baseline="0" dirty="0" smtClean="0"/>
              <a:t> of the Church, people frequently tried to get me to just pretend like I believed anyway so that “the Spirit” would work his magic in my heart after the fact. Under any other circumstances, this sort of tactic would be almost considered fraudulent.  My ROTC incident especially taught me to watch out for this.</a:t>
            </a:r>
          </a:p>
          <a:p>
            <a:endParaRPr lang="en-US" baseline="0" dirty="0" smtClean="0"/>
          </a:p>
          <a:p>
            <a:r>
              <a:rPr lang="en-US" baseline="0" dirty="0" smtClean="0"/>
              <a:t>It was not until many years later that I realized what was going on.  This tactic is a textbook example of psychological manipulation via cognitive dissonance.  It even has a name:  INSUFFICIENT JUSTIFICATION EFFECT.</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guessing numbers until you are sure you’re right.</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Try the obvious case.</a:t>
            </a:r>
            <a:r>
              <a:rPr lang="en-US" baseline="0" dirty="0" smtClean="0"/>
              <a:t>  Does it work?  Apparently, because we’re three for three!  The rule must be “even numbers incrementing by two.”</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confirmation bias is this profound</a:t>
            </a:r>
            <a:r>
              <a:rPr lang="en-US" baseline="0" dirty="0" smtClean="0"/>
              <a:t> in a </a:t>
            </a:r>
            <a:r>
              <a:rPr lang="en-US" baseline="0" dirty="0" err="1" smtClean="0"/>
              <a:t>piddley</a:t>
            </a:r>
            <a:r>
              <a:rPr lang="en-US" baseline="0" dirty="0" smtClean="0"/>
              <a:t> number game, how much worse is it in everyday life?</a:t>
            </a:r>
          </a:p>
        </p:txBody>
      </p:sp>
      <p:sp>
        <p:nvSpPr>
          <p:cNvPr id="4" name="Slide Number Placeholder 3"/>
          <p:cNvSpPr>
            <a:spLocks noGrp="1"/>
          </p:cNvSpPr>
          <p:nvPr>
            <p:ph type="sldNum" sz="quarter" idx="10"/>
          </p:nvPr>
        </p:nvSpPr>
        <p:spPr/>
        <p:txBody>
          <a:bodyPr/>
          <a:lstStyle/>
          <a:p>
            <a:fld id="{8146964F-1DD3-4612-8711-5516F881951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correct rule was “three numbers</a:t>
            </a:r>
            <a:r>
              <a:rPr lang="en-US" baseline="0" dirty="0" smtClean="0"/>
              <a:t> of increasing order of magnitude.”   However, you cannot arrive at this conclusion unless you test ALTERNATIVES to what you already believe.  </a:t>
            </a:r>
          </a:p>
          <a:p>
            <a:endParaRPr lang="en-US" baseline="0" dirty="0" smtClean="0"/>
          </a:p>
          <a:p>
            <a:r>
              <a:rPr lang="en-US" baseline="0" dirty="0" smtClean="0"/>
              <a:t>*** don’t actually walk through the numbers.  It’s boring. ***</a:t>
            </a:r>
          </a:p>
          <a:p>
            <a:endParaRPr lang="en-US" baseline="0" dirty="0" smtClean="0"/>
          </a:p>
          <a:p>
            <a:r>
              <a:rPr lang="en-US" baseline="0" dirty="0" smtClean="0"/>
              <a:t>TAKE HOME POINT:  Unless you are willing to be wrong, you can never be right.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is why falsification is so important in science.  Unless we are willing to be wrong about things, then we cannot make any progress.  Science is a relentless pursuit of figuring out things that are WRONG.  This is how progress is made.  We do not believe things because they are “true” in any epistemological sense.  We believe them because they are able to withstand a continuous barrage of attempts at falsification.</a:t>
            </a:r>
          </a:p>
          <a:p>
            <a:endParaRPr lang="en-US" baseline="0" dirty="0" smtClean="0"/>
          </a:p>
          <a:p>
            <a:r>
              <a:rPr lang="en-US" baseline="0" dirty="0" smtClean="0"/>
              <a:t>If you cannot theoretically “falsify” something, then it is unscientific.  That is, it is </a:t>
            </a:r>
            <a:r>
              <a:rPr lang="en-US" baseline="0" dirty="0" err="1" smtClean="0"/>
              <a:t>untestable</a:t>
            </a:r>
            <a:r>
              <a:rPr lang="en-US" baseline="0" dirty="0" smtClean="0"/>
              <a:t>.  There is no way to tell the difference between something you made up out of nothing versus something that actually reflects reality.</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Belief</a:t>
            </a:r>
            <a:r>
              <a:rPr lang="en-US" baseline="0" dirty="0" smtClean="0"/>
              <a:t> perseverance is a really neat phenomenon.  Show someone evidence and they’ll form an opinion.  Debunk that evidence, and they’ll still hang on to the original opinion.  </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Begin by asking yourself who makes the better firefighter.  A risky, gung-ho maverick?  Or a cautious, by-the-book conservative?  Few people have any serious firefighting experience, so the correct answer for most of us should be “I don’t know.”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Subjects ranked the perceived relationship on a scale [-100,+100].  Other questions included extrapolations to predicted success or failure between firefighters of various risky/conservative traits.  The final score here is a complicated mixing and averaging of all the various scores on the questionnaires.  </a:t>
            </a:r>
            <a:br>
              <a:rPr lang="en-US" baseline="0" dirty="0" smtClean="0"/>
            </a:br>
            <a:r>
              <a:rPr lang="en-US" baseline="0" dirty="0" smtClean="0"/>
              <a:t/>
            </a:r>
            <a:br>
              <a:rPr lang="en-US" baseline="0" dirty="0" smtClean="0"/>
            </a:br>
            <a:r>
              <a:rPr lang="en-US" baseline="0" dirty="0" smtClean="0"/>
              <a:t>By default, subjects tended to slightly prefer the risky position (positive values).  This is our baseline.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I recreated this image myself for aesthetic purposes and so that I could flow it better in the discussion piece by piece.  The actual graph of data is on page 1042 of the paper.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give subjects an essay written by an actual fireman.</a:t>
            </a:r>
            <a:r>
              <a:rPr lang="en-US" baseline="0" dirty="0" smtClean="0"/>
              <a:t>  Explain to them why risk-taking firefighters are awesome.  This is a perfectly reasonable standard of evidence, so it is no surprise that subjects naturally lean on the side of the “expert.”</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“train” the subjects to believe a given opinion.  Have them spend a little while thinking about it and writing a short paragraph or two about it.  When done, “debrief” the subjects on the study.  Tell them that the information they read was all just made up for the express purpose of getting them to believe either the positive or negative condition.  Make it very clear that the experimenters have no idea what the true relationship is, or if one even exists.  </a:t>
            </a:r>
          </a:p>
          <a:p>
            <a:endParaRPr lang="en-US" baseline="0" dirty="0" smtClean="0"/>
          </a:p>
          <a:p>
            <a:r>
              <a:rPr lang="en-US" baseline="0" dirty="0" smtClean="0"/>
              <a:t>Now have them repeat all the questionnaires again and report on their perceived relationship between the risky/conservative scale.  </a:t>
            </a:r>
            <a:br>
              <a:rPr lang="en-US" baseline="0" dirty="0" smtClean="0"/>
            </a:br>
            <a:r>
              <a:rPr lang="en-US" baseline="0" dirty="0" smtClean="0"/>
              <a:t/>
            </a:r>
            <a:br>
              <a:rPr lang="en-US" baseline="0" dirty="0" smtClean="0"/>
            </a:br>
            <a:r>
              <a:rPr lang="en-US" baseline="0" dirty="0" smtClean="0"/>
              <a:t>In principle, subjects should revert back to their initial “I don’t know” positions.  After all, we just completely discredited the very standard on which they built their position!  But this does not happen.  Subjects still tend to retain their initial training.  </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same is true even for students who were trained to believe the OPPOSITE position!</a:t>
            </a:r>
          </a:p>
          <a:p>
            <a:endParaRPr lang="en-US" baseline="0" dirty="0" smtClean="0"/>
          </a:p>
          <a:p>
            <a:r>
              <a:rPr lang="en-US" baseline="0" dirty="0" smtClean="0"/>
              <a:t>Remember now that this belief is COMPLETELY ARBITRARY!  Yet once you get people to buy in to it, they cannot help but linger in that belief.</a:t>
            </a:r>
          </a:p>
          <a:p>
            <a:endParaRPr lang="en-US" baseline="0" dirty="0" smtClean="0"/>
          </a:p>
          <a:p>
            <a:r>
              <a:rPr lang="en-US" baseline="0" dirty="0" smtClean="0"/>
              <a:t>I call this “engineering belief.”</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absolutely LOVE this experiment!  </a:t>
            </a:r>
          </a:p>
          <a:p>
            <a:endParaRPr lang="en-US" dirty="0" smtClean="0"/>
          </a:p>
          <a:p>
            <a:r>
              <a:rPr lang="en-US" dirty="0" smtClean="0"/>
              <a:t>“Thinking processes.”</a:t>
            </a:r>
          </a:p>
          <a:p>
            <a:endParaRPr lang="en-US" dirty="0" smtClean="0"/>
          </a:p>
          <a:p>
            <a:r>
              <a:rPr lang="en-US" dirty="0" smtClean="0"/>
              <a:t>All the while,</a:t>
            </a:r>
            <a:r>
              <a:rPr lang="en-US" baseline="0" dirty="0" smtClean="0"/>
              <a:t> some guy in a lab coat watches you work and scribbles notes.  This gives you the distinct impression that what you are doing has some legitimate scientific value.</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 meet someone who was absolutely closed-minded?</a:t>
            </a:r>
            <a:r>
              <a:rPr lang="en-US" baseline="0" dirty="0" smtClean="0"/>
              <a:t>  There is a reason why such people exist.  We all suffer from it to various degrees.</a:t>
            </a:r>
          </a:p>
          <a:p>
            <a:endParaRPr lang="en-US" baseline="0" dirty="0" smtClean="0"/>
          </a:p>
          <a:p>
            <a:r>
              <a:rPr lang="en-US" baseline="0" dirty="0" smtClean="0"/>
              <a:t>Science works very hard to circumvent this tendency in human reason.  Being wrong is a virtue, because being wrong means the opportunity to learn and grow.  One of the core doctrines of science is that all conclusions are TENTATIVE AT BEST.  This prevents us from getting locked into dogmatic positions.</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talk about personal testimonies.</a:t>
            </a:r>
            <a:r>
              <a:rPr lang="en-US" baseline="0" dirty="0" smtClean="0"/>
              <a:t>  The LDS church loves this stuff, and even has a monthly ritual where people get up and “bear their testimonies.”  This always seemed bizarre to me.  You never have people bearing their testimony about Newtonian gravitation or punctuated equilibrium.  You just learn it, study it, and apply it.  Why does the church place so much emphasis on this stuff?  Even the front matter of the </a:t>
            </a:r>
            <a:r>
              <a:rPr lang="en-US" baseline="0" dirty="0" err="1" smtClean="0"/>
              <a:t>BoM</a:t>
            </a:r>
            <a:r>
              <a:rPr lang="en-US" baseline="0" dirty="0" smtClean="0"/>
              <a:t> has eyewitness testimonies.</a:t>
            </a:r>
          </a:p>
          <a:p>
            <a:endParaRPr lang="en-US" baseline="0" dirty="0" smtClean="0"/>
          </a:p>
          <a:p>
            <a:r>
              <a:rPr lang="en-US" baseline="0" dirty="0" smtClean="0"/>
              <a:t>Related story:  I remember chatting once with some missionaries at my front door.  They probed me about any experiences in my life where I have ever felt at peace with life and my fellow man.  I told them “sure,” at which point they jumped in and started saying things like “that was the holy spirit!”</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 subjects a video of two cars colliding with each</a:t>
            </a:r>
            <a:r>
              <a:rPr lang="en-US" baseline="0" dirty="0" smtClean="0"/>
              <a:t> other.  Have them estimate how fast they think the cars were traveling.  The first question is “</a:t>
            </a:r>
            <a:r>
              <a:rPr lang="en-US" sz="1200" kern="1200" baseline="0" dirty="0" smtClean="0">
                <a:solidFill>
                  <a:schemeClr val="tx1"/>
                </a:solidFill>
                <a:latin typeface="+mn-lt"/>
                <a:ea typeface="+mn-ea"/>
                <a:cs typeface="+mn-cs"/>
              </a:rPr>
              <a:t>About</a:t>
            </a:r>
          </a:p>
          <a:p>
            <a:r>
              <a:rPr lang="en-US" sz="1200" kern="1200" baseline="0" dirty="0" smtClean="0">
                <a:solidFill>
                  <a:schemeClr val="tx1"/>
                </a:solidFill>
                <a:latin typeface="+mn-lt"/>
                <a:ea typeface="+mn-ea"/>
                <a:cs typeface="+mn-cs"/>
              </a:rPr>
              <a:t>how fast were the cars going when they hit each other?”  The second is “About how fast were the cars going when they smashed into each other?”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control group (hit) estimated around 34 mph.  Other variations included a series of more or less severe verbs.  “Smashed” came in highest while “contacted” came in lowest.  Actual speed was 25 mph, which makes for an interesting sidebar:  We human beings suck at visually estimating speeds.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Take home point:  The words used when asking a question have a significant effect on the answer. </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question asked by the researchers is this:</a:t>
            </a:r>
            <a:r>
              <a:rPr lang="en-US" baseline="0" dirty="0" smtClean="0"/>
              <a:t>  Did the memory of the subject really change?  Or did the subject simply use the question as a verbal cue that the cars really were moving faster than normal?</a:t>
            </a:r>
          </a:p>
          <a:p>
            <a:endParaRPr lang="en-US" baseline="0" dirty="0" smtClean="0"/>
          </a:p>
          <a:p>
            <a:r>
              <a:rPr lang="en-US" baseline="0" dirty="0" smtClean="0"/>
              <a:t>Show subjects another auto accident.  Have them write an essay and fill out a questionnaire.  Condition them again with “hit” and “smashed.”  Also include a control group with no conditioning.  Wait a week and then have them come back for follow-up questions.  Buried in the Q&amp;A is another test condition:  “did you see any broken glass?”  Subjects conditioned by “smashed” were over twice as likely to say “yes” than the other two groups.</a:t>
            </a:r>
          </a:p>
          <a:p>
            <a:endParaRPr lang="en-US" baseline="0" dirty="0" smtClean="0"/>
          </a:p>
          <a:p>
            <a:r>
              <a:rPr lang="en-US" baseline="0" dirty="0" smtClean="0"/>
              <a:t>Take home point:  Leading questions will literally generate false memories in subjects’ perception!</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Social pressure has an</a:t>
            </a:r>
            <a:r>
              <a:rPr lang="en-US" baseline="0" dirty="0" smtClean="0"/>
              <a:t> interesting influence on memory.  We already demonstrated this earlier with Baron, et al (1996).  This is another experiment that specifically tried to test memory.</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that fruit bowl?</a:t>
            </a:r>
            <a:r>
              <a:rPr lang="en-US" baseline="0" dirty="0" smtClean="0"/>
              <a:t>  Did you see a banana in there?  I know I did.  What about you?</a:t>
            </a:r>
          </a:p>
          <a:p>
            <a:endParaRPr lang="en-US" baseline="0" dirty="0" smtClean="0"/>
          </a:p>
          <a:p>
            <a:r>
              <a:rPr lang="en-US" baseline="0" dirty="0" smtClean="0"/>
              <a:t>RESULT:  Social pressure will skew memory responses, even 24 hours after the social conditioning.  That means memory itself was rewritten by the confederate.</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 tend to think of memory as a tape recorder that can</a:t>
            </a:r>
            <a:r>
              <a:rPr lang="en-US" baseline="0" dirty="0" smtClean="0"/>
              <a:t> be played back with genuine reliability.  This is absolutely NOT TRUE.</a:t>
            </a:r>
          </a:p>
          <a:p>
            <a:endParaRPr lang="en-US" baseline="0" dirty="0" smtClean="0"/>
          </a:p>
          <a:p>
            <a:r>
              <a:rPr lang="en-US" baseline="0" dirty="0" smtClean="0"/>
              <a:t>Why are we so hell-bent on bearing our testimonies?  </a:t>
            </a:r>
          </a:p>
          <a:p>
            <a:r>
              <a:rPr lang="en-US" baseline="0" dirty="0" smtClean="0"/>
              <a:t>How reliable are the four Gospels in terms of historical accuracy for the life of Jesus?</a:t>
            </a:r>
          </a:p>
          <a:p>
            <a:r>
              <a:rPr lang="en-US" dirty="0" smtClean="0"/>
              <a:t>How</a:t>
            </a:r>
            <a:r>
              <a:rPr lang="en-US" baseline="0" dirty="0" smtClean="0"/>
              <a:t> much can we trust the front matter of the Book of Mormon?  Is this really the best that God can do?</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sz="1200" kern="1200" baseline="0" dirty="0" smtClean="0">
                <a:solidFill>
                  <a:schemeClr val="tx1"/>
                </a:solidFill>
                <a:latin typeface="+mn-lt"/>
                <a:ea typeface="+mn-ea"/>
                <a:cs typeface="+mn-cs"/>
              </a:rPr>
              <a:t>The hour which the </a:t>
            </a:r>
            <a:r>
              <a:rPr lang="en-US" sz="1200" i="1" kern="1200" baseline="0" dirty="0" smtClean="0">
                <a:solidFill>
                  <a:schemeClr val="tx1"/>
                </a:solidFill>
                <a:latin typeface="+mn-lt"/>
                <a:ea typeface="+mn-ea"/>
                <a:cs typeface="+mn-cs"/>
              </a:rPr>
              <a:t>S spent working on the repetitive, monotonous </a:t>
            </a:r>
            <a:r>
              <a:rPr lang="en-US" sz="1200" kern="1200" baseline="0" dirty="0" smtClean="0">
                <a:solidFill>
                  <a:schemeClr val="tx1"/>
                </a:solidFill>
                <a:latin typeface="+mn-lt"/>
                <a:ea typeface="+mn-ea"/>
                <a:cs typeface="+mn-cs"/>
              </a:rPr>
              <a:t>tasks was intended to provide, for each S uniformly, an experience about which he</a:t>
            </a:r>
          </a:p>
          <a:p>
            <a:r>
              <a:rPr lang="en-US" sz="1200" kern="1200" baseline="0" dirty="0" smtClean="0">
                <a:solidFill>
                  <a:schemeClr val="tx1"/>
                </a:solidFill>
                <a:latin typeface="+mn-lt"/>
                <a:ea typeface="+mn-ea"/>
                <a:cs typeface="+mn-cs"/>
              </a:rPr>
              <a:t>would have a somewhat negative opinion.”</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a:t>
            </a:r>
            <a:r>
              <a:rPr lang="en-US" baseline="0" dirty="0" smtClean="0"/>
              <a:t> a scale of -5 to 5, please rate the following questions...</a:t>
            </a:r>
          </a:p>
          <a:p>
            <a:endParaRPr lang="en-US" baseline="0" dirty="0" smtClean="0"/>
          </a:p>
          <a:p>
            <a:r>
              <a:rPr lang="en-US" dirty="0" smtClean="0"/>
              <a:t>Obviously the tasks were horribly dull.  It therefore makes perfect sense that people give answers in the [-1,1] range.</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Experimental</a:t>
            </a:r>
            <a:r>
              <a:rPr lang="en-US" baseline="0" dirty="0" smtClean="0"/>
              <a:t> conditions: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 part where the experiment</a:t>
            </a:r>
            <a:r>
              <a:rPr lang="en-US" baseline="0" dirty="0" smtClean="0"/>
              <a:t> gets really weird.  The subjects are put through an elaborate song and dance about how they need to introduce the experiment to the next subject.   Normally, there’s a guy that helps us with this stuff but here’s not here today.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All you need to do is make a few key points about how awesome the experiment was.  You know this is not true, but here you are saying otherwise. </a:t>
            </a:r>
          </a:p>
          <a:p>
            <a:endParaRPr lang="en-US" baseline="0" dirty="0" smtClean="0"/>
          </a:p>
          <a:p>
            <a:r>
              <a:rPr lang="en-US" baseline="0" dirty="0" smtClean="0"/>
              <a:t>In short, the subjects are being asked to LIE!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Group</a:t>
            </a:r>
            <a:r>
              <a:rPr lang="en-US" baseline="0" dirty="0" smtClean="0"/>
              <a:t> A is offered 20 dollars for their services.  Remember, this is 1959!  Twenty bucks back then was practically a hundred bucks by today’s standards.</a:t>
            </a:r>
          </a:p>
          <a:p>
            <a:endParaRPr lang="en-US" baseline="0" dirty="0" smtClean="0"/>
          </a:p>
          <a:p>
            <a:r>
              <a:rPr lang="en-US" dirty="0" smtClean="0"/>
              <a:t>Offering a huge payment does</a:t>
            </a:r>
            <a:r>
              <a:rPr lang="en-US" baseline="0" dirty="0" smtClean="0"/>
              <a:t> little to affect final scores.</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Group</a:t>
            </a:r>
            <a:r>
              <a:rPr lang="en-US" baseline="0" dirty="0" smtClean="0"/>
              <a:t> B is offered one dollar for their services.  Remember, they are basically lying to the girl.  How do you come to terms with your knowledge that the experiment was boring, yet here you are saying otherwise?</a:t>
            </a:r>
          </a:p>
          <a:p>
            <a:endParaRPr lang="en-US" baseline="0" dirty="0" smtClean="0"/>
          </a:p>
          <a:p>
            <a:r>
              <a:rPr lang="en-US" baseline="0" dirty="0" smtClean="0"/>
              <a:t>Answer:  You convince yourself that it must not have actually been that dull!</a:t>
            </a:r>
          </a:p>
        </p:txBody>
      </p:sp>
      <p:sp>
        <p:nvSpPr>
          <p:cNvPr id="4" name="Slide Number Placeholder 3"/>
          <p:cNvSpPr>
            <a:spLocks noGrp="1"/>
          </p:cNvSpPr>
          <p:nvPr>
            <p:ph type="sldNum" sz="quarter" idx="10"/>
          </p:nvPr>
        </p:nvSpPr>
        <p:spPr/>
        <p:txBody>
          <a:bodyPr/>
          <a:lstStyle/>
          <a:p>
            <a:fld id="{8146964F-1DD3-4612-8711-5516F881951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again, this has huge consequences for religion and faith.  Why are members</a:t>
            </a:r>
            <a:r>
              <a:rPr lang="en-US" baseline="0" dirty="0" smtClean="0"/>
              <a:t> of all faiths encouraged so often to “testify?”  No one ever bears testimony of the reality of thermodynamics.  You just look at the evidence.  If we are all so confident and sure of our beliefs, why do we feel this perpetual need to keep reminding ourselves and each other?</a:t>
            </a:r>
          </a:p>
          <a:p>
            <a:endParaRPr lang="en-US" baseline="0" dirty="0" smtClean="0"/>
          </a:p>
          <a:p>
            <a:r>
              <a:rPr lang="en-US" baseline="0" dirty="0" smtClean="0"/>
              <a:t>None of this makes any sense unless we view the process as a form of psychological manipulation.</a:t>
            </a:r>
          </a:p>
          <a:p>
            <a:endParaRPr lang="en-US" baseline="0" dirty="0" smtClean="0"/>
          </a:p>
        </p:txBody>
      </p:sp>
      <p:sp>
        <p:nvSpPr>
          <p:cNvPr id="4" name="Slide Number Placeholder 3"/>
          <p:cNvSpPr>
            <a:spLocks noGrp="1"/>
          </p:cNvSpPr>
          <p:nvPr>
            <p:ph type="sldNum" sz="quarter" idx="10"/>
          </p:nvPr>
        </p:nvSpPr>
        <p:spPr/>
        <p:txBody>
          <a:bodyPr/>
          <a:lstStyle/>
          <a:p>
            <a:fld id="{8146964F-1DD3-4612-8711-5516F881951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Confirmation bias is one of the most ubiquitous phenomena in social and cognitive psychology.  People</a:t>
            </a:r>
            <a:r>
              <a:rPr lang="en-US" baseline="0" dirty="0" smtClean="0"/>
              <a:t> have an annoying habit of only looking for evidence that confirms their expectations rather than examining alternatives or attempting to disprove their beliefs.</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2F11602-9D6E-4815-9411-1331C97A6826}" type="datetime1">
              <a:rPr lang="en-US" smtClean="0"/>
              <a:pPr/>
              <a:t>3/22/2012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F0D803-29F5-4A26-B1B5-97005BAD1F5F}" type="datetime1">
              <a:rPr lang="en-US" smtClean="0"/>
              <a:pPr/>
              <a:t>3/22/2012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EF87B8-85C7-47CD-8C16-AC0E3E1ACA59}" type="datetime1">
              <a:rPr lang="en-US" smtClean="0"/>
              <a:pPr/>
              <a:t>3/22/2012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6EB106-AAE3-4F3C-9180-06819DF81332}" type="datetime1">
              <a:rPr lang="en-US" smtClean="0"/>
              <a:pPr/>
              <a:t>3/22/2012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9DEF738-C10E-4394-AEC0-79B5ED6C2E9C}" type="datetime1">
              <a:rPr lang="en-US" smtClean="0"/>
              <a:pPr/>
              <a:t>3/22/2012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8D3383C-E415-4F4C-B5BB-88166798896D}" type="datetime1">
              <a:rPr lang="en-US" smtClean="0"/>
              <a:pPr/>
              <a:t>3/22/2012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729C238-70E4-4A72-8B91-FF2E502DF7E9}" type="datetime1">
              <a:rPr lang="en-US" smtClean="0"/>
              <a:pPr/>
              <a:t>3/22/2012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E6D5911-F2CF-40A7-AF18-0A962CA02CF5}" type="datetime1">
              <a:rPr lang="en-US" smtClean="0"/>
              <a:pPr/>
              <a:t>3/22/2012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CBAF6-BF68-4870-A645-10B9C7E9D870}" type="datetime1">
              <a:rPr lang="en-US" smtClean="0"/>
              <a:pPr/>
              <a:t>3/22/2012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F11A090-EBCF-4DB2-AC7D-CEC766D3F1C3}" type="datetime1">
              <a:rPr lang="en-US" smtClean="0"/>
              <a:pPr/>
              <a:t>3/22/2012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E3367D0-93B5-4008-86E9-AB900C492475}" type="datetime1">
              <a:rPr lang="en-US" smtClean="0"/>
              <a:pPr/>
              <a:t>3/22/2012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FBB8545-5D01-4DBC-8DCB-86CFCFD2A009}" type="datetime1">
              <a:rPr lang="en-US" smtClean="0"/>
              <a:pPr/>
              <a:t>3/22/2012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Dissonance</a:t>
            </a:r>
            <a:endParaRPr lang="en-US" dirty="0"/>
          </a:p>
        </p:txBody>
      </p:sp>
      <p:sp>
        <p:nvSpPr>
          <p:cNvPr id="4" name="Content Placeholder 3"/>
          <p:cNvSpPr>
            <a:spLocks noGrp="1"/>
          </p:cNvSpPr>
          <p:nvPr>
            <p:ph idx="1"/>
          </p:nvPr>
        </p:nvSpPr>
        <p:spPr>
          <a:xfrm>
            <a:off x="76200" y="2133600"/>
            <a:ext cx="4648200" cy="4038600"/>
          </a:xfrm>
        </p:spPr>
        <p:txBody>
          <a:bodyPr>
            <a:noAutofit/>
          </a:bodyPr>
          <a:lstStyle/>
          <a:p>
            <a:pPr>
              <a:spcAft>
                <a:spcPts val="1200"/>
              </a:spcAft>
            </a:pPr>
            <a:r>
              <a:rPr lang="en-US" sz="2400" i="1" dirty="0" smtClean="0"/>
              <a:t>“A testimony is to be found in the bearing of it.”</a:t>
            </a:r>
            <a:r>
              <a:rPr lang="en-US" sz="2400" dirty="0" smtClean="0"/>
              <a:t/>
            </a:r>
            <a:br>
              <a:rPr lang="en-US" sz="2400" dirty="0" smtClean="0"/>
            </a:br>
            <a:r>
              <a:rPr lang="en-US" sz="2400" dirty="0" smtClean="0"/>
              <a:t>	- Boyd K. Packer (1982)</a:t>
            </a:r>
          </a:p>
          <a:p>
            <a:pPr>
              <a:spcAft>
                <a:spcPts val="1200"/>
              </a:spcAft>
            </a:pPr>
            <a:r>
              <a:rPr lang="en-US" sz="2400" i="1" dirty="0" smtClean="0"/>
              <a:t>“We gain or strengthen a testimony by bearing it.”  </a:t>
            </a:r>
            <a:br>
              <a:rPr lang="en-US" sz="2400" i="1" dirty="0" smtClean="0"/>
            </a:br>
            <a:r>
              <a:rPr lang="en-US" sz="2400" i="1" dirty="0" smtClean="0"/>
              <a:t>	- </a:t>
            </a:r>
            <a:r>
              <a:rPr lang="en-US" sz="2400" dirty="0" err="1" smtClean="0"/>
              <a:t>Dallin</a:t>
            </a:r>
            <a:r>
              <a:rPr lang="en-US" sz="2400" dirty="0" smtClean="0"/>
              <a:t> H. Oaks (2008)</a:t>
            </a:r>
          </a:p>
          <a:p>
            <a:pPr>
              <a:spcAft>
                <a:spcPts val="1200"/>
              </a:spcAft>
            </a:pPr>
            <a:endParaRPr lang="en-US" sz="2400" dirty="0" smtClean="0"/>
          </a:p>
          <a:p>
            <a:pPr>
              <a:spcAft>
                <a:spcPts val="1200"/>
              </a:spcAft>
              <a:buNone/>
            </a:pPr>
            <a:r>
              <a:rPr lang="en-US" sz="2400" b="1" dirty="0" smtClean="0">
                <a:solidFill>
                  <a:srgbClr val="FF0000"/>
                </a:solidFill>
                <a:effectLst>
                  <a:outerShdw blurRad="38100" dist="38100" dir="2700000" algn="tl">
                    <a:srgbClr val="000000">
                      <a:alpha val="43137"/>
                    </a:srgbClr>
                  </a:outerShdw>
                </a:effectLst>
              </a:rPr>
              <a:t>In other words, we gain a belief by expressing our belief.</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a:t>
            </a:fld>
            <a:endParaRPr lang="en-US"/>
          </a:p>
        </p:txBody>
      </p:sp>
      <p:pic>
        <p:nvPicPr>
          <p:cNvPr id="3074" name="Picture 2" descr="C:\docs\Psychology of Belief\figs\Oaks.jpg"/>
          <p:cNvPicPr>
            <a:picLocks noChangeAspect="1" noChangeArrowheads="1"/>
          </p:cNvPicPr>
          <p:nvPr/>
        </p:nvPicPr>
        <p:blipFill>
          <a:blip r:embed="rId3" cstate="print"/>
          <a:srcRect/>
          <a:stretch>
            <a:fillRect/>
          </a:stretch>
        </p:blipFill>
        <p:spPr bwMode="auto">
          <a:xfrm>
            <a:off x="4843261" y="1600200"/>
            <a:ext cx="4148339" cy="4572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Guess My Rule</a:t>
            </a:r>
            <a:endParaRPr lang="en-US" dirty="0"/>
          </a:p>
        </p:txBody>
      </p:sp>
      <p:sp>
        <p:nvSpPr>
          <p:cNvPr id="4" name="Content Placeholder 3"/>
          <p:cNvSpPr>
            <a:spLocks noGrp="1"/>
          </p:cNvSpPr>
          <p:nvPr>
            <p:ph idx="1"/>
          </p:nvPr>
        </p:nvSpPr>
        <p:spPr>
          <a:xfrm>
            <a:off x="301752" y="1755648"/>
            <a:ext cx="8503920" cy="3959352"/>
          </a:xfrm>
        </p:spPr>
        <p:txBody>
          <a:bodyPr>
            <a:normAutofit/>
          </a:bodyPr>
          <a:lstStyle/>
          <a:p>
            <a:pPr>
              <a:spcAft>
                <a:spcPts val="1200"/>
              </a:spcAft>
            </a:pPr>
            <a:r>
              <a:rPr lang="en-US" sz="2400" dirty="0" smtClean="0"/>
              <a:t>I am thinking of a mathematical rule.  See if you can guess it.</a:t>
            </a:r>
          </a:p>
          <a:p>
            <a:pPr>
              <a:spcAft>
                <a:spcPts val="1200"/>
              </a:spcAft>
            </a:pPr>
            <a:r>
              <a:rPr lang="en-US" sz="2400" dirty="0" smtClean="0"/>
              <a:t>Pick any three numbers.</a:t>
            </a:r>
          </a:p>
          <a:p>
            <a:pPr>
              <a:spcAft>
                <a:spcPts val="1200"/>
              </a:spcAft>
            </a:pPr>
            <a:r>
              <a:rPr lang="en-US" sz="2400" dirty="0" smtClean="0"/>
              <a:t>If they conform to my rule, you get a smiley.  If not, you get a </a:t>
            </a:r>
            <a:r>
              <a:rPr lang="en-US" sz="2400" dirty="0" err="1" smtClean="0"/>
              <a:t>frownie</a:t>
            </a:r>
            <a:r>
              <a:rPr lang="en-US" sz="2400" dirty="0" smtClean="0"/>
              <a:t>.</a:t>
            </a:r>
          </a:p>
          <a:p>
            <a:pPr>
              <a:spcAft>
                <a:spcPts val="1200"/>
              </a:spcAft>
            </a:pPr>
            <a:r>
              <a:rPr lang="en-US" sz="2400" dirty="0" smtClean="0"/>
              <a:t>When you are absolutely sure you have found the rule, finish the game.</a:t>
            </a:r>
            <a:endParaRPr lang="en-US" sz="24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pic>
        <p:nvPicPr>
          <p:cNvPr id="7" name="Picture 6" descr="D:\rants\Psychology of Belief\Confirmation Bias\images\Smiley-face-779143.gif"/>
          <p:cNvPicPr>
            <a:picLocks noChangeAspect="1" noChangeArrowheads="1"/>
          </p:cNvPicPr>
          <p:nvPr/>
        </p:nvPicPr>
        <p:blipFill>
          <a:blip r:embed="rId3" cstate="print"/>
          <a:srcRect/>
          <a:stretch>
            <a:fillRect/>
          </a:stretch>
        </p:blipFill>
        <p:spPr bwMode="auto">
          <a:xfrm>
            <a:off x="2057400" y="4648200"/>
            <a:ext cx="1805740" cy="1828800"/>
          </a:xfrm>
          <a:prstGeom prst="rect">
            <a:avLst/>
          </a:prstGeom>
          <a:noFill/>
        </p:spPr>
      </p:pic>
      <p:pic>
        <p:nvPicPr>
          <p:cNvPr id="8" name="Picture 3" descr="D:\rants\Psychology of Belief\Confirmation Bias\images\smile.frown.gif"/>
          <p:cNvPicPr>
            <a:picLocks noChangeAspect="1" noChangeArrowheads="1"/>
          </p:cNvPicPr>
          <p:nvPr/>
        </p:nvPicPr>
        <p:blipFill>
          <a:blip r:embed="rId4" cstate="print"/>
          <a:srcRect/>
          <a:stretch>
            <a:fillRect/>
          </a:stretch>
        </p:blipFill>
        <p:spPr bwMode="auto">
          <a:xfrm>
            <a:off x="5471162" y="4648200"/>
            <a:ext cx="1828800" cy="1828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sp>
        <p:nvSpPr>
          <p:cNvPr id="5" name="TextBox 4"/>
          <p:cNvSpPr txBox="1"/>
          <p:nvPr/>
        </p:nvSpPr>
        <p:spPr>
          <a:xfrm>
            <a:off x="3429000" y="1821359"/>
            <a:ext cx="2286000" cy="769441"/>
          </a:xfrm>
          <a:prstGeom prst="rect">
            <a:avLst/>
          </a:prstGeom>
          <a:noFill/>
        </p:spPr>
        <p:txBody>
          <a:bodyPr wrap="square" rtlCol="0">
            <a:spAutoFit/>
          </a:bodyPr>
          <a:lstStyle/>
          <a:p>
            <a:r>
              <a:rPr lang="en-US" sz="4400" b="1" dirty="0" smtClean="0">
                <a:latin typeface="Arial Black" pitchFamily="34" charset="0"/>
              </a:rPr>
              <a:t>2, 4, 6</a:t>
            </a:r>
            <a:endParaRPr lang="en-US" sz="4400" b="1" dirty="0">
              <a:latin typeface="Arial Black" pitchFamily="34" charset="0"/>
            </a:endParaRPr>
          </a:p>
        </p:txBody>
      </p:sp>
      <p:pic>
        <p:nvPicPr>
          <p:cNvPr id="6" name="Picture 5" descr="D:\rants\Psychology of Belief\Confirmation Bias\images\Smiley-face-779143.gif"/>
          <p:cNvPicPr>
            <a:picLocks noChangeAspect="1" noChangeArrowheads="1"/>
          </p:cNvPicPr>
          <p:nvPr/>
        </p:nvPicPr>
        <p:blipFill>
          <a:blip r:embed="rId3" cstate="print"/>
          <a:srcRect/>
          <a:stretch>
            <a:fillRect/>
          </a:stretch>
        </p:blipFill>
        <p:spPr bwMode="auto">
          <a:xfrm>
            <a:off x="6973907" y="3611880"/>
            <a:ext cx="722293" cy="731520"/>
          </a:xfrm>
          <a:prstGeom prst="rect">
            <a:avLst/>
          </a:prstGeom>
          <a:noFill/>
        </p:spPr>
      </p:pic>
      <p:sp>
        <p:nvSpPr>
          <p:cNvPr id="7" name="TextBox 6"/>
          <p:cNvSpPr txBox="1"/>
          <p:nvPr/>
        </p:nvSpPr>
        <p:spPr>
          <a:xfrm>
            <a:off x="1219200" y="3650159"/>
            <a:ext cx="3276600" cy="769441"/>
          </a:xfrm>
          <a:prstGeom prst="rect">
            <a:avLst/>
          </a:prstGeom>
          <a:noFill/>
        </p:spPr>
        <p:txBody>
          <a:bodyPr wrap="square" rtlCol="0">
            <a:spAutoFit/>
          </a:bodyPr>
          <a:lstStyle/>
          <a:p>
            <a:r>
              <a:rPr lang="en-US" sz="4400" b="1" dirty="0" smtClean="0">
                <a:solidFill>
                  <a:srgbClr val="FF0000"/>
                </a:solidFill>
                <a:latin typeface="Arial Black" pitchFamily="34" charset="0"/>
              </a:rPr>
              <a:t>8, 10, 12</a:t>
            </a:r>
            <a:endParaRPr lang="en-US" sz="4400" b="1" dirty="0">
              <a:solidFill>
                <a:srgbClr val="FF0000"/>
              </a:solidFill>
              <a:latin typeface="Arial Black" pitchFamily="34" charset="0"/>
            </a:endParaRPr>
          </a:p>
        </p:txBody>
      </p:sp>
      <p:sp>
        <p:nvSpPr>
          <p:cNvPr id="8" name="TextBox 7"/>
          <p:cNvSpPr txBox="1"/>
          <p:nvPr/>
        </p:nvSpPr>
        <p:spPr>
          <a:xfrm>
            <a:off x="1219200" y="4564559"/>
            <a:ext cx="3276600" cy="769441"/>
          </a:xfrm>
          <a:prstGeom prst="rect">
            <a:avLst/>
          </a:prstGeom>
          <a:noFill/>
        </p:spPr>
        <p:txBody>
          <a:bodyPr wrap="square" rtlCol="0">
            <a:spAutoFit/>
          </a:bodyPr>
          <a:lstStyle/>
          <a:p>
            <a:r>
              <a:rPr lang="en-US" sz="4400" b="1" dirty="0" smtClean="0">
                <a:solidFill>
                  <a:srgbClr val="FF0000"/>
                </a:solidFill>
                <a:latin typeface="Arial Black" pitchFamily="34" charset="0"/>
              </a:rPr>
              <a:t>22, 24, 26</a:t>
            </a:r>
            <a:endParaRPr lang="en-US" sz="4400" b="1" dirty="0">
              <a:solidFill>
                <a:srgbClr val="FF0000"/>
              </a:solidFill>
              <a:latin typeface="Arial Black" pitchFamily="34" charset="0"/>
            </a:endParaRPr>
          </a:p>
        </p:txBody>
      </p:sp>
      <p:pic>
        <p:nvPicPr>
          <p:cNvPr id="9" name="Picture 8" descr="D:\rants\Psychology of Belief\Confirmation Bias\images\Smiley-face-779143.gif"/>
          <p:cNvPicPr>
            <a:picLocks noChangeAspect="1" noChangeArrowheads="1"/>
          </p:cNvPicPr>
          <p:nvPr/>
        </p:nvPicPr>
        <p:blipFill>
          <a:blip r:embed="rId3" cstate="print"/>
          <a:srcRect/>
          <a:stretch>
            <a:fillRect/>
          </a:stretch>
        </p:blipFill>
        <p:spPr bwMode="auto">
          <a:xfrm>
            <a:off x="6973907" y="4526280"/>
            <a:ext cx="722293" cy="731520"/>
          </a:xfrm>
          <a:prstGeom prst="rect">
            <a:avLst/>
          </a:prstGeom>
          <a:noFill/>
        </p:spPr>
      </p:pic>
      <p:sp>
        <p:nvSpPr>
          <p:cNvPr id="10" name="TextBox 9"/>
          <p:cNvSpPr txBox="1"/>
          <p:nvPr/>
        </p:nvSpPr>
        <p:spPr>
          <a:xfrm>
            <a:off x="1219200" y="5478959"/>
            <a:ext cx="4419600" cy="769441"/>
          </a:xfrm>
          <a:prstGeom prst="rect">
            <a:avLst/>
          </a:prstGeom>
          <a:noFill/>
        </p:spPr>
        <p:txBody>
          <a:bodyPr wrap="square" rtlCol="0">
            <a:spAutoFit/>
          </a:bodyPr>
          <a:lstStyle/>
          <a:p>
            <a:r>
              <a:rPr lang="en-US" sz="4400" b="1" dirty="0" smtClean="0">
                <a:solidFill>
                  <a:srgbClr val="FF0000"/>
                </a:solidFill>
                <a:latin typeface="Arial Black" pitchFamily="34" charset="0"/>
              </a:rPr>
              <a:t>100, 102, 104</a:t>
            </a:r>
            <a:endParaRPr lang="en-US" sz="4400" b="1" dirty="0">
              <a:solidFill>
                <a:srgbClr val="FF0000"/>
              </a:solidFill>
              <a:latin typeface="Arial Black" pitchFamily="34" charset="0"/>
            </a:endParaRPr>
          </a:p>
        </p:txBody>
      </p:sp>
      <p:pic>
        <p:nvPicPr>
          <p:cNvPr id="11" name="Picture 10" descr="D:\rants\Psychology of Belief\Confirmation Bias\images\Smiley-face-779143.gif"/>
          <p:cNvPicPr>
            <a:picLocks noChangeAspect="1" noChangeArrowheads="1"/>
          </p:cNvPicPr>
          <p:nvPr/>
        </p:nvPicPr>
        <p:blipFill>
          <a:blip r:embed="rId3" cstate="print"/>
          <a:srcRect/>
          <a:stretch>
            <a:fillRect/>
          </a:stretch>
        </p:blipFill>
        <p:spPr bwMode="auto">
          <a:xfrm>
            <a:off x="6973907" y="5440680"/>
            <a:ext cx="722293" cy="731520"/>
          </a:xfrm>
          <a:prstGeom prst="rect">
            <a:avLst/>
          </a:prstGeom>
          <a:noFill/>
        </p:spPr>
      </p:pic>
      <p:sp>
        <p:nvSpPr>
          <p:cNvPr id="12" name="Rectangle 11"/>
          <p:cNvSpPr/>
          <p:nvPr/>
        </p:nvSpPr>
        <p:spPr>
          <a:xfrm>
            <a:off x="990600" y="2814935"/>
            <a:ext cx="7162800" cy="461665"/>
          </a:xfrm>
          <a:prstGeom prst="rect">
            <a:avLst/>
          </a:prstGeom>
        </p:spPr>
        <p:txBody>
          <a:bodyPr wrap="square">
            <a:spAutoFit/>
          </a:bodyPr>
          <a:lstStyle/>
          <a:p>
            <a:pPr algn="ctr"/>
            <a:r>
              <a:rPr lang="en-US" sz="2400" dirty="0" smtClean="0"/>
              <a:t>“Even numbers incrementing by two.” </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Rule</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
        <p:nvSpPr>
          <p:cNvPr id="6" name="Rectangle 5"/>
          <p:cNvSpPr/>
          <p:nvPr/>
        </p:nvSpPr>
        <p:spPr>
          <a:xfrm>
            <a:off x="1875817" y="3276600"/>
            <a:ext cx="5048656" cy="1446550"/>
          </a:xfrm>
          <a:prstGeom prst="rect">
            <a:avLst/>
          </a:prstGeom>
        </p:spPr>
        <p:txBody>
          <a:bodyPr wrap="square">
            <a:spAutoFit/>
          </a:bodyPr>
          <a:lstStyle/>
          <a:p>
            <a:r>
              <a:rPr lang="en-US" sz="4400" dirty="0" smtClean="0">
                <a:solidFill>
                  <a:srgbClr val="FF0000"/>
                </a:solidFill>
                <a:effectLst>
                  <a:outerShdw blurRad="38100" dist="38100" dir="2700000" algn="tl">
                    <a:srgbClr val="000000">
                      <a:alpha val="43137"/>
                    </a:srgbClr>
                  </a:outerShdw>
                </a:effectLst>
              </a:rPr>
              <a:t>22/28 subjects wrong in guessing the rule</a:t>
            </a:r>
            <a:endParaRPr lang="en-US" sz="4400" dirty="0">
              <a:solidFill>
                <a:srgbClr val="FF0000"/>
              </a:solidFill>
              <a:effectLst>
                <a:outerShdw blurRad="38100" dist="38100" dir="2700000" algn="tl">
                  <a:srgbClr val="000000">
                    <a:alpha val="43137"/>
                  </a:srgbClr>
                </a:outerShdw>
              </a:effectLst>
            </a:endParaRPr>
          </a:p>
        </p:txBody>
      </p:sp>
      <p:sp>
        <p:nvSpPr>
          <p:cNvPr id="9" name="Rectangle 8"/>
          <p:cNvSpPr/>
          <p:nvPr/>
        </p:nvSpPr>
        <p:spPr>
          <a:xfrm>
            <a:off x="784698" y="1828800"/>
            <a:ext cx="7162800" cy="707886"/>
          </a:xfrm>
          <a:prstGeom prst="rect">
            <a:avLst/>
          </a:prstGeom>
        </p:spPr>
        <p:txBody>
          <a:bodyPr wrap="square">
            <a:spAutoFit/>
          </a:bodyPr>
          <a:lstStyle/>
          <a:p>
            <a:pPr algn="ctr"/>
            <a:r>
              <a:rPr lang="en-US" sz="4000" dirty="0" smtClean="0"/>
              <a:t>“Any three increasing numbers.”</a:t>
            </a:r>
            <a:endParaRPr lang="en-US" sz="4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with Falsification</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a:p>
        </p:txBody>
      </p:sp>
      <p:sp>
        <p:nvSpPr>
          <p:cNvPr id="6" name="TextBox 5"/>
          <p:cNvSpPr txBox="1"/>
          <p:nvPr/>
        </p:nvSpPr>
        <p:spPr>
          <a:xfrm>
            <a:off x="533400" y="1790879"/>
            <a:ext cx="3276600" cy="769441"/>
          </a:xfrm>
          <a:prstGeom prst="rect">
            <a:avLst/>
          </a:prstGeom>
          <a:noFill/>
        </p:spPr>
        <p:txBody>
          <a:bodyPr wrap="square" rtlCol="0">
            <a:spAutoFit/>
          </a:bodyPr>
          <a:lstStyle/>
          <a:p>
            <a:r>
              <a:rPr lang="en-US" sz="4400" b="1" dirty="0" smtClean="0">
                <a:solidFill>
                  <a:srgbClr val="FF0000"/>
                </a:solidFill>
                <a:latin typeface="Arial Black" pitchFamily="34" charset="0"/>
              </a:rPr>
              <a:t>4, 8, 16</a:t>
            </a:r>
            <a:endParaRPr lang="en-US" sz="4400" b="1" dirty="0">
              <a:solidFill>
                <a:srgbClr val="FF0000"/>
              </a:solidFill>
              <a:latin typeface="Arial Black" pitchFamily="34" charset="0"/>
            </a:endParaRPr>
          </a:p>
        </p:txBody>
      </p:sp>
      <p:pic>
        <p:nvPicPr>
          <p:cNvPr id="7" name="Picture 6" descr="D:\rants\Psychology of Belief\Confirmation Bias\images\Smiley-face-779143.gif"/>
          <p:cNvPicPr>
            <a:picLocks noChangeAspect="1" noChangeArrowheads="1"/>
          </p:cNvPicPr>
          <p:nvPr/>
        </p:nvPicPr>
        <p:blipFill>
          <a:blip r:embed="rId3" cstate="print"/>
          <a:srcRect/>
          <a:stretch>
            <a:fillRect/>
          </a:stretch>
        </p:blipFill>
        <p:spPr bwMode="auto">
          <a:xfrm>
            <a:off x="4535507" y="1752600"/>
            <a:ext cx="722293" cy="731520"/>
          </a:xfrm>
          <a:prstGeom prst="rect">
            <a:avLst/>
          </a:prstGeom>
          <a:noFill/>
        </p:spPr>
      </p:pic>
      <p:sp>
        <p:nvSpPr>
          <p:cNvPr id="8" name="TextBox 7"/>
          <p:cNvSpPr txBox="1"/>
          <p:nvPr/>
        </p:nvSpPr>
        <p:spPr>
          <a:xfrm>
            <a:off x="533400" y="2705279"/>
            <a:ext cx="3276600" cy="769441"/>
          </a:xfrm>
          <a:prstGeom prst="rect">
            <a:avLst/>
          </a:prstGeom>
          <a:noFill/>
        </p:spPr>
        <p:txBody>
          <a:bodyPr wrap="square" rtlCol="0">
            <a:spAutoFit/>
          </a:bodyPr>
          <a:lstStyle/>
          <a:p>
            <a:r>
              <a:rPr lang="en-US" sz="4400" b="1" dirty="0" smtClean="0">
                <a:solidFill>
                  <a:srgbClr val="FF0000"/>
                </a:solidFill>
                <a:latin typeface="Arial Black" pitchFamily="34" charset="0"/>
              </a:rPr>
              <a:t>3, 12, 21</a:t>
            </a:r>
            <a:endParaRPr lang="en-US" sz="4400" b="1" dirty="0">
              <a:solidFill>
                <a:srgbClr val="FF0000"/>
              </a:solidFill>
              <a:latin typeface="Arial Black" pitchFamily="34" charset="0"/>
            </a:endParaRPr>
          </a:p>
        </p:txBody>
      </p:sp>
      <p:pic>
        <p:nvPicPr>
          <p:cNvPr id="9" name="Picture 8" descr="D:\rants\Psychology of Belief\Confirmation Bias\images\Smiley-face-779143.gif"/>
          <p:cNvPicPr>
            <a:picLocks noChangeAspect="1" noChangeArrowheads="1"/>
          </p:cNvPicPr>
          <p:nvPr/>
        </p:nvPicPr>
        <p:blipFill>
          <a:blip r:embed="rId3" cstate="print"/>
          <a:srcRect/>
          <a:stretch>
            <a:fillRect/>
          </a:stretch>
        </p:blipFill>
        <p:spPr bwMode="auto">
          <a:xfrm>
            <a:off x="4535507" y="2667000"/>
            <a:ext cx="722293" cy="731520"/>
          </a:xfrm>
          <a:prstGeom prst="rect">
            <a:avLst/>
          </a:prstGeom>
          <a:noFill/>
        </p:spPr>
      </p:pic>
      <p:sp>
        <p:nvSpPr>
          <p:cNvPr id="10" name="TextBox 9"/>
          <p:cNvSpPr txBox="1"/>
          <p:nvPr/>
        </p:nvSpPr>
        <p:spPr>
          <a:xfrm>
            <a:off x="533400" y="3619679"/>
            <a:ext cx="3276600" cy="769441"/>
          </a:xfrm>
          <a:prstGeom prst="rect">
            <a:avLst/>
          </a:prstGeom>
          <a:noFill/>
        </p:spPr>
        <p:txBody>
          <a:bodyPr wrap="square" rtlCol="0">
            <a:spAutoFit/>
          </a:bodyPr>
          <a:lstStyle/>
          <a:p>
            <a:r>
              <a:rPr lang="en-US" sz="4400" b="1" dirty="0" smtClean="0">
                <a:solidFill>
                  <a:srgbClr val="FF0000"/>
                </a:solidFill>
                <a:latin typeface="Arial Black" pitchFamily="34" charset="0"/>
              </a:rPr>
              <a:t>12, 3, 21</a:t>
            </a:r>
            <a:endParaRPr lang="en-US" sz="4400" b="1" dirty="0">
              <a:solidFill>
                <a:srgbClr val="FF0000"/>
              </a:solidFill>
              <a:latin typeface="Arial Black" pitchFamily="34" charset="0"/>
            </a:endParaRPr>
          </a:p>
        </p:txBody>
      </p:sp>
      <p:pic>
        <p:nvPicPr>
          <p:cNvPr id="11" name="Picture 3" descr="D:\rants\Psychology of Belief\Confirmation Bias\images\smile.frown.gif"/>
          <p:cNvPicPr>
            <a:picLocks noChangeAspect="1" noChangeArrowheads="1"/>
          </p:cNvPicPr>
          <p:nvPr/>
        </p:nvPicPr>
        <p:blipFill>
          <a:blip r:embed="rId4" cstate="print"/>
          <a:srcRect/>
          <a:stretch>
            <a:fillRect/>
          </a:stretch>
        </p:blipFill>
        <p:spPr bwMode="auto">
          <a:xfrm>
            <a:off x="4495800" y="3489960"/>
            <a:ext cx="822960" cy="822960"/>
          </a:xfrm>
          <a:prstGeom prst="rect">
            <a:avLst/>
          </a:prstGeom>
          <a:noFill/>
        </p:spPr>
      </p:pic>
      <p:sp>
        <p:nvSpPr>
          <p:cNvPr id="12" name="TextBox 11"/>
          <p:cNvSpPr txBox="1"/>
          <p:nvPr/>
        </p:nvSpPr>
        <p:spPr>
          <a:xfrm>
            <a:off x="533400" y="4534079"/>
            <a:ext cx="3276600" cy="769441"/>
          </a:xfrm>
          <a:prstGeom prst="rect">
            <a:avLst/>
          </a:prstGeom>
          <a:noFill/>
        </p:spPr>
        <p:txBody>
          <a:bodyPr wrap="square" rtlCol="0">
            <a:spAutoFit/>
          </a:bodyPr>
          <a:lstStyle/>
          <a:p>
            <a:r>
              <a:rPr lang="en-US" sz="4400" b="1" dirty="0" smtClean="0">
                <a:solidFill>
                  <a:srgbClr val="FF0000"/>
                </a:solidFill>
                <a:latin typeface="Arial Black" pitchFamily="34" charset="0"/>
              </a:rPr>
              <a:t>21, 12, 3</a:t>
            </a:r>
            <a:endParaRPr lang="en-US" sz="4400" b="1" dirty="0">
              <a:solidFill>
                <a:srgbClr val="FF0000"/>
              </a:solidFill>
              <a:latin typeface="Arial Black" pitchFamily="34" charset="0"/>
            </a:endParaRPr>
          </a:p>
        </p:txBody>
      </p:sp>
      <p:sp>
        <p:nvSpPr>
          <p:cNvPr id="14" name="TextBox 13"/>
          <p:cNvSpPr txBox="1"/>
          <p:nvPr/>
        </p:nvSpPr>
        <p:spPr>
          <a:xfrm>
            <a:off x="533400" y="5448479"/>
            <a:ext cx="3657600" cy="769441"/>
          </a:xfrm>
          <a:prstGeom prst="rect">
            <a:avLst/>
          </a:prstGeom>
          <a:noFill/>
        </p:spPr>
        <p:txBody>
          <a:bodyPr wrap="square" rtlCol="0">
            <a:spAutoFit/>
          </a:bodyPr>
          <a:lstStyle/>
          <a:p>
            <a:r>
              <a:rPr lang="en-US" sz="4400" b="1" dirty="0" smtClean="0">
                <a:solidFill>
                  <a:srgbClr val="FF0000"/>
                </a:solidFill>
                <a:latin typeface="Arial Black" pitchFamily="34" charset="0"/>
              </a:rPr>
              <a:t>1/2, 6/5, 7/3</a:t>
            </a:r>
            <a:endParaRPr lang="en-US" sz="4400" b="1" dirty="0">
              <a:solidFill>
                <a:srgbClr val="FF0000"/>
              </a:solidFill>
              <a:latin typeface="Arial Black" pitchFamily="34" charset="0"/>
            </a:endParaRPr>
          </a:p>
        </p:txBody>
      </p:sp>
      <p:sp>
        <p:nvSpPr>
          <p:cNvPr id="16" name="Rectangle 15"/>
          <p:cNvSpPr/>
          <p:nvPr/>
        </p:nvSpPr>
        <p:spPr>
          <a:xfrm>
            <a:off x="5410200" y="1905000"/>
            <a:ext cx="3200400" cy="400110"/>
          </a:xfrm>
          <a:prstGeom prst="rect">
            <a:avLst/>
          </a:prstGeom>
        </p:spPr>
        <p:txBody>
          <a:bodyPr wrap="square">
            <a:spAutoFit/>
          </a:bodyPr>
          <a:lstStyle/>
          <a:p>
            <a:r>
              <a:rPr lang="en-US" sz="2000" dirty="0" smtClean="0"/>
              <a:t>“Multiples of four” </a:t>
            </a:r>
            <a:endParaRPr lang="en-US" sz="2000" dirty="0"/>
          </a:p>
        </p:txBody>
      </p:sp>
      <p:sp>
        <p:nvSpPr>
          <p:cNvPr id="17" name="Rectangle 16"/>
          <p:cNvSpPr/>
          <p:nvPr/>
        </p:nvSpPr>
        <p:spPr>
          <a:xfrm>
            <a:off x="5410200" y="2800290"/>
            <a:ext cx="3200400" cy="400110"/>
          </a:xfrm>
          <a:prstGeom prst="rect">
            <a:avLst/>
          </a:prstGeom>
        </p:spPr>
        <p:txBody>
          <a:bodyPr wrap="square">
            <a:spAutoFit/>
          </a:bodyPr>
          <a:lstStyle/>
          <a:p>
            <a:r>
              <a:rPr lang="en-US" sz="2000" dirty="0" smtClean="0"/>
              <a:t>“Multiples of three” </a:t>
            </a:r>
            <a:endParaRPr lang="en-US" sz="2000" dirty="0"/>
          </a:p>
        </p:txBody>
      </p:sp>
      <p:sp>
        <p:nvSpPr>
          <p:cNvPr id="18" name="Rectangle 17"/>
          <p:cNvSpPr/>
          <p:nvPr/>
        </p:nvSpPr>
        <p:spPr>
          <a:xfrm>
            <a:off x="5410200" y="3714690"/>
            <a:ext cx="3200400" cy="400110"/>
          </a:xfrm>
          <a:prstGeom prst="rect">
            <a:avLst/>
          </a:prstGeom>
        </p:spPr>
        <p:txBody>
          <a:bodyPr wrap="square">
            <a:spAutoFit/>
          </a:bodyPr>
          <a:lstStyle/>
          <a:p>
            <a:r>
              <a:rPr lang="en-US" sz="2000" dirty="0" smtClean="0"/>
              <a:t>“In any order” </a:t>
            </a:r>
            <a:endParaRPr lang="en-US" sz="2000" dirty="0"/>
          </a:p>
        </p:txBody>
      </p:sp>
      <p:sp>
        <p:nvSpPr>
          <p:cNvPr id="19" name="Rectangle 18"/>
          <p:cNvSpPr/>
          <p:nvPr/>
        </p:nvSpPr>
        <p:spPr>
          <a:xfrm>
            <a:off x="5410200" y="4629090"/>
            <a:ext cx="3200400" cy="400110"/>
          </a:xfrm>
          <a:prstGeom prst="rect">
            <a:avLst/>
          </a:prstGeom>
        </p:spPr>
        <p:txBody>
          <a:bodyPr wrap="square">
            <a:spAutoFit/>
          </a:bodyPr>
          <a:lstStyle/>
          <a:p>
            <a:r>
              <a:rPr lang="en-US" sz="2000" dirty="0" smtClean="0"/>
              <a:t>“Decreasing only” </a:t>
            </a:r>
            <a:endParaRPr lang="en-US" sz="2000" dirty="0"/>
          </a:p>
        </p:txBody>
      </p:sp>
      <p:sp>
        <p:nvSpPr>
          <p:cNvPr id="20" name="Rectangle 19"/>
          <p:cNvSpPr/>
          <p:nvPr/>
        </p:nvSpPr>
        <p:spPr>
          <a:xfrm>
            <a:off x="5410200" y="5486400"/>
            <a:ext cx="3200400" cy="400110"/>
          </a:xfrm>
          <a:prstGeom prst="rect">
            <a:avLst/>
          </a:prstGeom>
        </p:spPr>
        <p:txBody>
          <a:bodyPr wrap="square">
            <a:spAutoFit/>
          </a:bodyPr>
          <a:lstStyle/>
          <a:p>
            <a:r>
              <a:rPr lang="en-US" sz="2000" dirty="0" smtClean="0"/>
              <a:t>“Increasing </a:t>
            </a:r>
            <a:r>
              <a:rPr lang="en-US" sz="2000" dirty="0" err="1" smtClean="0"/>
              <a:t>rationals</a:t>
            </a:r>
            <a:r>
              <a:rPr lang="en-US" sz="2000" dirty="0" smtClean="0"/>
              <a:t>”</a:t>
            </a:r>
            <a:endParaRPr lang="en-US" sz="2000" dirty="0"/>
          </a:p>
        </p:txBody>
      </p:sp>
      <p:pic>
        <p:nvPicPr>
          <p:cNvPr id="22" name="Picture 21" descr="D:\rants\Psychology of Belief\Confirmation Bias\images\Smiley-face-779143.gif"/>
          <p:cNvPicPr>
            <a:picLocks noChangeAspect="1" noChangeArrowheads="1"/>
          </p:cNvPicPr>
          <p:nvPr/>
        </p:nvPicPr>
        <p:blipFill>
          <a:blip r:embed="rId3" cstate="print"/>
          <a:srcRect/>
          <a:stretch>
            <a:fillRect/>
          </a:stretch>
        </p:blipFill>
        <p:spPr bwMode="auto">
          <a:xfrm>
            <a:off x="4535507" y="5364480"/>
            <a:ext cx="722293" cy="731520"/>
          </a:xfrm>
          <a:prstGeom prst="rect">
            <a:avLst/>
          </a:prstGeom>
          <a:noFill/>
        </p:spPr>
      </p:pic>
      <p:pic>
        <p:nvPicPr>
          <p:cNvPr id="21" name="Picture 3" descr="D:\rants\Psychology of Belief\Confirmation Bias\images\smile.frown.gif"/>
          <p:cNvPicPr>
            <a:picLocks noChangeAspect="1" noChangeArrowheads="1"/>
          </p:cNvPicPr>
          <p:nvPr/>
        </p:nvPicPr>
        <p:blipFill>
          <a:blip r:embed="rId4" cstate="print"/>
          <a:srcRect/>
          <a:stretch>
            <a:fillRect/>
          </a:stretch>
        </p:blipFill>
        <p:spPr bwMode="auto">
          <a:xfrm>
            <a:off x="4511040" y="4419600"/>
            <a:ext cx="822960" cy="82296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Falsifiability</a:t>
            </a:r>
            <a:r>
              <a:rPr lang="en-US" dirty="0" smtClean="0"/>
              <a:t> and Science</a:t>
            </a:r>
            <a:endParaRPr lang="en-US" dirty="0"/>
          </a:p>
        </p:txBody>
      </p:sp>
      <p:sp>
        <p:nvSpPr>
          <p:cNvPr id="3" name="Content Placeholder 2"/>
          <p:cNvSpPr>
            <a:spLocks noGrp="1"/>
          </p:cNvSpPr>
          <p:nvPr>
            <p:ph idx="1"/>
          </p:nvPr>
        </p:nvSpPr>
        <p:spPr>
          <a:xfrm>
            <a:off x="228600" y="1828801"/>
            <a:ext cx="4800600" cy="1600200"/>
          </a:xfrm>
        </p:spPr>
        <p:txBody>
          <a:bodyPr>
            <a:normAutofit/>
          </a:bodyPr>
          <a:lstStyle/>
          <a:p>
            <a:pPr marL="109538" indent="9525">
              <a:buNone/>
            </a:pPr>
            <a:r>
              <a:rPr lang="en-US" sz="2000" i="1" dirty="0" smtClean="0"/>
              <a:t>“No amount of experimentation can ever prove me right; a single experiment can prove me wrong.”</a:t>
            </a:r>
          </a:p>
          <a:p>
            <a:pPr marL="109538" indent="9525">
              <a:buNone/>
            </a:pPr>
            <a:r>
              <a:rPr lang="en-US" sz="2000" dirty="0" smtClean="0"/>
              <a:t> 	– Albert Einstein</a:t>
            </a:r>
            <a:endParaRPr 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pic>
        <p:nvPicPr>
          <p:cNvPr id="1026" name="Picture 2" descr="C:\docs\Mormon Stories\figs\einstein_postcard.jpg"/>
          <p:cNvPicPr>
            <a:picLocks noChangeAspect="1" noChangeArrowheads="1"/>
          </p:cNvPicPr>
          <p:nvPr/>
        </p:nvPicPr>
        <p:blipFill>
          <a:blip r:embed="rId3" cstate="print"/>
          <a:srcRect/>
          <a:stretch>
            <a:fillRect/>
          </a:stretch>
        </p:blipFill>
        <p:spPr bwMode="auto">
          <a:xfrm>
            <a:off x="5257800" y="1676400"/>
            <a:ext cx="3232731" cy="4572000"/>
          </a:xfrm>
          <a:prstGeom prst="rect">
            <a:avLst/>
          </a:prstGeom>
          <a:noFill/>
        </p:spPr>
      </p:pic>
      <p:sp>
        <p:nvSpPr>
          <p:cNvPr id="6" name="Content Placeholder 2"/>
          <p:cNvSpPr txBox="1">
            <a:spLocks/>
          </p:cNvSpPr>
          <p:nvPr/>
        </p:nvSpPr>
        <p:spPr>
          <a:xfrm>
            <a:off x="228600" y="3429000"/>
            <a:ext cx="4724400" cy="3124200"/>
          </a:xfrm>
          <a:prstGeom prst="rect">
            <a:avLst/>
          </a:prstGeom>
        </p:spPr>
        <p:txBody>
          <a:bodyPr vert="horz" lIns="54864" tIns="91440" rtlCol="0">
            <a:normAutofit/>
          </a:bodyPr>
          <a:lstStyle/>
          <a:p>
            <a:pPr marL="109538" lvl="0" indent="9525">
              <a:buClr>
                <a:schemeClr val="accent1"/>
              </a:buClr>
              <a:buSzPct val="80000"/>
            </a:pPr>
            <a:r>
              <a:rPr lang="en-US" sz="2000" dirty="0" smtClean="0"/>
              <a:t>In science, we do not believe things because they are “true” in any direct philosophical sense.  We believe them because they are able to withstand a continuous barrage of attempts at falsification.</a:t>
            </a:r>
          </a:p>
          <a:p>
            <a:pPr marL="109538" lvl="0" indent="9525">
              <a:buClr>
                <a:schemeClr val="accent1"/>
              </a:buClr>
              <a:buSzPct val="80000"/>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109538" lvl="0" indent="9525">
              <a:buClr>
                <a:schemeClr val="accent1"/>
              </a:buClr>
              <a:buSzPct val="80000"/>
            </a:pPr>
            <a:r>
              <a:rPr lang="en-US" sz="2000" dirty="0" smtClean="0"/>
              <a:t>Unless we are willing to be wrong, we can never figure out what is right.</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Belief Perseverance</a:t>
            </a:r>
            <a:endParaRPr lang="en-US" dirty="0"/>
          </a:p>
        </p:txBody>
      </p:sp>
      <p:sp>
        <p:nvSpPr>
          <p:cNvPr id="4" name="Content Placeholder 3"/>
          <p:cNvSpPr>
            <a:spLocks noGrp="1"/>
          </p:cNvSpPr>
          <p:nvPr>
            <p:ph idx="1"/>
          </p:nvPr>
        </p:nvSpPr>
        <p:spPr>
          <a:xfrm>
            <a:off x="76200" y="2209800"/>
            <a:ext cx="4041648" cy="3124200"/>
          </a:xfrm>
        </p:spPr>
        <p:txBody>
          <a:bodyPr>
            <a:normAutofit/>
          </a:bodyPr>
          <a:lstStyle/>
          <a:p>
            <a:pPr>
              <a:spcAft>
                <a:spcPts val="1200"/>
              </a:spcAft>
            </a:pPr>
            <a:r>
              <a:rPr lang="en-US" sz="2000" dirty="0" smtClean="0"/>
              <a:t>Even after supporting evidence for a belief has been discredited, the belief still tends to linger.</a:t>
            </a:r>
          </a:p>
          <a:p>
            <a:pPr>
              <a:spcAft>
                <a:spcPts val="1200"/>
              </a:spcAft>
            </a:pPr>
            <a:r>
              <a:rPr lang="en-US" sz="2000" dirty="0" smtClean="0"/>
              <a:t>Generating belief is much easier than debunking it. </a:t>
            </a:r>
            <a:r>
              <a:rPr lang="en-US" sz="2000" dirty="0" smtClean="0">
                <a:solidFill>
                  <a:schemeClr val="tx1"/>
                </a:solidFill>
              </a:rPr>
              <a:t>		</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a:p>
        </p:txBody>
      </p:sp>
      <p:sp>
        <p:nvSpPr>
          <p:cNvPr id="5" name="Content Placeholder 3"/>
          <p:cNvSpPr txBox="1">
            <a:spLocks/>
          </p:cNvSpPr>
          <p:nvPr/>
        </p:nvSpPr>
        <p:spPr>
          <a:xfrm>
            <a:off x="152400" y="6096000"/>
            <a:ext cx="8686800" cy="609600"/>
          </a:xfrm>
          <a:prstGeom prst="rect">
            <a:avLst/>
          </a:prstGeom>
        </p:spPr>
        <p:txBody>
          <a:bodyPr vert="horz">
            <a:normAutofit/>
          </a:bodyPr>
          <a:lstStyle/>
          <a:p>
            <a:r>
              <a:rPr kumimoji="0" lang="en-US" sz="1400" b="0" i="0" u="none" strike="noStrike" kern="1200" cap="none" spc="0" normalizeH="0" baseline="0" noProof="0" dirty="0" smtClean="0">
                <a:ln>
                  <a:noFill/>
                </a:ln>
                <a:solidFill>
                  <a:schemeClr val="tx1"/>
                </a:solidFill>
                <a:effectLst/>
                <a:uLnTx/>
                <a:uFillTx/>
                <a:latin typeface="+mn-lt"/>
                <a:ea typeface="+mn-ea"/>
                <a:cs typeface="+mn-cs"/>
              </a:rPr>
              <a:t>Anderson, C. A., </a:t>
            </a: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Lepper</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M. R.</a:t>
            </a:r>
            <a:r>
              <a:rPr kumimoji="0" lang="en-US" sz="1400" b="0" i="0" u="none" strike="noStrike" kern="1200" cap="none" spc="0" normalizeH="0" noProof="0" dirty="0" smtClean="0">
                <a:ln>
                  <a:noFill/>
                </a:ln>
                <a:solidFill>
                  <a:schemeClr val="tx1"/>
                </a:solidFill>
                <a:effectLst/>
                <a:uLnTx/>
                <a:uFillTx/>
                <a:latin typeface="+mn-lt"/>
                <a:ea typeface="+mn-ea"/>
                <a:cs typeface="+mn-cs"/>
              </a:rPr>
              <a:t>, and Ross, L., “Perseverance of social theories: the role of explanation in the persistence of discredited information</a:t>
            </a:r>
            <a:r>
              <a:rPr lang="en-US" sz="1400" dirty="0" smtClean="0"/>
              <a:t>,</a:t>
            </a:r>
            <a:r>
              <a:rPr kumimoji="0" lang="en-US" sz="1400" b="0" i="0" u="none" strike="noStrike" kern="1200" cap="none" spc="0" normalizeH="0" noProof="0" dirty="0" smtClean="0">
                <a:ln>
                  <a:noFill/>
                </a:ln>
                <a:solidFill>
                  <a:schemeClr val="tx1"/>
                </a:solidFill>
                <a:effectLst/>
                <a:uLnTx/>
                <a:uFillTx/>
                <a:latin typeface="+mn-lt"/>
                <a:ea typeface="+mn-ea"/>
                <a:cs typeface="+mn-cs"/>
              </a:rPr>
              <a:t>” </a:t>
            </a:r>
            <a:r>
              <a:rPr kumimoji="0" lang="en-US" sz="1400" b="0" i="1" u="none" strike="noStrike" kern="1200" cap="none" spc="0" normalizeH="0" noProof="0" dirty="0" smtClean="0">
                <a:ln>
                  <a:noFill/>
                </a:ln>
                <a:solidFill>
                  <a:schemeClr val="tx1"/>
                </a:solidFill>
                <a:effectLst/>
                <a:uLnTx/>
                <a:uFillTx/>
                <a:latin typeface="+mn-lt"/>
                <a:ea typeface="+mn-ea"/>
                <a:cs typeface="+mn-cs"/>
              </a:rPr>
              <a:t>Journal of Personality and Social Psychology,</a:t>
            </a:r>
            <a:r>
              <a:rPr lang="en-US" sz="1400" dirty="0" smtClean="0"/>
              <a:t> </a:t>
            </a:r>
            <a:r>
              <a:rPr lang="en-US" sz="1400" b="1" dirty="0" smtClean="0"/>
              <a:t>39</a:t>
            </a:r>
            <a:r>
              <a:rPr lang="en-US" sz="1400" dirty="0" smtClean="0"/>
              <a:t> , 6</a:t>
            </a:r>
            <a:r>
              <a:rPr lang="en-US" sz="1400" i="1" dirty="0" smtClean="0"/>
              <a:t> </a:t>
            </a:r>
            <a:r>
              <a:rPr lang="en-US" sz="1400" dirty="0" smtClean="0"/>
              <a:t>(1980).</a:t>
            </a:r>
            <a:endParaRPr kumimoji="0" lang="en-US" sz="140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
          <p:cNvPicPr>
            <a:picLocks noChangeAspect="1" noChangeArrowheads="1"/>
          </p:cNvPicPr>
          <p:nvPr/>
        </p:nvPicPr>
        <p:blipFill>
          <a:blip r:embed="rId3" cstate="print"/>
          <a:srcRect l="12857" t="10667" r="9429" b="23048"/>
          <a:stretch>
            <a:fillRect/>
          </a:stretch>
        </p:blipFill>
        <p:spPr bwMode="auto">
          <a:xfrm>
            <a:off x="4114800" y="1981200"/>
            <a:ext cx="4846320" cy="3100224"/>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Firefighters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a:p>
        </p:txBody>
      </p:sp>
      <p:sp>
        <p:nvSpPr>
          <p:cNvPr id="6" name="Content Placeholder 3"/>
          <p:cNvSpPr txBox="1">
            <a:spLocks/>
          </p:cNvSpPr>
          <p:nvPr/>
        </p:nvSpPr>
        <p:spPr>
          <a:xfrm>
            <a:off x="228600" y="1524000"/>
            <a:ext cx="8610600" cy="1905000"/>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1200"/>
              </a:spcAft>
              <a:buClr>
                <a:schemeClr val="accent1"/>
              </a:buClr>
              <a:buSzPct val="80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Who do you think makes a better firefighter?</a:t>
            </a:r>
          </a:p>
          <a:p>
            <a:pPr marL="896112" lvl="1" indent="-320040">
              <a:spcAft>
                <a:spcPts val="1200"/>
              </a:spcAft>
              <a:buClr>
                <a:schemeClr val="accent1"/>
              </a:buClr>
              <a:buSzPct val="80000"/>
              <a:buFont typeface="Wingdings 2"/>
              <a:buChar char=""/>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Risky gung-ho maverick? (+5)</a:t>
            </a:r>
          </a:p>
          <a:p>
            <a:pPr marL="896112" lvl="1" indent="-320040">
              <a:spcAft>
                <a:spcPts val="1200"/>
              </a:spcAft>
              <a:buClr>
                <a:schemeClr val="accent1"/>
              </a:buClr>
              <a:buSzPct val="80000"/>
              <a:buFont typeface="Wingdings 2"/>
              <a:buChar char=""/>
            </a:pPr>
            <a:r>
              <a:rPr kumimoji="0" lang="en-US" b="0" i="0" u="none" strike="noStrike" kern="1200" cap="none" spc="0" normalizeH="0" baseline="0" noProof="0" dirty="0" smtClean="0">
                <a:ln>
                  <a:noFill/>
                </a:ln>
                <a:solidFill>
                  <a:schemeClr val="tx1"/>
                </a:solidFill>
                <a:effectLst/>
                <a:uLnTx/>
                <a:uFillTx/>
                <a:latin typeface="+mn-lt"/>
                <a:ea typeface="+mn-ea"/>
                <a:cs typeface="+mn-cs"/>
              </a:rPr>
              <a:t>Cautious, by-the-book conservative? (-5)</a:t>
            </a:r>
          </a:p>
          <a:p>
            <a:pPr marL="438912" indent="-320040">
              <a:spcAft>
                <a:spcPts val="1200"/>
              </a:spcAft>
              <a:buClr>
                <a:schemeClr val="accent1"/>
              </a:buClr>
              <a:buSzPct val="80000"/>
              <a:buFont typeface="Wingdings 2"/>
              <a:buChar char=""/>
            </a:pPr>
            <a:r>
              <a:rPr lang="en-US" sz="2000" dirty="0" smtClean="0"/>
              <a:t>All things being equal, the default answer is “No preference.”</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 name="Picture 3" descr="C:\rants\Psychology of Belief\Confirmation Bias\images\fireman1.jpg"/>
          <p:cNvPicPr>
            <a:picLocks noChangeAspect="1" noChangeArrowheads="1"/>
          </p:cNvPicPr>
          <p:nvPr/>
        </p:nvPicPr>
        <p:blipFill>
          <a:blip r:embed="rId3" cstate="print"/>
          <a:srcRect/>
          <a:stretch>
            <a:fillRect/>
          </a:stretch>
        </p:blipFill>
        <p:spPr bwMode="auto">
          <a:xfrm>
            <a:off x="191651" y="3429000"/>
            <a:ext cx="4532749" cy="3017520"/>
          </a:xfrm>
          <a:prstGeom prst="rect">
            <a:avLst/>
          </a:prstGeom>
          <a:noFill/>
        </p:spPr>
      </p:pic>
      <p:pic>
        <p:nvPicPr>
          <p:cNvPr id="1027" name="Picture 3" descr="C:\docs\Mormon Stories\figs\Andserson_1.png"/>
          <p:cNvPicPr>
            <a:picLocks noChangeAspect="1" noChangeArrowheads="1"/>
          </p:cNvPicPr>
          <p:nvPr/>
        </p:nvPicPr>
        <p:blipFill>
          <a:blip r:embed="rId4" cstate="print"/>
          <a:srcRect/>
          <a:stretch>
            <a:fillRect/>
          </a:stretch>
        </p:blipFill>
        <p:spPr bwMode="auto">
          <a:xfrm>
            <a:off x="4876800" y="3459480"/>
            <a:ext cx="4023360" cy="301752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4" name="Content Placeholder 3"/>
          <p:cNvSpPr>
            <a:spLocks noGrp="1"/>
          </p:cNvSpPr>
          <p:nvPr>
            <p:ph idx="1"/>
          </p:nvPr>
        </p:nvSpPr>
        <p:spPr>
          <a:xfrm>
            <a:off x="381000" y="1676400"/>
            <a:ext cx="8229600" cy="891809"/>
          </a:xfrm>
        </p:spPr>
        <p:txBody>
          <a:bodyPr>
            <a:normAutofit fontScale="92500" lnSpcReduction="20000"/>
          </a:bodyPr>
          <a:lstStyle/>
          <a:p>
            <a:r>
              <a:rPr lang="en-US" dirty="0" smtClean="0"/>
              <a:t>Expert opinion from actual firefighters leads to a marked shift in position.</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a:p>
        </p:txBody>
      </p:sp>
      <p:pic>
        <p:nvPicPr>
          <p:cNvPr id="1026" name="Picture 2" descr="C:\docs\Mormon Stories\figs\jobs_fireman.gif"/>
          <p:cNvPicPr>
            <a:picLocks noChangeAspect="1" noChangeArrowheads="1"/>
          </p:cNvPicPr>
          <p:nvPr/>
        </p:nvPicPr>
        <p:blipFill>
          <a:blip r:embed="rId3" cstate="print"/>
          <a:srcRect/>
          <a:stretch>
            <a:fillRect/>
          </a:stretch>
        </p:blipFill>
        <p:spPr bwMode="auto">
          <a:xfrm>
            <a:off x="1112520" y="2853803"/>
            <a:ext cx="2194560" cy="3699397"/>
          </a:xfrm>
          <a:prstGeom prst="rect">
            <a:avLst/>
          </a:prstGeom>
          <a:noFill/>
        </p:spPr>
      </p:pic>
      <p:pic>
        <p:nvPicPr>
          <p:cNvPr id="7" name="Picture 4" descr="C:\docs\Mormon Stories\figs\Andserson_2.png"/>
          <p:cNvPicPr>
            <a:picLocks noChangeAspect="1" noChangeArrowheads="1"/>
          </p:cNvPicPr>
          <p:nvPr/>
        </p:nvPicPr>
        <p:blipFill>
          <a:blip r:embed="rId4" cstate="print"/>
          <a:srcRect/>
          <a:stretch>
            <a:fillRect/>
          </a:stretch>
        </p:blipFill>
        <p:spPr bwMode="auto">
          <a:xfrm>
            <a:off x="4038600" y="2743200"/>
            <a:ext cx="4876800" cy="36576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Debriefing</a:t>
            </a:r>
            <a:endParaRPr lang="en-US" dirty="0"/>
          </a:p>
        </p:txBody>
      </p:sp>
      <p:sp>
        <p:nvSpPr>
          <p:cNvPr id="4" name="Content Placeholder 3"/>
          <p:cNvSpPr>
            <a:spLocks noGrp="1"/>
          </p:cNvSpPr>
          <p:nvPr>
            <p:ph idx="1"/>
          </p:nvPr>
        </p:nvSpPr>
        <p:spPr>
          <a:xfrm>
            <a:off x="1295400" y="1676400"/>
            <a:ext cx="6477000" cy="891809"/>
          </a:xfrm>
        </p:spPr>
        <p:txBody>
          <a:bodyPr/>
          <a:lstStyle/>
          <a:p>
            <a:pPr>
              <a:buNone/>
            </a:pPr>
            <a:r>
              <a:rPr lang="en-US" dirty="0" smtClean="0"/>
              <a:t>Oh by the way, we made it all up…</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pic>
        <p:nvPicPr>
          <p:cNvPr id="7" name="Picture 5" descr="C:\docs\Mormon Stories\figs\Andserson_3.png"/>
          <p:cNvPicPr>
            <a:picLocks noChangeAspect="1" noChangeArrowheads="1"/>
          </p:cNvPicPr>
          <p:nvPr/>
        </p:nvPicPr>
        <p:blipFill>
          <a:blip r:embed="rId3" cstate="print"/>
          <a:srcRect/>
          <a:stretch>
            <a:fillRect/>
          </a:stretch>
        </p:blipFill>
        <p:spPr bwMode="auto">
          <a:xfrm>
            <a:off x="4450080" y="2667000"/>
            <a:ext cx="4389120" cy="3291840"/>
          </a:xfrm>
          <a:prstGeom prst="rect">
            <a:avLst/>
          </a:prstGeom>
          <a:noFill/>
          <a:ln>
            <a:solidFill>
              <a:schemeClr val="tx1"/>
            </a:solidFill>
          </a:ln>
        </p:spPr>
      </p:pic>
      <p:sp>
        <p:nvSpPr>
          <p:cNvPr id="8" name="Content Placeholder 3"/>
          <p:cNvSpPr txBox="1">
            <a:spLocks/>
          </p:cNvSpPr>
          <p:nvPr/>
        </p:nvSpPr>
        <p:spPr>
          <a:xfrm>
            <a:off x="152400" y="2514600"/>
            <a:ext cx="4191000" cy="3657600"/>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1200"/>
              </a:spcAft>
              <a:buClr>
                <a:schemeClr val="accent1"/>
              </a:buClr>
              <a:buSzPct val="80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Confess to subjects that the data is fabricated and the essay</a:t>
            </a:r>
            <a:r>
              <a:rPr kumimoji="0" lang="en-US" sz="2000" b="0" i="0" u="none" strike="noStrike" kern="1200" cap="none" spc="0" normalizeH="0" noProof="0" dirty="0" smtClean="0">
                <a:ln>
                  <a:noFill/>
                </a:ln>
                <a:solidFill>
                  <a:schemeClr val="tx1"/>
                </a:solidFill>
                <a:effectLst/>
                <a:uLnTx/>
                <a:uFillTx/>
                <a:latin typeface="+mn-lt"/>
                <a:ea typeface="+mn-ea"/>
                <a:cs typeface="+mn-cs"/>
              </a:rPr>
              <a:t> is bogus.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a:p>
            <a:pPr marL="438912" marR="0" lvl="0" indent="-320040" algn="l" defTabSz="914400" rtl="0" eaLnBrk="1" fontAlgn="auto" latinLnBrk="0" hangingPunct="1">
              <a:lnSpc>
                <a:spcPct val="100000"/>
              </a:lnSpc>
              <a:spcBef>
                <a:spcPts val="0"/>
              </a:spcBef>
              <a:spcAft>
                <a:spcPts val="1200"/>
              </a:spcAft>
              <a:buClr>
                <a:schemeClr val="accent1"/>
              </a:buClr>
              <a:buSzPct val="80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All supporting</a:t>
            </a:r>
            <a:r>
              <a:rPr kumimoji="0" lang="en-US" sz="2000" b="0" i="0" u="none" strike="noStrike" kern="1200" cap="none" spc="0" normalizeH="0" noProof="0" dirty="0" smtClean="0">
                <a:ln>
                  <a:noFill/>
                </a:ln>
                <a:solidFill>
                  <a:schemeClr val="tx1"/>
                </a:solidFill>
                <a:effectLst/>
                <a:uLnTx/>
                <a:uFillTx/>
                <a:latin typeface="+mn-lt"/>
                <a:ea typeface="+mn-ea"/>
                <a:cs typeface="+mn-cs"/>
              </a:rPr>
              <a:t> evidence is now wholly discredited.</a:t>
            </a:r>
          </a:p>
          <a:p>
            <a:pPr marL="438912" marR="0" lvl="0" indent="-320040" algn="l" defTabSz="914400" rtl="0" eaLnBrk="1" fontAlgn="auto" latinLnBrk="0" hangingPunct="1">
              <a:lnSpc>
                <a:spcPct val="100000"/>
              </a:lnSpc>
              <a:spcBef>
                <a:spcPts val="0"/>
              </a:spcBef>
              <a:spcAft>
                <a:spcPts val="1200"/>
              </a:spcAft>
              <a:buClr>
                <a:schemeClr val="accent1"/>
              </a:buClr>
              <a:buSzPct val="80000"/>
              <a:buFont typeface="Wingdings 2"/>
              <a:buChar char=""/>
              <a:tabLst/>
              <a:defRPr/>
            </a:pPr>
            <a:r>
              <a:rPr lang="en-US" sz="2000" noProof="0" dirty="0" smtClean="0"/>
              <a:t>Rational beliefs should now revert back to default values.</a:t>
            </a:r>
            <a:endParaRPr kumimoji="0" lang="en-US" sz="2000" b="0" i="0" u="none" strike="noStrike" kern="1200" cap="none" spc="0" normalizeH="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1200"/>
              </a:spcAft>
              <a:buClr>
                <a:schemeClr val="accent1"/>
              </a:buClr>
              <a:buSzPct val="80000"/>
              <a:buFont typeface="Wingdings 2"/>
              <a:buChar char=""/>
              <a:tabLst/>
              <a:defRPr/>
            </a:pPr>
            <a:r>
              <a:rPr kumimoji="0" lang="en-US" sz="2000" b="0" i="0" u="none" strike="noStrike" kern="1200" cap="none" spc="0" normalizeH="0" noProof="0" dirty="0" smtClean="0">
                <a:ln>
                  <a:noFill/>
                </a:ln>
                <a:solidFill>
                  <a:schemeClr val="tx1"/>
                </a:solidFill>
                <a:effectLst/>
                <a:uLnTx/>
                <a:uFillTx/>
                <a:latin typeface="+mn-lt"/>
                <a:ea typeface="+mn-ea"/>
                <a:cs typeface="+mn-cs"/>
              </a:rPr>
              <a:t>Subjects still “persevere” in their beliefs.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both Ways</a:t>
            </a:r>
            <a:endParaRPr lang="en-US" dirty="0"/>
          </a:p>
        </p:txBody>
      </p:sp>
      <p:sp>
        <p:nvSpPr>
          <p:cNvPr id="3" name="Content Placeholder 2"/>
          <p:cNvSpPr>
            <a:spLocks noGrp="1"/>
          </p:cNvSpPr>
          <p:nvPr>
            <p:ph idx="1"/>
          </p:nvPr>
        </p:nvSpPr>
        <p:spPr>
          <a:xfrm>
            <a:off x="457200" y="1676400"/>
            <a:ext cx="8077200" cy="1120409"/>
          </a:xfrm>
        </p:spPr>
        <p:txBody>
          <a:bodyPr/>
          <a:lstStyle/>
          <a:p>
            <a:pPr marL="109538" indent="9525">
              <a:buNone/>
            </a:pPr>
            <a:r>
              <a:rPr lang="en-US" b="1" dirty="0" smtClean="0">
                <a:solidFill>
                  <a:srgbClr val="FF0000"/>
                </a:solidFill>
                <a:effectLst>
                  <a:outerShdw blurRad="38100" dist="38100" dir="2700000" algn="tl">
                    <a:srgbClr val="000000">
                      <a:alpha val="43137"/>
                    </a:srgbClr>
                  </a:outerShdw>
                </a:effectLst>
              </a:rPr>
              <a:t>Belief perseverance</a:t>
            </a:r>
            <a:r>
              <a:rPr lang="en-US" dirty="0" smtClean="0"/>
              <a:t> still manifests when subjects are trained to the opposite position!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pic>
        <p:nvPicPr>
          <p:cNvPr id="2050" name="Picture 2" descr="C:\docs\Mormon Stories\figs\Andserson_4.png"/>
          <p:cNvPicPr>
            <a:picLocks noChangeAspect="1" noChangeArrowheads="1"/>
          </p:cNvPicPr>
          <p:nvPr/>
        </p:nvPicPr>
        <p:blipFill>
          <a:blip r:embed="rId3" cstate="print"/>
          <a:srcRect/>
          <a:stretch>
            <a:fillRect/>
          </a:stretch>
        </p:blipFill>
        <p:spPr bwMode="auto">
          <a:xfrm>
            <a:off x="2133600" y="2971800"/>
            <a:ext cx="4876800" cy="36576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Festinger</a:t>
            </a:r>
            <a:r>
              <a:rPr lang="en-US" dirty="0" smtClean="0"/>
              <a:t> and </a:t>
            </a:r>
            <a:r>
              <a:rPr lang="en-US" dirty="0" err="1" smtClean="0"/>
              <a:t>Carlsmith</a:t>
            </a:r>
            <a:endParaRPr lang="en-US" dirty="0"/>
          </a:p>
        </p:txBody>
      </p:sp>
      <p:sp>
        <p:nvSpPr>
          <p:cNvPr id="4" name="Content Placeholder 3"/>
          <p:cNvSpPr>
            <a:spLocks noGrp="1"/>
          </p:cNvSpPr>
          <p:nvPr>
            <p:ph idx="1"/>
          </p:nvPr>
        </p:nvSpPr>
        <p:spPr>
          <a:xfrm>
            <a:off x="301752" y="1527048"/>
            <a:ext cx="8537448" cy="1139952"/>
          </a:xfrm>
        </p:spPr>
        <p:txBody>
          <a:bodyPr>
            <a:normAutofit/>
          </a:bodyPr>
          <a:lstStyle/>
          <a:p>
            <a:r>
              <a:rPr lang="en-US" sz="2000" dirty="0" smtClean="0"/>
              <a:t>Using only one hand, insert all spools into the box</a:t>
            </a:r>
          </a:p>
          <a:p>
            <a:r>
              <a:rPr lang="en-US" sz="2000" dirty="0" smtClean="0"/>
              <a:t>Great!  Now take them all out again</a:t>
            </a:r>
          </a:p>
          <a:p>
            <a:r>
              <a:rPr lang="en-US" sz="2000" dirty="0" smtClean="0"/>
              <a:t>Repeat for 30 minutes</a:t>
            </a:r>
            <a:endParaRPr lang="en-US" sz="2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sp>
        <p:nvSpPr>
          <p:cNvPr id="5" name="Content Placeholder 3"/>
          <p:cNvSpPr txBox="1">
            <a:spLocks/>
          </p:cNvSpPr>
          <p:nvPr/>
        </p:nvSpPr>
        <p:spPr>
          <a:xfrm>
            <a:off x="152400" y="6096000"/>
            <a:ext cx="8686800" cy="609600"/>
          </a:xfrm>
          <a:prstGeom prst="rect">
            <a:avLst/>
          </a:prstGeom>
        </p:spPr>
        <p:txBody>
          <a:bodyPr vert="horz">
            <a:normAutofit/>
          </a:bodyPr>
          <a:lstStyle/>
          <a:p>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Festinger</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L, and</a:t>
            </a:r>
            <a:r>
              <a:rPr kumimoji="0" lang="en-US" sz="1400" b="0" i="0" u="none" strike="noStrike" kern="1200" cap="none" spc="0" normalizeH="0" noProof="0" dirty="0" smtClean="0">
                <a:ln>
                  <a:noFill/>
                </a:ln>
                <a:solidFill>
                  <a:schemeClr val="tx1"/>
                </a:solidFill>
                <a:effectLst/>
                <a:uLnTx/>
                <a:uFillTx/>
                <a:latin typeface="+mn-lt"/>
                <a:ea typeface="+mn-ea"/>
                <a:cs typeface="+mn-cs"/>
              </a:rPr>
              <a:t> </a:t>
            </a:r>
            <a:r>
              <a:rPr kumimoji="0" lang="en-US" sz="1400" b="0" i="0" u="none" strike="noStrike" kern="1200" cap="none" spc="0" normalizeH="0" noProof="0" dirty="0" err="1" smtClean="0">
                <a:ln>
                  <a:noFill/>
                </a:ln>
                <a:solidFill>
                  <a:schemeClr val="tx1"/>
                </a:solidFill>
                <a:effectLst/>
                <a:uLnTx/>
                <a:uFillTx/>
                <a:latin typeface="+mn-lt"/>
                <a:ea typeface="+mn-ea"/>
                <a:cs typeface="+mn-cs"/>
              </a:rPr>
              <a:t>Carlsmith</a:t>
            </a:r>
            <a:r>
              <a:rPr kumimoji="0" lang="en-US" sz="1400" b="0" i="0" u="none" strike="noStrike" kern="1200" cap="none" spc="0" normalizeH="0" noProof="0" dirty="0" smtClean="0">
                <a:ln>
                  <a:noFill/>
                </a:ln>
                <a:solidFill>
                  <a:schemeClr val="tx1"/>
                </a:solidFill>
                <a:effectLst/>
                <a:uLnTx/>
                <a:uFillTx/>
                <a:latin typeface="+mn-lt"/>
                <a:ea typeface="+mn-ea"/>
                <a:cs typeface="+mn-cs"/>
              </a:rPr>
              <a:t>, J. M, “Cognitive consequences of forced compliance</a:t>
            </a:r>
            <a:r>
              <a:rPr lang="en-US" sz="1400" dirty="0" smtClean="0"/>
              <a:t>,</a:t>
            </a:r>
            <a:r>
              <a:rPr kumimoji="0" lang="en-US" sz="1400" b="0" i="0" u="none" strike="noStrike" kern="1200" cap="none" spc="0" normalizeH="0" noProof="0" dirty="0" smtClean="0">
                <a:ln>
                  <a:noFill/>
                </a:ln>
                <a:solidFill>
                  <a:schemeClr val="tx1"/>
                </a:solidFill>
                <a:effectLst/>
                <a:uLnTx/>
                <a:uFillTx/>
                <a:latin typeface="+mn-lt"/>
                <a:ea typeface="+mn-ea"/>
                <a:cs typeface="+mn-cs"/>
              </a:rPr>
              <a:t>” </a:t>
            </a:r>
            <a:r>
              <a:rPr lang="en-US" sz="1400" i="1" dirty="0" smtClean="0"/>
              <a:t>Journal of Abnormal and Social Psychology</a:t>
            </a:r>
            <a:r>
              <a:rPr lang="en-US" sz="1400" dirty="0" smtClean="0"/>
              <a:t>, </a:t>
            </a:r>
            <a:r>
              <a:rPr lang="en-US" sz="1400" b="1" dirty="0" smtClean="0"/>
              <a:t>58</a:t>
            </a:r>
            <a:r>
              <a:rPr lang="en-US" sz="1400" dirty="0" smtClean="0"/>
              <a:t>, 2</a:t>
            </a:r>
            <a:r>
              <a:rPr lang="en-US" sz="1400" i="1" dirty="0" smtClean="0"/>
              <a:t> </a:t>
            </a:r>
            <a:r>
              <a:rPr lang="en-US" sz="1400" dirty="0" smtClean="0"/>
              <a:t>(1959).</a:t>
            </a:r>
            <a:endParaRPr kumimoji="0" lang="en-US" sz="1400" i="0" u="none" strike="noStrike" kern="1200" cap="none" spc="0" normalizeH="0" baseline="0" noProof="0" dirty="0">
              <a:ln>
                <a:noFill/>
              </a:ln>
              <a:solidFill>
                <a:schemeClr val="tx1"/>
              </a:solidFill>
              <a:effectLst/>
              <a:uLnTx/>
              <a:uFillTx/>
              <a:latin typeface="+mn-lt"/>
              <a:ea typeface="+mn-ea"/>
              <a:cs typeface="+mn-cs"/>
            </a:endParaRPr>
          </a:p>
        </p:txBody>
      </p:sp>
      <p:pic>
        <p:nvPicPr>
          <p:cNvPr id="4098" name="Picture 2" descr="C:\rants\Psychology of Belief\Insufficient Justification\pics\trays\tray12.png"/>
          <p:cNvPicPr>
            <a:picLocks noChangeAspect="1" noChangeArrowheads="1"/>
          </p:cNvPicPr>
          <p:nvPr/>
        </p:nvPicPr>
        <p:blipFill>
          <a:blip r:embed="rId3" cstate="print"/>
          <a:srcRect/>
          <a:stretch>
            <a:fillRect/>
          </a:stretch>
        </p:blipFill>
        <p:spPr bwMode="auto">
          <a:xfrm>
            <a:off x="4724153" y="2743200"/>
            <a:ext cx="4145520" cy="3108960"/>
          </a:xfrm>
          <a:prstGeom prst="rect">
            <a:avLst/>
          </a:prstGeom>
          <a:noFill/>
        </p:spPr>
      </p:pic>
      <p:pic>
        <p:nvPicPr>
          <p:cNvPr id="4111" name="Picture 15" descr="C:\rants\Psychology of Belief\Insufficient Justification\pics\trays\tray0.png"/>
          <p:cNvPicPr>
            <a:picLocks noChangeAspect="1" noChangeArrowheads="1"/>
          </p:cNvPicPr>
          <p:nvPr/>
        </p:nvPicPr>
        <p:blipFill>
          <a:blip r:embed="rId4" cstate="print"/>
          <a:srcRect/>
          <a:stretch>
            <a:fillRect/>
          </a:stretch>
        </p:blipFill>
        <p:spPr bwMode="auto">
          <a:xfrm>
            <a:off x="304800" y="2743200"/>
            <a:ext cx="4145520" cy="310896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Applications to Religion</a:t>
            </a:r>
            <a:endParaRPr lang="en-US" dirty="0"/>
          </a:p>
        </p:txBody>
      </p:sp>
      <p:sp>
        <p:nvSpPr>
          <p:cNvPr id="3" name="Content Placeholder 2"/>
          <p:cNvSpPr>
            <a:spLocks noGrp="1"/>
          </p:cNvSpPr>
          <p:nvPr>
            <p:ph idx="1"/>
          </p:nvPr>
        </p:nvSpPr>
        <p:spPr>
          <a:xfrm>
            <a:off x="228600" y="2057400"/>
            <a:ext cx="4953000" cy="2949209"/>
          </a:xfrm>
        </p:spPr>
        <p:txBody>
          <a:bodyPr>
            <a:normAutofit fontScale="92500" lnSpcReduction="10000"/>
          </a:bodyPr>
          <a:lstStyle/>
          <a:p>
            <a:pPr marL="109538" indent="9525">
              <a:buNone/>
            </a:pPr>
            <a:r>
              <a:rPr lang="en-US" sz="2400" i="1" dirty="0" smtClean="0"/>
              <a:t>“</a:t>
            </a:r>
            <a:r>
              <a:rPr lang="en-US" sz="2400" i="1" dirty="0" smtClean="0"/>
              <a:t>The Lord offers us the opportunity to let him confirm truth already in our hearts. But in order to confirm religious truth, one must at least have the idea, or the thought, or the belief (however small) that he has found something true, and then pray to receive the </a:t>
            </a:r>
            <a:r>
              <a:rPr lang="en-US" sz="2400" i="1" dirty="0" smtClean="0"/>
              <a:t>Lord’s confirmation.”</a:t>
            </a:r>
          </a:p>
          <a:p>
            <a:pPr marL="109538" indent="9525">
              <a:buNone/>
            </a:pPr>
            <a:r>
              <a:rPr lang="en-US" sz="2400" i="1" dirty="0" smtClean="0"/>
              <a:t>	</a:t>
            </a:r>
            <a:r>
              <a:rPr lang="en-US" sz="2400" dirty="0" smtClean="0"/>
              <a:t>- Elder Gene R. Cook</a:t>
            </a: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
        <p:nvSpPr>
          <p:cNvPr id="5" name="Rectangle 4"/>
          <p:cNvSpPr/>
          <p:nvPr/>
        </p:nvSpPr>
        <p:spPr>
          <a:xfrm>
            <a:off x="152400" y="5421868"/>
            <a:ext cx="5181600" cy="369332"/>
          </a:xfrm>
          <a:prstGeom prst="rect">
            <a:avLst/>
          </a:prstGeom>
        </p:spPr>
        <p:txBody>
          <a:bodyPr wrap="square">
            <a:spAutoFit/>
          </a:bodyPr>
          <a:lstStyle/>
          <a:p>
            <a:r>
              <a:rPr lang="en-US" dirty="0" smtClean="0"/>
              <a:t>Cook, G. R., “</a:t>
            </a:r>
            <a:r>
              <a:rPr lang="en-US" dirty="0" err="1" smtClean="0"/>
              <a:t>Moroni’s</a:t>
            </a:r>
            <a:r>
              <a:rPr lang="en-US" dirty="0" smtClean="0"/>
              <a:t> Promise,” </a:t>
            </a:r>
            <a:r>
              <a:rPr lang="en-US" i="1" dirty="0" smtClean="0"/>
              <a:t>Ensign</a:t>
            </a:r>
            <a:r>
              <a:rPr lang="en-US" dirty="0" smtClean="0"/>
              <a:t>, April, 1994</a:t>
            </a:r>
            <a:endParaRPr lang="en-US" dirty="0"/>
          </a:p>
        </p:txBody>
      </p:sp>
      <p:pic>
        <p:nvPicPr>
          <p:cNvPr id="7" name="Picture 2" descr="C:\docs\Psychology of Belief\figs\moroni2.jpg"/>
          <p:cNvPicPr>
            <a:picLocks noChangeAspect="1" noChangeArrowheads="1"/>
          </p:cNvPicPr>
          <p:nvPr/>
        </p:nvPicPr>
        <p:blipFill>
          <a:blip r:embed="rId2" cstate="print"/>
          <a:srcRect/>
          <a:stretch>
            <a:fillRect/>
          </a:stretch>
        </p:blipFill>
        <p:spPr bwMode="auto">
          <a:xfrm>
            <a:off x="5257800" y="1676400"/>
            <a:ext cx="3657600" cy="479233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52728"/>
          </a:xfrm>
        </p:spPr>
        <p:txBody>
          <a:bodyPr>
            <a:normAutofit/>
          </a:bodyPr>
          <a:lstStyle/>
          <a:p>
            <a:r>
              <a:rPr lang="en-US" dirty="0" smtClean="0"/>
              <a:t>Take Home Points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6" name="Content Placeholder 3"/>
          <p:cNvSpPr>
            <a:spLocks noGrp="1"/>
          </p:cNvSpPr>
          <p:nvPr>
            <p:ph idx="1"/>
          </p:nvPr>
        </p:nvSpPr>
        <p:spPr>
          <a:xfrm>
            <a:off x="228600" y="1524000"/>
            <a:ext cx="8686800" cy="4953000"/>
          </a:xfrm>
        </p:spPr>
        <p:txBody>
          <a:bodyPr>
            <a:noAutofit/>
          </a:bodyPr>
          <a:lstStyle/>
          <a:p>
            <a:pPr>
              <a:spcAft>
                <a:spcPts val="1200"/>
              </a:spcAft>
            </a:pPr>
            <a:r>
              <a:rPr lang="en-US" sz="2000" dirty="0" smtClean="0"/>
              <a:t>Human brains are very good at generating beliefs, but not very good at </a:t>
            </a:r>
            <a:r>
              <a:rPr lang="en-US" sz="2000" b="1" dirty="0" smtClean="0">
                <a:solidFill>
                  <a:srgbClr val="FF0000"/>
                </a:solidFill>
                <a:effectLst>
                  <a:outerShdw blurRad="38100" dist="38100" dir="2700000" algn="tl">
                    <a:srgbClr val="000000">
                      <a:alpha val="43137"/>
                    </a:srgbClr>
                  </a:outerShdw>
                </a:effectLst>
              </a:rPr>
              <a:t>erasing</a:t>
            </a:r>
            <a:r>
              <a:rPr lang="en-US" sz="2000" dirty="0" smtClean="0"/>
              <a:t> beliefs.</a:t>
            </a:r>
          </a:p>
          <a:p>
            <a:pPr>
              <a:spcAft>
                <a:spcPts val="1200"/>
              </a:spcAft>
            </a:pPr>
            <a:r>
              <a:rPr lang="en-US" sz="2000" dirty="0" smtClean="0"/>
              <a:t>Religious doctrine works very hard to generate beliefs without evidence</a:t>
            </a:r>
          </a:p>
          <a:p>
            <a:pPr lvl="1">
              <a:spcAft>
                <a:spcPts val="1200"/>
              </a:spcAft>
            </a:pPr>
            <a:r>
              <a:rPr lang="en-US" sz="1800" i="1" dirty="0" smtClean="0"/>
              <a:t>John 20:29 - Because you have seen me, you have believed; </a:t>
            </a:r>
            <a:r>
              <a:rPr lang="en-US" sz="1800" b="1" i="1" dirty="0" smtClean="0">
                <a:solidFill>
                  <a:srgbClr val="FF0000"/>
                </a:solidFill>
                <a:effectLst>
                  <a:outerShdw blurRad="38100" dist="38100" dir="2700000" algn="tl">
                    <a:srgbClr val="000000">
                      <a:alpha val="43137"/>
                    </a:srgbClr>
                  </a:outerShdw>
                </a:effectLst>
              </a:rPr>
              <a:t>blessed are those who have not seen and yet have believed.</a:t>
            </a:r>
            <a:endParaRPr lang="en-US" sz="1800" b="1" i="1" dirty="0" smtClean="0">
              <a:effectLst>
                <a:outerShdw blurRad="38100" dist="38100" dir="2700000" algn="tl">
                  <a:srgbClr val="000000">
                    <a:alpha val="43137"/>
                  </a:srgbClr>
                </a:outerShdw>
              </a:effectLst>
            </a:endParaRPr>
          </a:p>
          <a:p>
            <a:pPr lvl="1">
              <a:spcAft>
                <a:spcPts val="1200"/>
              </a:spcAft>
            </a:pPr>
            <a:r>
              <a:rPr lang="en-US" sz="1800" dirty="0" smtClean="0"/>
              <a:t>Hebrews 11:1 - Now faith is the substance of things hoped for, </a:t>
            </a:r>
            <a:r>
              <a:rPr lang="en-US" sz="1800" b="1" dirty="0" smtClean="0">
                <a:solidFill>
                  <a:srgbClr val="FF0000"/>
                </a:solidFill>
                <a:effectLst>
                  <a:outerShdw blurRad="38100" dist="38100" dir="2700000" algn="tl">
                    <a:srgbClr val="000000">
                      <a:alpha val="43137"/>
                    </a:srgbClr>
                  </a:outerShdw>
                </a:effectLst>
              </a:rPr>
              <a:t>the evidence of things not seen</a:t>
            </a:r>
          </a:p>
          <a:p>
            <a:pPr>
              <a:spcAft>
                <a:spcPts val="1200"/>
              </a:spcAft>
            </a:pPr>
            <a:r>
              <a:rPr lang="en-US" sz="2000" dirty="0" smtClean="0"/>
              <a:t>Once a belief is generated, the natural tendency is to seek out evidence that only </a:t>
            </a:r>
            <a:r>
              <a:rPr lang="en-US" sz="2000" b="1" dirty="0" smtClean="0">
                <a:solidFill>
                  <a:srgbClr val="FF0000"/>
                </a:solidFill>
                <a:effectLst>
                  <a:outerShdw blurRad="38100" dist="38100" dir="2700000" algn="tl">
                    <a:srgbClr val="000000">
                      <a:alpha val="43137"/>
                    </a:srgbClr>
                  </a:outerShdw>
                </a:effectLst>
              </a:rPr>
              <a:t>confirms</a:t>
            </a:r>
            <a:r>
              <a:rPr lang="en-US" sz="2000" dirty="0" smtClean="0"/>
              <a:t> the belief</a:t>
            </a:r>
          </a:p>
          <a:p>
            <a:pPr lvl="1">
              <a:spcAft>
                <a:spcPts val="1200"/>
              </a:spcAft>
            </a:pPr>
            <a:r>
              <a:rPr lang="en-US" sz="1600" dirty="0" smtClean="0"/>
              <a:t>However wrong you are at the outset is however wrong you shall forever remain</a:t>
            </a:r>
          </a:p>
          <a:p>
            <a:pPr>
              <a:spcAft>
                <a:spcPts val="1200"/>
              </a:spcAft>
            </a:pPr>
            <a:r>
              <a:rPr lang="en-US" sz="2000" dirty="0" smtClean="0"/>
              <a:t>Science works around this by seeking out errors in our understanding and correcting them; being wrong is a virtue</a:t>
            </a:r>
          </a:p>
          <a:p>
            <a:pPr lvl="1">
              <a:spcAft>
                <a:spcPts val="1200"/>
              </a:spcAft>
            </a:pPr>
            <a:endParaRPr lang="en-US" sz="2000" dirty="0" smtClean="0"/>
          </a:p>
          <a:p>
            <a:pPr lvl="1">
              <a:spcAft>
                <a:spcPts val="1200"/>
              </a:spcAft>
            </a:pPr>
            <a:endParaRPr lang="en-US" sz="2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Eyewitness Testimony</a:t>
            </a:r>
            <a:endParaRPr lang="en-US" dirty="0"/>
          </a:p>
        </p:txBody>
      </p:sp>
      <p:sp>
        <p:nvSpPr>
          <p:cNvPr id="4" name="Content Placeholder 3"/>
          <p:cNvSpPr>
            <a:spLocks noGrp="1"/>
          </p:cNvSpPr>
          <p:nvPr>
            <p:ph idx="1"/>
          </p:nvPr>
        </p:nvSpPr>
        <p:spPr>
          <a:xfrm>
            <a:off x="152400" y="1676400"/>
            <a:ext cx="4953000" cy="4625609"/>
          </a:xfrm>
        </p:spPr>
        <p:txBody>
          <a:bodyPr>
            <a:normAutofit/>
          </a:bodyPr>
          <a:lstStyle/>
          <a:p>
            <a:pPr>
              <a:spcAft>
                <a:spcPts val="1200"/>
              </a:spcAft>
            </a:pPr>
            <a:r>
              <a:rPr lang="en-US" dirty="0" smtClean="0"/>
              <a:t>Many religious beliefs and scriptures rely heavily on hearsay and eyewitness testimony.</a:t>
            </a:r>
          </a:p>
          <a:p>
            <a:pPr>
              <a:spcAft>
                <a:spcPts val="1200"/>
              </a:spcAft>
            </a:pPr>
            <a:r>
              <a:rPr lang="en-US" b="1" dirty="0" smtClean="0">
                <a:solidFill>
                  <a:srgbClr val="FF0000"/>
                </a:solidFill>
                <a:effectLst>
                  <a:outerShdw blurRad="38100" dist="38100" dir="2700000" algn="tl">
                    <a:srgbClr val="000000">
                      <a:alpha val="43137"/>
                    </a:srgbClr>
                  </a:outerShdw>
                </a:effectLst>
              </a:rPr>
              <a:t>How much can we trust this standard of evidence?</a:t>
            </a:r>
            <a:endParaRPr lang="en-US" b="1" dirty="0">
              <a:solidFill>
                <a:srgbClr val="FF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22</a:t>
            </a:fld>
            <a:endParaRPr lang="en-US"/>
          </a:p>
        </p:txBody>
      </p:sp>
      <p:pic>
        <p:nvPicPr>
          <p:cNvPr id="5" name="Picture 2" descr="D:\docs\Mormon Stories\figs\jesus_brown2.jpg"/>
          <p:cNvPicPr>
            <a:picLocks noChangeAspect="1" noChangeArrowheads="1"/>
          </p:cNvPicPr>
          <p:nvPr/>
        </p:nvPicPr>
        <p:blipFill>
          <a:blip r:embed="rId3" cstate="print"/>
          <a:srcRect/>
          <a:stretch>
            <a:fillRect/>
          </a:stretch>
        </p:blipFill>
        <p:spPr bwMode="auto">
          <a:xfrm>
            <a:off x="5105400" y="1798320"/>
            <a:ext cx="3704897" cy="429768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 versus “Smashed”</a:t>
            </a:r>
            <a:endParaRPr lang="en-US" dirty="0"/>
          </a:p>
        </p:txBody>
      </p:sp>
      <p:sp>
        <p:nvSpPr>
          <p:cNvPr id="3" name="Content Placeholder 2"/>
          <p:cNvSpPr>
            <a:spLocks noGrp="1"/>
          </p:cNvSpPr>
          <p:nvPr>
            <p:ph idx="1"/>
          </p:nvPr>
        </p:nvSpPr>
        <p:spPr>
          <a:xfrm>
            <a:off x="457200" y="1775191"/>
            <a:ext cx="8229600" cy="1806209"/>
          </a:xfrm>
        </p:spPr>
        <p:txBody>
          <a:bodyPr>
            <a:normAutofit fontScale="92500"/>
          </a:bodyPr>
          <a:lstStyle/>
          <a:p>
            <a:pPr>
              <a:spcAft>
                <a:spcPts val="1200"/>
              </a:spcAft>
            </a:pPr>
            <a:r>
              <a:rPr lang="en-US" sz="2400" dirty="0" smtClean="0"/>
              <a:t>Watch a video of a car crash (25 mph).</a:t>
            </a:r>
          </a:p>
          <a:p>
            <a:pPr>
              <a:spcAft>
                <a:spcPts val="1200"/>
              </a:spcAft>
            </a:pPr>
            <a:r>
              <a:rPr lang="en-US" sz="2400" dirty="0" smtClean="0"/>
              <a:t>How fast were the cars going when they “hit” each other?</a:t>
            </a:r>
          </a:p>
          <a:p>
            <a:pPr>
              <a:spcAft>
                <a:spcPts val="1200"/>
              </a:spcAft>
            </a:pPr>
            <a:r>
              <a:rPr lang="en-US" sz="2400" dirty="0" smtClean="0"/>
              <a:t>How fast were the cars going when they “smashed” each other?</a:t>
            </a:r>
          </a:p>
          <a:p>
            <a:endParaRPr lang="en-US" sz="24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pic>
        <p:nvPicPr>
          <p:cNvPr id="2050" name="Picture 2" descr="C:\docs\Mormon Stories\figs\hit.jpg"/>
          <p:cNvPicPr>
            <a:picLocks noChangeAspect="1" noChangeArrowheads="1"/>
          </p:cNvPicPr>
          <p:nvPr/>
        </p:nvPicPr>
        <p:blipFill>
          <a:blip r:embed="rId3" cstate="print"/>
          <a:srcRect b="11765"/>
          <a:stretch>
            <a:fillRect/>
          </a:stretch>
        </p:blipFill>
        <p:spPr bwMode="auto">
          <a:xfrm>
            <a:off x="3429000" y="3581400"/>
            <a:ext cx="5543107" cy="2286000"/>
          </a:xfrm>
          <a:prstGeom prst="rect">
            <a:avLst/>
          </a:prstGeom>
          <a:noFill/>
        </p:spPr>
      </p:pic>
      <p:sp>
        <p:nvSpPr>
          <p:cNvPr id="6" name="Rectangle 5"/>
          <p:cNvSpPr/>
          <p:nvPr/>
        </p:nvSpPr>
        <p:spPr>
          <a:xfrm>
            <a:off x="104310" y="3440668"/>
            <a:ext cx="1676401" cy="2554545"/>
          </a:xfrm>
          <a:prstGeom prst="rect">
            <a:avLst/>
          </a:prstGeom>
        </p:spPr>
        <p:txBody>
          <a:bodyPr wrap="square">
            <a:spAutoFit/>
          </a:bodyPr>
          <a:lstStyle/>
          <a:p>
            <a:pPr algn="r">
              <a:spcAft>
                <a:spcPts val="1200"/>
              </a:spcAft>
            </a:pPr>
            <a:r>
              <a:rPr lang="en-US" sz="2400" b="1" dirty="0" smtClean="0">
                <a:solidFill>
                  <a:srgbClr val="FF0000"/>
                </a:solidFill>
                <a:effectLst>
                  <a:outerShdw blurRad="38100" dist="38100" dir="2700000" algn="tl">
                    <a:srgbClr val="000000">
                      <a:alpha val="43137"/>
                    </a:srgbClr>
                  </a:outerShdw>
                </a:effectLst>
              </a:rPr>
              <a:t>Hit</a:t>
            </a:r>
          </a:p>
          <a:p>
            <a:pPr algn="r">
              <a:spcAft>
                <a:spcPts val="1200"/>
              </a:spcAft>
            </a:pPr>
            <a:r>
              <a:rPr lang="en-US" sz="2400" b="1" dirty="0" smtClean="0">
                <a:solidFill>
                  <a:srgbClr val="FF0000"/>
                </a:solidFill>
                <a:effectLst>
                  <a:outerShdw blurRad="38100" dist="38100" dir="2700000" algn="tl">
                    <a:srgbClr val="000000">
                      <a:alpha val="43137"/>
                    </a:srgbClr>
                  </a:outerShdw>
                </a:effectLst>
              </a:rPr>
              <a:t>Smashed</a:t>
            </a:r>
          </a:p>
          <a:p>
            <a:pPr algn="r">
              <a:spcAft>
                <a:spcPts val="1200"/>
              </a:spcAft>
            </a:pPr>
            <a:r>
              <a:rPr lang="en-US" sz="2400" b="1" dirty="0" smtClean="0">
                <a:solidFill>
                  <a:srgbClr val="FF0000"/>
                </a:solidFill>
                <a:effectLst>
                  <a:outerShdw blurRad="38100" dist="38100" dir="2700000" algn="tl">
                    <a:srgbClr val="000000">
                      <a:alpha val="43137"/>
                    </a:srgbClr>
                  </a:outerShdw>
                </a:effectLst>
              </a:rPr>
              <a:t>Collided</a:t>
            </a:r>
          </a:p>
          <a:p>
            <a:pPr algn="r">
              <a:spcAft>
                <a:spcPts val="1200"/>
              </a:spcAft>
            </a:pPr>
            <a:r>
              <a:rPr lang="en-US" sz="2400" b="1" dirty="0" smtClean="0">
                <a:solidFill>
                  <a:srgbClr val="FF0000"/>
                </a:solidFill>
                <a:effectLst>
                  <a:outerShdw blurRad="38100" dist="38100" dir="2700000" algn="tl">
                    <a:srgbClr val="000000">
                      <a:alpha val="43137"/>
                    </a:srgbClr>
                  </a:outerShdw>
                </a:effectLst>
              </a:rPr>
              <a:t>Bumped</a:t>
            </a:r>
          </a:p>
          <a:p>
            <a:pPr algn="r">
              <a:spcAft>
                <a:spcPts val="1200"/>
              </a:spcAft>
            </a:pPr>
            <a:r>
              <a:rPr lang="en-US" sz="2400" b="1" dirty="0" smtClean="0">
                <a:solidFill>
                  <a:srgbClr val="FF0000"/>
                </a:solidFill>
                <a:effectLst>
                  <a:outerShdw blurRad="38100" dist="38100" dir="2700000" algn="tl">
                    <a:srgbClr val="000000">
                      <a:alpha val="43137"/>
                    </a:srgbClr>
                  </a:outerShdw>
                </a:effectLst>
              </a:rPr>
              <a:t>Contacted</a:t>
            </a:r>
            <a:endParaRPr lang="en-US" sz="2400" b="1" dirty="0">
              <a:solidFill>
                <a:srgbClr val="FF0000"/>
              </a:solidFill>
              <a:effectLst>
                <a:outerShdw blurRad="38100" dist="38100" dir="2700000" algn="tl">
                  <a:srgbClr val="000000">
                    <a:alpha val="43137"/>
                  </a:srgbClr>
                </a:outerShdw>
              </a:effectLst>
            </a:endParaRPr>
          </a:p>
        </p:txBody>
      </p:sp>
      <p:sp>
        <p:nvSpPr>
          <p:cNvPr id="7" name="Rectangle 6"/>
          <p:cNvSpPr/>
          <p:nvPr/>
        </p:nvSpPr>
        <p:spPr>
          <a:xfrm>
            <a:off x="1712607" y="3429000"/>
            <a:ext cx="1643399" cy="2554545"/>
          </a:xfrm>
          <a:prstGeom prst="rect">
            <a:avLst/>
          </a:prstGeom>
        </p:spPr>
        <p:txBody>
          <a:bodyPr wrap="none">
            <a:spAutoFit/>
          </a:bodyPr>
          <a:lstStyle/>
          <a:p>
            <a:pPr>
              <a:spcAft>
                <a:spcPts val="1200"/>
              </a:spcAft>
            </a:pPr>
            <a:r>
              <a:rPr lang="en-US" sz="2400" b="1" dirty="0" smtClean="0">
                <a:solidFill>
                  <a:srgbClr val="FF0000"/>
                </a:solidFill>
                <a:effectLst>
                  <a:outerShdw blurRad="38100" dist="38100" dir="2700000" algn="tl">
                    <a:srgbClr val="000000">
                      <a:alpha val="43137"/>
                    </a:srgbClr>
                  </a:outerShdw>
                </a:effectLst>
              </a:rPr>
              <a:t>= 34.0 mph</a:t>
            </a:r>
          </a:p>
          <a:p>
            <a:pPr>
              <a:spcAft>
                <a:spcPts val="1200"/>
              </a:spcAft>
            </a:pPr>
            <a:r>
              <a:rPr lang="en-US" sz="2400" b="1" dirty="0" smtClean="0">
                <a:solidFill>
                  <a:srgbClr val="FF0000"/>
                </a:solidFill>
                <a:effectLst>
                  <a:outerShdw blurRad="38100" dist="38100" dir="2700000" algn="tl">
                    <a:srgbClr val="000000">
                      <a:alpha val="43137"/>
                    </a:srgbClr>
                  </a:outerShdw>
                </a:effectLst>
              </a:rPr>
              <a:t>= 40.5 mph</a:t>
            </a:r>
          </a:p>
          <a:p>
            <a:pPr>
              <a:spcAft>
                <a:spcPts val="1200"/>
              </a:spcAft>
            </a:pPr>
            <a:r>
              <a:rPr lang="en-US" sz="2400" b="1" dirty="0" smtClean="0">
                <a:solidFill>
                  <a:srgbClr val="FF0000"/>
                </a:solidFill>
                <a:effectLst>
                  <a:outerShdw blurRad="38100" dist="38100" dir="2700000" algn="tl">
                    <a:srgbClr val="000000">
                      <a:alpha val="43137"/>
                    </a:srgbClr>
                  </a:outerShdw>
                </a:effectLst>
              </a:rPr>
              <a:t>= 39.3 mph</a:t>
            </a:r>
          </a:p>
          <a:p>
            <a:pPr>
              <a:spcAft>
                <a:spcPts val="1200"/>
              </a:spcAft>
            </a:pPr>
            <a:r>
              <a:rPr lang="en-US" sz="2400" b="1" dirty="0" smtClean="0">
                <a:solidFill>
                  <a:srgbClr val="FF0000"/>
                </a:solidFill>
                <a:effectLst>
                  <a:outerShdw blurRad="38100" dist="38100" dir="2700000" algn="tl">
                    <a:srgbClr val="000000">
                      <a:alpha val="43137"/>
                    </a:srgbClr>
                  </a:outerShdw>
                </a:effectLst>
              </a:rPr>
              <a:t>= 38.1 mph</a:t>
            </a:r>
          </a:p>
          <a:p>
            <a:pPr>
              <a:spcAft>
                <a:spcPts val="1200"/>
              </a:spcAft>
            </a:pPr>
            <a:r>
              <a:rPr lang="en-US" sz="2400" b="1" dirty="0" smtClean="0">
                <a:solidFill>
                  <a:srgbClr val="FF0000"/>
                </a:solidFill>
                <a:effectLst>
                  <a:outerShdw blurRad="38100" dist="38100" dir="2700000" algn="tl">
                    <a:srgbClr val="000000">
                      <a:alpha val="43137"/>
                    </a:srgbClr>
                  </a:outerShdw>
                </a:effectLst>
              </a:rPr>
              <a:t>= 31.8 mph</a:t>
            </a:r>
            <a:endParaRPr lang="en-US" sz="2400" b="1" dirty="0">
              <a:solidFill>
                <a:srgbClr val="FF0000"/>
              </a:solidFill>
              <a:effectLst>
                <a:outerShdw blurRad="38100" dist="38100" dir="2700000" algn="tl">
                  <a:srgbClr val="000000">
                    <a:alpha val="43137"/>
                  </a:srgbClr>
                </a:outerShdw>
              </a:effectLst>
            </a:endParaRPr>
          </a:p>
        </p:txBody>
      </p:sp>
      <p:sp>
        <p:nvSpPr>
          <p:cNvPr id="8" name="Content Placeholder 3"/>
          <p:cNvSpPr txBox="1">
            <a:spLocks/>
          </p:cNvSpPr>
          <p:nvPr/>
        </p:nvSpPr>
        <p:spPr>
          <a:xfrm>
            <a:off x="228600" y="6233160"/>
            <a:ext cx="8686800" cy="548640"/>
          </a:xfrm>
          <a:prstGeom prst="rect">
            <a:avLst/>
          </a:prstGeom>
        </p:spPr>
        <p:txBody>
          <a:bodyPr vert="horz">
            <a:normAutofit/>
          </a:bodyPr>
          <a:lstStyle/>
          <a:p>
            <a:r>
              <a:rPr kumimoji="0" lang="en-US" sz="1400" b="0" i="0" u="none" strike="noStrike" kern="1200" cap="none" spc="0" normalizeH="0" baseline="0" noProof="0" dirty="0" smtClean="0">
                <a:ln>
                  <a:noFill/>
                </a:ln>
                <a:solidFill>
                  <a:schemeClr val="tx1"/>
                </a:solidFill>
                <a:effectLst/>
                <a:uLnTx/>
                <a:uFillTx/>
                <a:latin typeface="+mn-lt"/>
                <a:ea typeface="+mn-ea"/>
                <a:cs typeface="+mn-cs"/>
              </a:rPr>
              <a:t>Loftus, E. F. and Palmer, J. C.</a:t>
            </a:r>
            <a:r>
              <a:rPr kumimoji="0" lang="en-US" sz="1400" b="0" i="0" u="none" strike="noStrike" kern="1200" cap="none" spc="0" normalizeH="0" noProof="0" dirty="0" smtClean="0">
                <a:ln>
                  <a:noFill/>
                </a:ln>
                <a:solidFill>
                  <a:schemeClr val="tx1"/>
                </a:solidFill>
                <a:effectLst/>
                <a:uLnTx/>
                <a:uFillTx/>
                <a:latin typeface="+mn-lt"/>
                <a:ea typeface="+mn-ea"/>
                <a:cs typeface="+mn-cs"/>
              </a:rPr>
              <a:t>, “Reconstruction of automobile destruction: an example of the interaction between language and memory</a:t>
            </a:r>
            <a:r>
              <a:rPr lang="en-US" sz="1400" dirty="0" smtClean="0"/>
              <a:t>,</a:t>
            </a:r>
            <a:r>
              <a:rPr kumimoji="0" lang="en-US" sz="1400" b="0" i="0" u="none" strike="noStrike" kern="1200" cap="none" spc="0" normalizeH="0" noProof="0" dirty="0" smtClean="0">
                <a:ln>
                  <a:noFill/>
                </a:ln>
                <a:solidFill>
                  <a:schemeClr val="tx1"/>
                </a:solidFill>
                <a:effectLst/>
                <a:uLnTx/>
                <a:uFillTx/>
                <a:latin typeface="+mn-lt"/>
                <a:ea typeface="+mn-ea"/>
                <a:cs typeface="+mn-cs"/>
              </a:rPr>
              <a:t>” </a:t>
            </a:r>
            <a:r>
              <a:rPr kumimoji="0" lang="en-US" sz="1400" b="0" i="1" u="none" strike="noStrike" kern="1200" cap="none" spc="0" normalizeH="0" noProof="0" dirty="0" smtClean="0">
                <a:ln>
                  <a:noFill/>
                </a:ln>
                <a:solidFill>
                  <a:schemeClr val="tx1"/>
                </a:solidFill>
                <a:effectLst/>
                <a:uLnTx/>
                <a:uFillTx/>
                <a:latin typeface="+mn-lt"/>
                <a:ea typeface="+mn-ea"/>
                <a:cs typeface="+mn-cs"/>
              </a:rPr>
              <a:t>Journal of Verbal Learning and Verbal Behavior, </a:t>
            </a:r>
            <a:r>
              <a:rPr kumimoji="0" lang="en-US" sz="1400" b="1" u="none" strike="noStrike" kern="1200" cap="none" spc="0" normalizeH="0" noProof="0" dirty="0" smtClean="0">
                <a:ln>
                  <a:noFill/>
                </a:ln>
                <a:solidFill>
                  <a:schemeClr val="tx1"/>
                </a:solidFill>
                <a:effectLst/>
                <a:uLnTx/>
                <a:uFillTx/>
                <a:latin typeface="+mn-lt"/>
                <a:ea typeface="+mn-ea"/>
                <a:cs typeface="+mn-cs"/>
              </a:rPr>
              <a:t>13</a:t>
            </a:r>
            <a:r>
              <a:rPr lang="en-US" sz="1400" dirty="0" smtClean="0"/>
              <a:t>, 5</a:t>
            </a:r>
            <a:r>
              <a:rPr lang="en-US" sz="1400" i="1" dirty="0" smtClean="0"/>
              <a:t> </a:t>
            </a:r>
            <a:r>
              <a:rPr lang="en-US" sz="1400" dirty="0" smtClean="0"/>
              <a:t>(1974).</a:t>
            </a:r>
            <a:endParaRPr kumimoji="0" lang="en-US" sz="14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Misinformation Effect</a:t>
            </a:r>
            <a:endParaRPr lang="en-US" dirty="0"/>
          </a:p>
        </p:txBody>
      </p:sp>
      <p:sp>
        <p:nvSpPr>
          <p:cNvPr id="3" name="Content Placeholder 2"/>
          <p:cNvSpPr>
            <a:spLocks noGrp="1"/>
          </p:cNvSpPr>
          <p:nvPr>
            <p:ph idx="1"/>
          </p:nvPr>
        </p:nvSpPr>
        <p:spPr>
          <a:xfrm>
            <a:off x="304800" y="1676401"/>
            <a:ext cx="8686800" cy="1219199"/>
          </a:xfrm>
        </p:spPr>
        <p:txBody>
          <a:bodyPr>
            <a:noAutofit/>
          </a:bodyPr>
          <a:lstStyle/>
          <a:p>
            <a:pPr marL="438912" lvl="1" indent="-320040">
              <a:spcBef>
                <a:spcPts val="0"/>
              </a:spcBef>
              <a:spcAft>
                <a:spcPts val="1200"/>
              </a:spcAft>
              <a:buClr>
                <a:schemeClr val="accent1"/>
              </a:buClr>
              <a:buSzPct val="80000"/>
              <a:buFont typeface="Wingdings 2"/>
              <a:buChar char=""/>
            </a:pPr>
            <a:r>
              <a:rPr lang="en-US" dirty="0" smtClean="0"/>
              <a:t>“Did you see any broken glass?” </a:t>
            </a:r>
            <a:r>
              <a:rPr lang="en-US" dirty="0" smtClean="0">
                <a:solidFill>
                  <a:srgbClr val="FF0000"/>
                </a:solidFill>
              </a:rPr>
              <a:t>(there was none)</a:t>
            </a:r>
          </a:p>
          <a:p>
            <a:pPr>
              <a:spcAft>
                <a:spcPts val="1200"/>
              </a:spcAft>
            </a:pPr>
            <a:r>
              <a:rPr lang="en-US" sz="2800" dirty="0" smtClean="0"/>
              <a:t>Primed questions cause memories to be rewritten.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pic>
        <p:nvPicPr>
          <p:cNvPr id="3074" name="Picture 2"/>
          <p:cNvPicPr>
            <a:picLocks noChangeAspect="1" noChangeArrowheads="1"/>
          </p:cNvPicPr>
          <p:nvPr/>
        </p:nvPicPr>
        <p:blipFill>
          <a:blip r:embed="rId3" cstate="print"/>
          <a:srcRect l="21714" t="22857" r="13714" b="28381"/>
          <a:stretch>
            <a:fillRect/>
          </a:stretch>
        </p:blipFill>
        <p:spPr bwMode="auto">
          <a:xfrm>
            <a:off x="1238253" y="2971800"/>
            <a:ext cx="6457947" cy="3657600"/>
          </a:xfrm>
          <a:prstGeom prst="rect">
            <a:avLst/>
          </a:prstGeom>
          <a:noFill/>
          <a:ln w="9525">
            <a:solidFill>
              <a:schemeClr val="tx1"/>
            </a:solidFill>
            <a:miter lim="800000"/>
            <a:headEnd/>
            <a:tailEnd/>
          </a:ln>
        </p:spPr>
      </p:pic>
      <p:sp>
        <p:nvSpPr>
          <p:cNvPr id="6" name="Oval 5"/>
          <p:cNvSpPr/>
          <p:nvPr/>
        </p:nvSpPr>
        <p:spPr>
          <a:xfrm>
            <a:off x="3352800" y="5410200"/>
            <a:ext cx="1143000" cy="1066800"/>
          </a:xfrm>
          <a:prstGeom prst="ellipse">
            <a:avLst/>
          </a:prstGeom>
          <a:noFill/>
          <a:ln w="50800" cmpd="sng">
            <a:solidFill>
              <a:srgbClr val="FF0000"/>
            </a:solidFill>
            <a:prstDash val="solid"/>
          </a:ln>
          <a:effectLst>
            <a:outerShdw blurRad="50800" dist="101600" dir="2400000" sx="98000" sy="98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and Social Pressure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6" name="Content Placeholder 3"/>
          <p:cNvSpPr>
            <a:spLocks noGrp="1"/>
          </p:cNvSpPr>
          <p:nvPr>
            <p:ph idx="1"/>
          </p:nvPr>
        </p:nvSpPr>
        <p:spPr>
          <a:xfrm>
            <a:off x="228600" y="1600200"/>
            <a:ext cx="8595360" cy="685800"/>
          </a:xfrm>
        </p:spPr>
        <p:txBody>
          <a:bodyPr>
            <a:normAutofit/>
          </a:bodyPr>
          <a:lstStyle/>
          <a:p>
            <a:r>
              <a:rPr lang="en-US" sz="2400" dirty="0" smtClean="0"/>
              <a:t>Study this image for two minutes.  You will be tested</a:t>
            </a:r>
          </a:p>
        </p:txBody>
      </p:sp>
      <p:sp>
        <p:nvSpPr>
          <p:cNvPr id="7" name="Content Placeholder 3"/>
          <p:cNvSpPr txBox="1">
            <a:spLocks/>
          </p:cNvSpPr>
          <p:nvPr/>
        </p:nvSpPr>
        <p:spPr>
          <a:xfrm>
            <a:off x="228600" y="6233160"/>
            <a:ext cx="8686800" cy="548640"/>
          </a:xfrm>
          <a:prstGeom prst="rect">
            <a:avLst/>
          </a:prstGeom>
        </p:spPr>
        <p:txBody>
          <a:bodyPr vert="horz">
            <a:normAutofit/>
          </a:bodyPr>
          <a:lstStyle/>
          <a:p>
            <a:r>
              <a:rPr kumimoji="0" lang="en-US" sz="1400" b="0" i="0" u="none" strike="noStrike" kern="1200" cap="none" spc="0" normalizeH="0" baseline="0" noProof="0" dirty="0" smtClean="0">
                <a:ln>
                  <a:noFill/>
                </a:ln>
                <a:solidFill>
                  <a:schemeClr val="tx1"/>
                </a:solidFill>
                <a:effectLst/>
                <a:uLnTx/>
                <a:uFillTx/>
                <a:latin typeface="+mn-lt"/>
                <a:ea typeface="+mn-ea"/>
                <a:cs typeface="+mn-cs"/>
              </a:rPr>
              <a:t>Allan, K, and </a:t>
            </a: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Gabbert</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F., </a:t>
            </a:r>
            <a:r>
              <a:rPr kumimoji="0" lang="en-US" sz="1400" b="0" i="0" u="none" strike="noStrike" kern="1200" cap="none" spc="0" normalizeH="0" noProof="0" dirty="0" smtClean="0">
                <a:ln>
                  <a:noFill/>
                </a:ln>
                <a:solidFill>
                  <a:schemeClr val="tx1"/>
                </a:solidFill>
                <a:effectLst/>
                <a:uLnTx/>
                <a:uFillTx/>
                <a:latin typeface="+mn-lt"/>
                <a:ea typeface="+mn-ea"/>
                <a:cs typeface="+mn-cs"/>
              </a:rPr>
              <a:t>“</a:t>
            </a:r>
            <a:r>
              <a:rPr lang="en-US" sz="1400" dirty="0" smtClean="0"/>
              <a:t>I still think it was a banana: Memorable ‘lies’ and forgettable ‘truths’,</a:t>
            </a:r>
            <a:r>
              <a:rPr kumimoji="0" lang="en-US" sz="1400" b="0" i="0" u="none" strike="noStrike" kern="1200" cap="none" spc="0" normalizeH="0" noProof="0" dirty="0" smtClean="0">
                <a:ln>
                  <a:noFill/>
                </a:ln>
                <a:solidFill>
                  <a:schemeClr val="tx1"/>
                </a:solidFill>
                <a:effectLst/>
                <a:uLnTx/>
                <a:uFillTx/>
                <a:latin typeface="+mn-lt"/>
                <a:ea typeface="+mn-ea"/>
                <a:cs typeface="+mn-cs"/>
              </a:rPr>
              <a:t>” </a:t>
            </a:r>
            <a:r>
              <a:rPr lang="en-US" sz="1400" i="1" dirty="0" err="1" smtClean="0"/>
              <a:t>Acta</a:t>
            </a:r>
            <a:r>
              <a:rPr lang="en-US" sz="1400" i="1" dirty="0" smtClean="0"/>
              <a:t> </a:t>
            </a:r>
            <a:r>
              <a:rPr lang="en-US" sz="1400" i="1" dirty="0" err="1" smtClean="0"/>
              <a:t>Psychologica</a:t>
            </a:r>
            <a:r>
              <a:rPr kumimoji="0" lang="en-US" sz="1400" b="0" i="1" u="none" strike="noStrike" kern="1200" cap="none" spc="0" normalizeH="0" noProof="0" dirty="0" smtClean="0">
                <a:ln>
                  <a:noFill/>
                </a:ln>
                <a:solidFill>
                  <a:schemeClr val="tx1"/>
                </a:solidFill>
                <a:effectLst/>
                <a:uLnTx/>
                <a:uFillTx/>
                <a:latin typeface="+mn-lt"/>
                <a:ea typeface="+mn-ea"/>
                <a:cs typeface="+mn-cs"/>
              </a:rPr>
              <a:t>, </a:t>
            </a:r>
            <a:r>
              <a:rPr kumimoji="0" lang="en-US" sz="1400" b="1" u="none" strike="noStrike" kern="1200" cap="none" spc="0" normalizeH="0" noProof="0" dirty="0" smtClean="0">
                <a:ln>
                  <a:noFill/>
                </a:ln>
                <a:solidFill>
                  <a:schemeClr val="tx1"/>
                </a:solidFill>
                <a:effectLst/>
                <a:uLnTx/>
                <a:uFillTx/>
                <a:latin typeface="+mn-lt"/>
                <a:ea typeface="+mn-ea"/>
                <a:cs typeface="+mn-cs"/>
              </a:rPr>
              <a:t>127</a:t>
            </a:r>
            <a:r>
              <a:rPr lang="en-US" sz="1400" dirty="0" smtClean="0"/>
              <a:t>, 2</a:t>
            </a:r>
            <a:r>
              <a:rPr lang="en-US" sz="1400" i="1" dirty="0" smtClean="0"/>
              <a:t> </a:t>
            </a:r>
            <a:r>
              <a:rPr lang="en-US" sz="1400" dirty="0" smtClean="0"/>
              <a:t>(2008).</a:t>
            </a:r>
            <a:endParaRPr kumimoji="0" lang="en-US" sz="1400" i="0" u="none" strike="noStrike" kern="1200" cap="none" spc="0" normalizeH="0" baseline="0" noProof="0" dirty="0">
              <a:ln>
                <a:noFill/>
              </a:ln>
              <a:solidFill>
                <a:schemeClr val="tx1"/>
              </a:solidFill>
              <a:effectLst/>
              <a:uLnTx/>
              <a:uFillTx/>
              <a:latin typeface="+mn-lt"/>
              <a:ea typeface="+mn-ea"/>
              <a:cs typeface="+mn-cs"/>
            </a:endParaRPr>
          </a:p>
        </p:txBody>
      </p:sp>
      <p:pic>
        <p:nvPicPr>
          <p:cNvPr id="2051" name="Picture 3" descr="C:\docs\Mormon Stories\figs\kitchen.jpg"/>
          <p:cNvPicPr>
            <a:picLocks noChangeAspect="1" noChangeArrowheads="1"/>
          </p:cNvPicPr>
          <p:nvPr/>
        </p:nvPicPr>
        <p:blipFill>
          <a:blip r:embed="rId3" cstate="print"/>
          <a:srcRect/>
          <a:stretch>
            <a:fillRect/>
          </a:stretch>
        </p:blipFill>
        <p:spPr bwMode="auto">
          <a:xfrm>
            <a:off x="1828800" y="2362200"/>
            <a:ext cx="5486400" cy="3657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see a banana?</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
        <p:nvSpPr>
          <p:cNvPr id="5" name="Oval 4"/>
          <p:cNvSpPr/>
          <p:nvPr/>
        </p:nvSpPr>
        <p:spPr>
          <a:xfrm>
            <a:off x="762000" y="4191000"/>
            <a:ext cx="762000" cy="609600"/>
          </a:xfrm>
          <a:prstGeom prst="ellipse">
            <a:avLst/>
          </a:prstGeom>
          <a:noFill/>
          <a:ln w="76200" cmpd="sng">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5" idx="4"/>
          </p:cNvCxnSpPr>
          <p:nvPr/>
        </p:nvCxnSpPr>
        <p:spPr>
          <a:xfrm rot="5400000">
            <a:off x="799306" y="5143500"/>
            <a:ext cx="686594" cy="794"/>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724297" y="5524103"/>
            <a:ext cx="457200" cy="381794"/>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04503" y="5524103"/>
            <a:ext cx="457200" cy="381794"/>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609600" y="5105400"/>
            <a:ext cx="1066800" cy="1588"/>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Rounded Rectangular Callout 21"/>
          <p:cNvSpPr/>
          <p:nvPr/>
        </p:nvSpPr>
        <p:spPr>
          <a:xfrm>
            <a:off x="152400" y="1752600"/>
            <a:ext cx="2438400" cy="1143000"/>
          </a:xfrm>
          <a:prstGeom prst="wedgeRoundRectCallout">
            <a:avLst>
              <a:gd name="adj1" fmla="val -11971"/>
              <a:gd name="adj2" fmla="val 120210"/>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Yes, I absolutely saw a banana!</a:t>
            </a:r>
            <a:endParaRPr lang="en-US" sz="2400" dirty="0">
              <a:solidFill>
                <a:schemeClr val="tx1"/>
              </a:solidFill>
            </a:endParaRPr>
          </a:p>
        </p:txBody>
      </p:sp>
      <p:pic>
        <p:nvPicPr>
          <p:cNvPr id="3075" name="Picture 3"/>
          <p:cNvPicPr>
            <a:picLocks noChangeAspect="1" noChangeArrowheads="1"/>
          </p:cNvPicPr>
          <p:nvPr/>
        </p:nvPicPr>
        <p:blipFill>
          <a:blip r:embed="rId3" cstate="print"/>
          <a:srcRect l="32571" t="45714" r="7429" b="18000"/>
          <a:stretch>
            <a:fillRect/>
          </a:stretch>
        </p:blipFill>
        <p:spPr bwMode="auto">
          <a:xfrm>
            <a:off x="2840400" y="3444240"/>
            <a:ext cx="5846400" cy="2651760"/>
          </a:xfrm>
          <a:prstGeom prst="rect">
            <a:avLst/>
          </a:prstGeom>
          <a:noFill/>
          <a:ln w="9525">
            <a:solidFill>
              <a:schemeClr val="tx1"/>
            </a:solidFill>
            <a:miter lim="800000"/>
            <a:headEnd/>
            <a:tailEnd/>
          </a:ln>
        </p:spPr>
      </p:pic>
      <p:sp>
        <p:nvSpPr>
          <p:cNvPr id="25" name="Content Placeholder 3"/>
          <p:cNvSpPr>
            <a:spLocks noGrp="1"/>
          </p:cNvSpPr>
          <p:nvPr>
            <p:ph idx="1"/>
          </p:nvPr>
        </p:nvSpPr>
        <p:spPr>
          <a:xfrm>
            <a:off x="2834640" y="1828800"/>
            <a:ext cx="6004560" cy="1371600"/>
          </a:xfrm>
        </p:spPr>
        <p:txBody>
          <a:bodyPr>
            <a:normAutofit lnSpcReduction="10000"/>
          </a:bodyPr>
          <a:lstStyle/>
          <a:p>
            <a:pPr>
              <a:spcAft>
                <a:spcPts val="1200"/>
              </a:spcAft>
            </a:pPr>
            <a:r>
              <a:rPr lang="en-US" sz="2400" dirty="0" smtClean="0"/>
              <a:t>Accuracy drops due to social pressure towards erroneous images.</a:t>
            </a:r>
          </a:p>
          <a:p>
            <a:pPr>
              <a:spcAft>
                <a:spcPts val="1200"/>
              </a:spcAft>
            </a:pPr>
            <a:r>
              <a:rPr lang="en-US" sz="2400" dirty="0" smtClean="0"/>
              <a:t>Baseline = </a:t>
            </a:r>
            <a:r>
              <a:rPr lang="en-US" sz="2400" b="1" dirty="0" smtClean="0">
                <a:solidFill>
                  <a:srgbClr val="FF0000"/>
                </a:solidFill>
                <a:effectLst>
                  <a:outerShdw blurRad="38100" dist="38100" dir="2700000" algn="tl">
                    <a:srgbClr val="000000">
                      <a:alpha val="43137"/>
                    </a:srgbClr>
                  </a:outerShdw>
                </a:effectLst>
              </a:rPr>
              <a:t>70 %</a:t>
            </a:r>
            <a:r>
              <a:rPr lang="en-US" sz="2400" dirty="0" smtClean="0"/>
              <a:t>, Confederate = </a:t>
            </a:r>
            <a:r>
              <a:rPr lang="en-US" sz="2400" b="1" dirty="0" smtClean="0">
                <a:solidFill>
                  <a:srgbClr val="FF0000"/>
                </a:solidFill>
                <a:effectLst>
                  <a:outerShdw blurRad="38100" dist="38100" dir="2700000" algn="tl">
                    <a:srgbClr val="000000">
                      <a:alpha val="43137"/>
                    </a:srgbClr>
                  </a:outerShdw>
                </a:effectLst>
              </a:rPr>
              <a:t>50 %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Transfiguration of Brigham Young</a:t>
            </a:r>
            <a:endParaRPr lang="en-US" sz="3600" dirty="0"/>
          </a:p>
        </p:txBody>
      </p:sp>
      <p:sp>
        <p:nvSpPr>
          <p:cNvPr id="3" name="Content Placeholder 2"/>
          <p:cNvSpPr>
            <a:spLocks noGrp="1"/>
          </p:cNvSpPr>
          <p:nvPr>
            <p:ph idx="1"/>
          </p:nvPr>
        </p:nvSpPr>
        <p:spPr>
          <a:xfrm>
            <a:off x="457200" y="1775191"/>
            <a:ext cx="8458200" cy="4168409"/>
          </a:xfrm>
        </p:spPr>
        <p:txBody>
          <a:bodyPr>
            <a:normAutofit/>
          </a:bodyPr>
          <a:lstStyle/>
          <a:p>
            <a:pPr>
              <a:spcAft>
                <a:spcPts val="1200"/>
              </a:spcAft>
            </a:pPr>
            <a:r>
              <a:rPr lang="en-US" sz="2400" dirty="0" smtClean="0"/>
              <a:t>Auguest 8, 1844 - Brigham Young and Sidney </a:t>
            </a:r>
            <a:r>
              <a:rPr lang="en-US" sz="2400" dirty="0" err="1" smtClean="0"/>
              <a:t>Rigdon</a:t>
            </a:r>
            <a:r>
              <a:rPr lang="en-US" sz="2400" dirty="0" smtClean="0"/>
              <a:t> compete for presidency after Joseph Smith’s death.</a:t>
            </a:r>
          </a:p>
          <a:p>
            <a:pPr>
              <a:spcAft>
                <a:spcPts val="1200"/>
              </a:spcAft>
            </a:pPr>
            <a:r>
              <a:rPr lang="en-US" sz="2400" dirty="0" smtClean="0"/>
              <a:t>Diaries and journals written at the time record nothing more than speeches given at a prayer meeting.</a:t>
            </a:r>
          </a:p>
          <a:p>
            <a:r>
              <a:rPr lang="en-US" sz="2400" dirty="0" smtClean="0"/>
              <a:t>Decades later, people report on a transfiguration of Brigham Young into the spirit of Joseph Smith.</a:t>
            </a:r>
          </a:p>
          <a:p>
            <a:pPr>
              <a:spcBef>
                <a:spcPts val="600"/>
              </a:spcBef>
              <a:spcAft>
                <a:spcPts val="600"/>
              </a:spcAft>
            </a:pPr>
            <a:r>
              <a:rPr lang="en-US" sz="2400" dirty="0" smtClean="0"/>
              <a:t>Some people (John D. Lee, Orson Hyde) report these experiences despite having never even been there to witness it.</a:t>
            </a: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
        <p:nvSpPr>
          <p:cNvPr id="5" name="Content Placeholder 3"/>
          <p:cNvSpPr txBox="1">
            <a:spLocks/>
          </p:cNvSpPr>
          <p:nvPr/>
        </p:nvSpPr>
        <p:spPr>
          <a:xfrm>
            <a:off x="228600" y="6233160"/>
            <a:ext cx="8686800" cy="548640"/>
          </a:xfrm>
          <a:prstGeom prst="rect">
            <a:avLst/>
          </a:prstGeom>
        </p:spPr>
        <p:txBody>
          <a:bodyPr vert="horz">
            <a:normAutofit/>
          </a:bodyPr>
          <a:lstStyle/>
          <a:p>
            <a:r>
              <a:rPr lang="en-US" sz="1400" dirty="0" smtClean="0"/>
              <a:t>Van Wagoner, R. S.</a:t>
            </a:r>
            <a:r>
              <a:rPr kumimoji="0" lang="en-US" sz="1400" b="0" i="0" u="none" strike="noStrike" kern="1200" cap="none" spc="0" normalizeH="0" noProof="0" dirty="0" smtClean="0">
                <a:ln>
                  <a:noFill/>
                </a:ln>
                <a:solidFill>
                  <a:schemeClr val="tx1"/>
                </a:solidFill>
                <a:effectLst/>
                <a:uLnTx/>
                <a:uFillTx/>
                <a:latin typeface="+mn-lt"/>
                <a:ea typeface="+mn-ea"/>
                <a:cs typeface="+mn-cs"/>
              </a:rPr>
              <a:t>, “</a:t>
            </a:r>
            <a:r>
              <a:rPr lang="en-US" sz="1400" dirty="0" smtClean="0"/>
              <a:t>The Making of a Mormon Myth: The 1844 Transfiguration of Brigham Young,</a:t>
            </a:r>
            <a:r>
              <a:rPr kumimoji="0" lang="en-US" sz="1400" b="0" i="0" u="none" strike="noStrike" kern="1200" cap="none" spc="0" normalizeH="0" noProof="0" dirty="0" smtClean="0">
                <a:ln>
                  <a:noFill/>
                </a:ln>
                <a:solidFill>
                  <a:schemeClr val="tx1"/>
                </a:solidFill>
                <a:effectLst/>
                <a:uLnTx/>
                <a:uFillTx/>
                <a:latin typeface="+mn-lt"/>
                <a:ea typeface="+mn-ea"/>
                <a:cs typeface="+mn-cs"/>
              </a:rPr>
              <a:t>” </a:t>
            </a:r>
            <a:r>
              <a:rPr kumimoji="0" lang="en-US" sz="1400" b="0" i="1" u="none" strike="noStrike" kern="1200" cap="none" spc="0" normalizeH="0" noProof="0" dirty="0" smtClean="0">
                <a:ln>
                  <a:noFill/>
                </a:ln>
                <a:solidFill>
                  <a:schemeClr val="tx1"/>
                </a:solidFill>
                <a:effectLst/>
                <a:uLnTx/>
                <a:uFillTx/>
                <a:latin typeface="+mn-lt"/>
                <a:ea typeface="+mn-ea"/>
                <a:cs typeface="+mn-cs"/>
              </a:rPr>
              <a:t>Dialogue, 28</a:t>
            </a:r>
            <a:r>
              <a:rPr lang="en-US" sz="1400" dirty="0" smtClean="0"/>
              <a:t>, 4</a:t>
            </a:r>
            <a:r>
              <a:rPr lang="en-US" sz="1400" i="1" dirty="0" smtClean="0"/>
              <a:t> </a:t>
            </a:r>
            <a:r>
              <a:rPr lang="en-US" sz="1400" dirty="0" smtClean="0"/>
              <a:t>(1995).</a:t>
            </a:r>
            <a:endParaRPr kumimoji="0" lang="en-US" sz="140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1446464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Points</a:t>
            </a:r>
            <a:endParaRPr lang="en-US" dirty="0"/>
          </a:p>
        </p:txBody>
      </p:sp>
      <p:sp>
        <p:nvSpPr>
          <p:cNvPr id="3" name="Content Placeholder 2"/>
          <p:cNvSpPr>
            <a:spLocks noGrp="1"/>
          </p:cNvSpPr>
          <p:nvPr>
            <p:ph idx="1"/>
          </p:nvPr>
        </p:nvSpPr>
        <p:spPr>
          <a:xfrm>
            <a:off x="152400" y="1752600"/>
            <a:ext cx="4572000" cy="4800600"/>
          </a:xfrm>
        </p:spPr>
        <p:txBody>
          <a:bodyPr>
            <a:normAutofit fontScale="92500" lnSpcReduction="10000"/>
          </a:bodyPr>
          <a:lstStyle/>
          <a:p>
            <a:pPr>
              <a:spcAft>
                <a:spcPts val="1200"/>
              </a:spcAft>
            </a:pPr>
            <a:r>
              <a:rPr lang="en-US" sz="2000" dirty="0" smtClean="0"/>
              <a:t>Human memory is </a:t>
            </a:r>
            <a:r>
              <a:rPr lang="en-US" sz="2000" dirty="0" smtClean="0"/>
              <a:t>embarrassingly </a:t>
            </a:r>
            <a:r>
              <a:rPr lang="en-US" sz="2000" dirty="0" smtClean="0"/>
              <a:t>fallible</a:t>
            </a:r>
          </a:p>
          <a:p>
            <a:pPr>
              <a:spcAft>
                <a:spcPts val="1200"/>
              </a:spcAft>
            </a:pPr>
            <a:r>
              <a:rPr lang="en-US" sz="2000" dirty="0" smtClean="0"/>
              <a:t>Human beings tend to subconsciously rely on each other when constructing memories.</a:t>
            </a:r>
          </a:p>
          <a:p>
            <a:pPr>
              <a:spcAft>
                <a:spcPts val="1200"/>
              </a:spcAft>
            </a:pPr>
            <a:r>
              <a:rPr lang="en-US" sz="2000" dirty="0" smtClean="0"/>
              <a:t>Personal eyewitness testimony is one of the</a:t>
            </a:r>
            <a:r>
              <a:rPr lang="en-US" sz="2000" b="1" dirty="0" smtClean="0"/>
              <a:t> least reliable </a:t>
            </a:r>
            <a:r>
              <a:rPr lang="en-US" sz="2000" dirty="0" smtClean="0"/>
              <a:t>forms of evidence</a:t>
            </a:r>
          </a:p>
          <a:p>
            <a:pPr>
              <a:spcAft>
                <a:spcPts val="1200"/>
              </a:spcAft>
            </a:pPr>
            <a:r>
              <a:rPr lang="en-US" sz="2000" dirty="0" smtClean="0"/>
              <a:t>Implications:</a:t>
            </a:r>
          </a:p>
          <a:p>
            <a:pPr lvl="1">
              <a:spcAft>
                <a:spcPts val="1200"/>
              </a:spcAft>
            </a:pPr>
            <a:r>
              <a:rPr lang="en-US" sz="1600" dirty="0" smtClean="0"/>
              <a:t>Prophets Experiencing God</a:t>
            </a:r>
          </a:p>
          <a:p>
            <a:pPr lvl="1">
              <a:spcAft>
                <a:spcPts val="1200"/>
              </a:spcAft>
            </a:pPr>
            <a:r>
              <a:rPr lang="en-US" sz="1600" dirty="0" smtClean="0"/>
              <a:t>New Testament Gospels</a:t>
            </a:r>
          </a:p>
          <a:p>
            <a:pPr lvl="1">
              <a:spcAft>
                <a:spcPts val="1200"/>
              </a:spcAft>
            </a:pPr>
            <a:r>
              <a:rPr lang="en-US" sz="1600" dirty="0" smtClean="0"/>
              <a:t>Book of Mormon Witnesses</a:t>
            </a:r>
          </a:p>
          <a:p>
            <a:pPr lvl="1">
              <a:spcAft>
                <a:spcPts val="1200"/>
              </a:spcAft>
            </a:pPr>
            <a:r>
              <a:rPr lang="en-US" sz="1600" dirty="0" smtClean="0"/>
              <a:t>Testimony meetings</a:t>
            </a:r>
          </a:p>
          <a:p>
            <a:pPr lvl="1">
              <a:spcAft>
                <a:spcPts val="1200"/>
              </a:spcAft>
            </a:pPr>
            <a:r>
              <a:rPr lang="en-US" sz="1600" dirty="0" smtClean="0"/>
              <a:t>Our own experiences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pic>
        <p:nvPicPr>
          <p:cNvPr id="4099" name="Picture 3" descr="C:\docs\Mormon Stories\figs\brain.jpg"/>
          <p:cNvPicPr>
            <a:picLocks noChangeAspect="1" noChangeArrowheads="1"/>
          </p:cNvPicPr>
          <p:nvPr/>
        </p:nvPicPr>
        <p:blipFill>
          <a:blip r:embed="rId3" cstate="print"/>
          <a:srcRect/>
          <a:stretch>
            <a:fillRect/>
          </a:stretch>
        </p:blipFill>
        <p:spPr bwMode="auto">
          <a:xfrm>
            <a:off x="4876800" y="1828800"/>
            <a:ext cx="4114800" cy="41148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Bored Yet?</a:t>
            </a:r>
            <a:endParaRPr lang="en-US" dirty="0"/>
          </a:p>
        </p:txBody>
      </p:sp>
      <p:sp>
        <p:nvSpPr>
          <p:cNvPr id="4" name="Content Placeholder 3"/>
          <p:cNvSpPr>
            <a:spLocks noGrp="1"/>
          </p:cNvSpPr>
          <p:nvPr>
            <p:ph idx="1"/>
          </p:nvPr>
        </p:nvSpPr>
        <p:spPr>
          <a:xfrm>
            <a:off x="301752" y="1603248"/>
            <a:ext cx="8503920" cy="1368552"/>
          </a:xfrm>
        </p:spPr>
        <p:txBody>
          <a:bodyPr>
            <a:normAutofit/>
          </a:bodyPr>
          <a:lstStyle/>
          <a:p>
            <a:r>
              <a:rPr lang="en-US" sz="2400" dirty="0" smtClean="0"/>
              <a:t>Using only one hand, rotate the pegs by 90 degrees</a:t>
            </a:r>
          </a:p>
          <a:p>
            <a:r>
              <a:rPr lang="en-US" sz="2400" dirty="0" smtClean="0"/>
              <a:t>Great!  Now do it again</a:t>
            </a:r>
          </a:p>
          <a:p>
            <a:r>
              <a:rPr lang="en-US" sz="2400" dirty="0" smtClean="0"/>
              <a:t>Repeat for 30 minutes</a:t>
            </a:r>
            <a:endParaRPr lang="en-US" sz="24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pic>
        <p:nvPicPr>
          <p:cNvPr id="5122" name="Picture 2" descr="C:\rants\Psychology of Belief\Insufficient Justification\pics\pegs1.png"/>
          <p:cNvPicPr>
            <a:picLocks noChangeAspect="1" noChangeArrowheads="1"/>
          </p:cNvPicPr>
          <p:nvPr/>
        </p:nvPicPr>
        <p:blipFill>
          <a:blip r:embed="rId3" cstate="print"/>
          <a:srcRect/>
          <a:stretch>
            <a:fillRect/>
          </a:stretch>
        </p:blipFill>
        <p:spPr bwMode="auto">
          <a:xfrm>
            <a:off x="228600" y="3200400"/>
            <a:ext cx="4114800" cy="3085921"/>
          </a:xfrm>
          <a:prstGeom prst="rect">
            <a:avLst/>
          </a:prstGeom>
          <a:noFill/>
        </p:spPr>
      </p:pic>
      <p:pic>
        <p:nvPicPr>
          <p:cNvPr id="5123" name="Picture 3" descr="C:\rants\Psychology of Belief\Insufficient Justification\pics\pegs2.png"/>
          <p:cNvPicPr>
            <a:picLocks noChangeAspect="1" noChangeArrowheads="1"/>
          </p:cNvPicPr>
          <p:nvPr/>
        </p:nvPicPr>
        <p:blipFill>
          <a:blip r:embed="rId4" cstate="print"/>
          <a:srcRect/>
          <a:stretch>
            <a:fillRect/>
          </a:stretch>
        </p:blipFill>
        <p:spPr bwMode="auto">
          <a:xfrm>
            <a:off x="4800600" y="3200400"/>
            <a:ext cx="4114800" cy="308592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 Your Experience</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sp>
        <p:nvSpPr>
          <p:cNvPr id="6" name="Content Placeholder 3"/>
          <p:cNvSpPr txBox="1">
            <a:spLocks/>
          </p:cNvSpPr>
          <p:nvPr/>
        </p:nvSpPr>
        <p:spPr>
          <a:xfrm>
            <a:off x="152400" y="1905000"/>
            <a:ext cx="3962400" cy="4648200"/>
          </a:xfrm>
          <a:prstGeom prst="rect">
            <a:avLst/>
          </a:prstGeom>
        </p:spPr>
        <p:txBody>
          <a:bodyPr vert="horz" lIns="54864" tIns="91440" rtlCol="0">
            <a:noAutofit/>
          </a:bodyPr>
          <a:lstStyle/>
          <a:p>
            <a:pPr marL="514350" marR="0" lvl="0" indent="-514350" algn="l" defTabSz="914400" rtl="0" eaLnBrk="1" fontAlgn="auto" latinLnBrk="0" hangingPunct="1">
              <a:lnSpc>
                <a:spcPct val="100000"/>
              </a:lnSpc>
              <a:spcBef>
                <a:spcPts val="0"/>
              </a:spcBef>
              <a:spcAft>
                <a:spcPts val="1200"/>
              </a:spcAft>
              <a:buClr>
                <a:schemeClr val="accent1"/>
              </a:buClr>
              <a:buSzPct val="80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Rate on</a:t>
            </a:r>
            <a:r>
              <a:rPr kumimoji="0" lang="en-US" sz="2400" b="0" i="0" u="none" strike="noStrike" kern="1200" cap="none" spc="0" normalizeH="0" noProof="0" dirty="0" smtClean="0">
                <a:ln>
                  <a:noFill/>
                </a:ln>
                <a:solidFill>
                  <a:schemeClr val="tx1"/>
                </a:solidFill>
                <a:effectLst/>
                <a:uLnTx/>
                <a:uFillTx/>
                <a:latin typeface="+mn-lt"/>
                <a:ea typeface="+mn-ea"/>
                <a:cs typeface="+mn-cs"/>
              </a:rPr>
              <a:t> a scale from [-5,5]:</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ts val="0"/>
              </a:spcBef>
              <a:spcAft>
                <a:spcPts val="1200"/>
              </a:spcAft>
              <a:buClr>
                <a:schemeClr val="accent1"/>
              </a:buClr>
              <a:buSzPct val="80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1)	Were the tasks interesting and enjoyable? </a:t>
            </a:r>
          </a:p>
          <a:p>
            <a:pPr marL="514350" marR="0" lvl="0" indent="-514350" algn="l" defTabSz="914400" rtl="0" eaLnBrk="1" fontAlgn="auto" latinLnBrk="0" hangingPunct="1">
              <a:lnSpc>
                <a:spcPct val="100000"/>
              </a:lnSpc>
              <a:spcBef>
                <a:spcPts val="0"/>
              </a:spcBef>
              <a:spcAft>
                <a:spcPts val="1200"/>
              </a:spcAft>
              <a:buClr>
                <a:schemeClr val="accent1"/>
              </a:buClr>
              <a:buSzPct val="80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2)	Do you think the results may have scientific value?</a:t>
            </a:r>
          </a:p>
          <a:p>
            <a:pPr marL="514350" marR="0" lvl="0" indent="-514350" algn="l" defTabSz="914400" rtl="0" eaLnBrk="1" fontAlgn="auto" latinLnBrk="0" hangingPunct="1">
              <a:lnSpc>
                <a:spcPct val="100000"/>
              </a:lnSpc>
              <a:spcBef>
                <a:spcPts val="0"/>
              </a:spcBef>
              <a:spcAft>
                <a:spcPts val="1200"/>
              </a:spcAft>
              <a:buClr>
                <a:schemeClr val="accent1"/>
              </a:buClr>
              <a:buSzPct val="80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3)	Would you have any desire to participate in another similar experiment?</a:t>
            </a:r>
          </a:p>
          <a:p>
            <a:pPr marL="514350" marR="0" lvl="0" indent="-514350" algn="l" defTabSz="914400" rtl="0" eaLnBrk="1" fontAlgn="auto" latinLnBrk="0" hangingPunct="1">
              <a:lnSpc>
                <a:spcPct val="100000"/>
              </a:lnSpc>
              <a:spcBef>
                <a:spcPts val="0"/>
              </a:spcBef>
              <a:spcAft>
                <a:spcPts val="1200"/>
              </a:spcAft>
              <a:buClr>
                <a:schemeClr val="accent1"/>
              </a:buClr>
              <a:buSzPct val="80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Average =</a:t>
            </a:r>
            <a:r>
              <a:rPr kumimoji="0" lang="en-US" sz="2400" b="0"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-0.16</a:t>
            </a:r>
            <a:endPar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endParaRPr>
          </a:p>
        </p:txBody>
      </p:sp>
      <p:pic>
        <p:nvPicPr>
          <p:cNvPr id="1026" name="Picture 2" descr="C:\docs\Mormon Stories\figs\Results1.png"/>
          <p:cNvPicPr>
            <a:picLocks noChangeAspect="1" noChangeArrowheads="1"/>
          </p:cNvPicPr>
          <p:nvPr/>
        </p:nvPicPr>
        <p:blipFill>
          <a:blip r:embed="rId3" cstate="print"/>
          <a:srcRect/>
          <a:stretch>
            <a:fillRect/>
          </a:stretch>
        </p:blipFill>
        <p:spPr bwMode="auto">
          <a:xfrm>
            <a:off x="4282440" y="2057400"/>
            <a:ext cx="4632960" cy="347472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pic>
        <p:nvPicPr>
          <p:cNvPr id="8" name="Picture 3" descr="C:\rants\Psychology of Belief\Insufficient Justification\pics\S_Girl.png"/>
          <p:cNvPicPr>
            <a:picLocks noChangeAspect="1" noChangeArrowheads="1"/>
          </p:cNvPicPr>
          <p:nvPr/>
        </p:nvPicPr>
        <p:blipFill>
          <a:blip r:embed="rId3" cstate="print"/>
          <a:srcRect/>
          <a:stretch>
            <a:fillRect/>
          </a:stretch>
        </p:blipFill>
        <p:spPr bwMode="auto">
          <a:xfrm>
            <a:off x="3810000" y="1676400"/>
            <a:ext cx="4877082" cy="3657600"/>
          </a:xfrm>
          <a:prstGeom prst="rect">
            <a:avLst/>
          </a:prstGeom>
          <a:noFill/>
          <a:ln>
            <a:solidFill>
              <a:schemeClr val="tx1"/>
            </a:solidFill>
          </a:ln>
        </p:spPr>
      </p:pic>
      <p:sp>
        <p:nvSpPr>
          <p:cNvPr id="9" name="Content Placeholder 3"/>
          <p:cNvSpPr txBox="1">
            <a:spLocks/>
          </p:cNvSpPr>
          <p:nvPr/>
        </p:nvSpPr>
        <p:spPr>
          <a:xfrm>
            <a:off x="381000" y="5715000"/>
            <a:ext cx="8305800" cy="990600"/>
          </a:xfrm>
          <a:prstGeom prst="rect">
            <a:avLst/>
          </a:prstGeom>
        </p:spPr>
        <p:txBody>
          <a:bodyPr vert="horz">
            <a:normAutofit/>
          </a:bodyPr>
          <a:lstStyle/>
          <a:p>
            <a:r>
              <a:rPr lang="en-US" sz="2400" b="1" dirty="0" smtClean="0">
                <a:solidFill>
                  <a:srgbClr val="FF3300"/>
                </a:solidFill>
                <a:effectLst>
                  <a:outerShdw blurRad="38100" dist="38100" dir="2700000" algn="tl">
                    <a:srgbClr val="000000">
                      <a:alpha val="43137"/>
                    </a:srgbClr>
                  </a:outerShdw>
                </a:effectLst>
              </a:rPr>
              <a:t>“It was very enjoyable, I had a lot of fun, I enjoyed myself, it was very interesting, it was intriguing, it was exciting.”</a:t>
            </a:r>
            <a:endParaRPr kumimoji="0" lang="en-US" sz="2400" b="1" i="0" u="none" strike="noStrike" kern="1200" cap="none" spc="0" normalizeH="0" baseline="0" noProof="0" dirty="0">
              <a:ln>
                <a:noFill/>
              </a:ln>
              <a:solidFill>
                <a:srgbClr val="FF3300"/>
              </a:solidFill>
              <a:effectLst>
                <a:outerShdw blurRad="38100" dist="38100" dir="2700000" algn="tl">
                  <a:srgbClr val="000000">
                    <a:alpha val="43137"/>
                  </a:srgbClr>
                </a:outerShdw>
              </a:effectLst>
              <a:uLnTx/>
              <a:uFillTx/>
              <a:latin typeface="+mn-lt"/>
              <a:ea typeface="+mn-ea"/>
              <a:cs typeface="+mn-cs"/>
            </a:endParaRPr>
          </a:p>
        </p:txBody>
      </p:sp>
      <p:sp>
        <p:nvSpPr>
          <p:cNvPr id="11" name="Content Placeholder 3"/>
          <p:cNvSpPr>
            <a:spLocks noGrp="1"/>
          </p:cNvSpPr>
          <p:nvPr>
            <p:ph idx="1"/>
          </p:nvPr>
        </p:nvSpPr>
        <p:spPr>
          <a:xfrm>
            <a:off x="152400" y="1676400"/>
            <a:ext cx="3581400" cy="3657600"/>
          </a:xfrm>
        </p:spPr>
        <p:txBody>
          <a:bodyPr>
            <a:normAutofit/>
          </a:bodyPr>
          <a:lstStyle/>
          <a:p>
            <a:r>
              <a:rPr lang="en-US" sz="2000" dirty="0" smtClean="0"/>
              <a:t>Subjects are asked to help “fill in” for a missing employee.</a:t>
            </a:r>
          </a:p>
          <a:p>
            <a:r>
              <a:rPr lang="en-US" sz="2000" dirty="0" smtClean="0"/>
              <a:t>Your job is to “motivate” the next subject before she begins the experimental tasks.</a:t>
            </a:r>
          </a:p>
          <a:p>
            <a:r>
              <a:rPr lang="en-US" sz="2000" dirty="0" smtClean="0"/>
              <a:t>You absolutely must describe the tasks in positive terms.</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Group A: Sufficient Justification</a:t>
            </a:r>
            <a:endParaRPr lang="en-US" sz="4400" dirty="0"/>
          </a:p>
        </p:txBody>
      </p:sp>
      <p:sp>
        <p:nvSpPr>
          <p:cNvPr id="4" name="Content Placeholder 3"/>
          <p:cNvSpPr>
            <a:spLocks noGrp="1"/>
          </p:cNvSpPr>
          <p:nvPr>
            <p:ph idx="1"/>
          </p:nvPr>
        </p:nvSpPr>
        <p:spPr>
          <a:xfrm>
            <a:off x="228600" y="1981200"/>
            <a:ext cx="3581400" cy="4419600"/>
          </a:xfrm>
        </p:spPr>
        <p:txBody>
          <a:bodyPr>
            <a:normAutofit lnSpcReduction="10000"/>
          </a:bodyPr>
          <a:lstStyle/>
          <a:p>
            <a:pPr>
              <a:spcAft>
                <a:spcPts val="1200"/>
              </a:spcAft>
            </a:pPr>
            <a:r>
              <a:rPr lang="en-US" sz="2400" dirty="0" smtClean="0"/>
              <a:t>Two experimental groups. First group is offered </a:t>
            </a:r>
            <a:r>
              <a:rPr lang="en-US" sz="2400" b="1" dirty="0" smtClean="0">
                <a:solidFill>
                  <a:srgbClr val="FF0000"/>
                </a:solidFill>
                <a:effectLst>
                  <a:outerShdw blurRad="38100" dist="38100" dir="2700000" algn="tl">
                    <a:srgbClr val="000000">
                      <a:alpha val="43137"/>
                    </a:srgbClr>
                  </a:outerShdw>
                </a:effectLst>
              </a:rPr>
              <a:t>$20.00</a:t>
            </a:r>
            <a:r>
              <a:rPr lang="en-US" sz="2400" dirty="0" smtClean="0"/>
              <a:t>.</a:t>
            </a:r>
          </a:p>
          <a:p>
            <a:pPr lvl="1">
              <a:spcAft>
                <a:spcPts val="1200"/>
              </a:spcAft>
            </a:pPr>
            <a:r>
              <a:rPr lang="en-US" sz="2000" dirty="0" smtClean="0"/>
              <a:t>That’s nearly </a:t>
            </a:r>
            <a:r>
              <a:rPr lang="en-US" sz="2000" b="1" dirty="0" smtClean="0">
                <a:solidFill>
                  <a:srgbClr val="FF0000"/>
                </a:solidFill>
              </a:rPr>
              <a:t>$100-150 </a:t>
            </a:r>
            <a:r>
              <a:rPr lang="en-US" sz="2000" dirty="0" smtClean="0"/>
              <a:t>by today’s standards!</a:t>
            </a:r>
          </a:p>
          <a:p>
            <a:pPr>
              <a:spcAft>
                <a:spcPts val="1200"/>
              </a:spcAft>
            </a:pPr>
            <a:r>
              <a:rPr lang="en-US" sz="2400" dirty="0" smtClean="0"/>
              <a:t>Is this kind of money worth a little white lie?</a:t>
            </a:r>
          </a:p>
          <a:p>
            <a:pPr lvl="1">
              <a:spcAft>
                <a:spcPts val="1200"/>
              </a:spcAft>
            </a:pPr>
            <a:r>
              <a:rPr lang="en-US" sz="2000" dirty="0" smtClean="0"/>
              <a:t>Actually, yes!</a:t>
            </a:r>
            <a:endParaRPr lang="en-US" sz="2400" dirty="0" smtClean="0"/>
          </a:p>
          <a:p>
            <a:pPr lvl="1">
              <a:spcAft>
                <a:spcPts val="1200"/>
              </a:spcAft>
            </a:pPr>
            <a:r>
              <a:rPr lang="en-US" sz="2000" b="1" dirty="0" smtClean="0">
                <a:solidFill>
                  <a:srgbClr val="FF0000"/>
                </a:solidFill>
                <a:effectLst>
                  <a:outerShdw blurRad="38100" dist="38100" dir="2700000" algn="tl">
                    <a:srgbClr val="000000">
                      <a:alpha val="43137"/>
                    </a:srgbClr>
                  </a:outerShdw>
                </a:effectLst>
              </a:rPr>
              <a:t>Sufficient justification</a:t>
            </a:r>
          </a:p>
          <a:p>
            <a:pPr>
              <a:spcAft>
                <a:spcPts val="1200"/>
              </a:spcAft>
            </a:pPr>
            <a:r>
              <a:rPr lang="en-US" sz="2400" dirty="0" smtClean="0"/>
              <a:t>Average = </a:t>
            </a:r>
            <a:r>
              <a:rPr lang="en-US" sz="2400" b="1" dirty="0" smtClean="0">
                <a:solidFill>
                  <a:srgbClr val="FF0000"/>
                </a:solidFill>
                <a:effectLst>
                  <a:outerShdw blurRad="38100" dist="38100" dir="2700000" algn="tl">
                    <a:srgbClr val="000000">
                      <a:alpha val="43137"/>
                    </a:srgbClr>
                  </a:outerShdw>
                </a:effectLst>
              </a:rPr>
              <a:t>-0.04</a:t>
            </a:r>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pic>
        <p:nvPicPr>
          <p:cNvPr id="2050" name="Picture 2" descr="C:\docs\Mormon Stories\figs\Results2.png"/>
          <p:cNvPicPr>
            <a:picLocks noChangeAspect="1" noChangeArrowheads="1"/>
          </p:cNvPicPr>
          <p:nvPr/>
        </p:nvPicPr>
        <p:blipFill>
          <a:blip r:embed="rId3" cstate="print"/>
          <a:srcRect/>
          <a:stretch>
            <a:fillRect/>
          </a:stretch>
        </p:blipFill>
        <p:spPr bwMode="auto">
          <a:xfrm>
            <a:off x="4038600" y="2133600"/>
            <a:ext cx="4876800" cy="36576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534400" cy="1252728"/>
          </a:xfrm>
        </p:spPr>
        <p:txBody>
          <a:bodyPr>
            <a:normAutofit/>
          </a:bodyPr>
          <a:lstStyle/>
          <a:p>
            <a:r>
              <a:rPr lang="en-US" sz="4400" dirty="0" smtClean="0"/>
              <a:t>Group B: Insufficient Justification</a:t>
            </a:r>
            <a:endParaRPr lang="en-US" sz="4400" dirty="0"/>
          </a:p>
        </p:txBody>
      </p:sp>
      <p:sp>
        <p:nvSpPr>
          <p:cNvPr id="8" name="Content Placeholder 7"/>
          <p:cNvSpPr>
            <a:spLocks noGrp="1"/>
          </p:cNvSpPr>
          <p:nvPr>
            <p:ph idx="1"/>
          </p:nvPr>
        </p:nvSpPr>
        <p:spPr>
          <a:xfrm>
            <a:off x="76200" y="1676400"/>
            <a:ext cx="3810000" cy="5105400"/>
          </a:xfrm>
        </p:spPr>
        <p:txBody>
          <a:bodyPr>
            <a:noAutofit/>
          </a:bodyPr>
          <a:lstStyle/>
          <a:p>
            <a:pPr>
              <a:spcAft>
                <a:spcPts val="1200"/>
              </a:spcAft>
            </a:pPr>
            <a:r>
              <a:rPr lang="en-US" sz="2400" dirty="0" smtClean="0"/>
              <a:t>How about </a:t>
            </a:r>
            <a:r>
              <a:rPr lang="en-US" sz="2400" b="1" dirty="0" smtClean="0">
                <a:solidFill>
                  <a:srgbClr val="FF0000"/>
                </a:solidFill>
                <a:effectLst>
                  <a:outerShdw blurRad="38100" dist="38100" dir="2700000" algn="tl">
                    <a:srgbClr val="000000">
                      <a:alpha val="43137"/>
                    </a:srgbClr>
                  </a:outerShdw>
                </a:effectLst>
              </a:rPr>
              <a:t>$1.00</a:t>
            </a:r>
            <a:r>
              <a:rPr lang="en-US" sz="2400" dirty="0" smtClean="0"/>
              <a:t>?</a:t>
            </a:r>
          </a:p>
          <a:p>
            <a:pPr lvl="1">
              <a:spcAft>
                <a:spcPts val="1200"/>
              </a:spcAft>
            </a:pPr>
            <a:r>
              <a:rPr lang="en-US" sz="2000" dirty="0" smtClean="0"/>
              <a:t>Only </a:t>
            </a:r>
            <a:r>
              <a:rPr lang="en-US" sz="2000" dirty="0" smtClean="0">
                <a:solidFill>
                  <a:srgbClr val="FF0000"/>
                </a:solidFill>
                <a:effectLst>
                  <a:outerShdw blurRad="38100" dist="38100" dir="2700000" algn="tl">
                    <a:srgbClr val="000000">
                      <a:alpha val="43137"/>
                    </a:srgbClr>
                  </a:outerShdw>
                </a:effectLst>
              </a:rPr>
              <a:t>$5-10</a:t>
            </a:r>
            <a:r>
              <a:rPr lang="en-US" sz="2000" dirty="0" smtClean="0"/>
              <a:t> by today’s standards.</a:t>
            </a:r>
          </a:p>
          <a:p>
            <a:pPr>
              <a:spcAft>
                <a:spcPts val="1200"/>
              </a:spcAft>
            </a:pPr>
            <a:r>
              <a:rPr lang="en-US" sz="2400" b="1" dirty="0" smtClean="0">
                <a:solidFill>
                  <a:srgbClr val="FF0000"/>
                </a:solidFill>
                <a:effectLst>
                  <a:outerShdw blurRad="38100" dist="38100" dir="2700000" algn="tl">
                    <a:srgbClr val="000000">
                      <a:alpha val="43137"/>
                    </a:srgbClr>
                  </a:outerShdw>
                </a:effectLst>
              </a:rPr>
              <a:t>Cognitive dissonance </a:t>
            </a:r>
            <a:r>
              <a:rPr lang="en-US" sz="2400" dirty="0" smtClean="0"/>
              <a:t>due to conflict between actions and beliefs.</a:t>
            </a:r>
          </a:p>
          <a:p>
            <a:pPr>
              <a:spcAft>
                <a:spcPts val="1200"/>
              </a:spcAft>
            </a:pPr>
            <a:r>
              <a:rPr lang="en-US" sz="2400" b="1" dirty="0" smtClean="0">
                <a:solidFill>
                  <a:srgbClr val="FF0000"/>
                </a:solidFill>
                <a:effectLst>
                  <a:outerShdw blurRad="38100" dist="38100" dir="2700000" algn="tl">
                    <a:srgbClr val="000000">
                      <a:alpha val="43137"/>
                    </a:srgbClr>
                  </a:outerShdw>
                </a:effectLst>
              </a:rPr>
              <a:t>Insufficient justification </a:t>
            </a:r>
            <a:r>
              <a:rPr lang="en-US" sz="2400" dirty="0" smtClean="0"/>
              <a:t>for stretching the truth.</a:t>
            </a:r>
          </a:p>
          <a:p>
            <a:pPr>
              <a:spcAft>
                <a:spcPts val="1200"/>
              </a:spcAft>
            </a:pPr>
            <a:r>
              <a:rPr lang="en-US" sz="2400" dirty="0" smtClean="0"/>
              <a:t>Beliefs shift to conform with the lie.</a:t>
            </a:r>
          </a:p>
          <a:p>
            <a:pPr>
              <a:spcAft>
                <a:spcPts val="1200"/>
              </a:spcAft>
            </a:pPr>
            <a:r>
              <a:rPr lang="en-US" sz="2400" dirty="0" smtClean="0"/>
              <a:t>Average = </a:t>
            </a:r>
            <a:r>
              <a:rPr lang="en-US" sz="2400" b="1" dirty="0" smtClean="0">
                <a:solidFill>
                  <a:srgbClr val="FF0000"/>
                </a:solidFill>
                <a:effectLst>
                  <a:outerShdw blurRad="38100" dist="38100" dir="2700000" algn="tl">
                    <a:srgbClr val="000000">
                      <a:alpha val="43137"/>
                    </a:srgbClr>
                  </a:outerShdw>
                </a:effectLst>
              </a:rPr>
              <a:t>+1.33</a:t>
            </a:r>
            <a:endParaRPr lang="en-US" sz="2400" b="1" dirty="0">
              <a:solidFill>
                <a:srgbClr val="FF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pic>
        <p:nvPicPr>
          <p:cNvPr id="3074" name="Picture 2" descr="C:\docs\Mormon Stories\figs\Results3.png"/>
          <p:cNvPicPr>
            <a:picLocks noChangeAspect="1" noChangeArrowheads="1"/>
          </p:cNvPicPr>
          <p:nvPr/>
        </p:nvPicPr>
        <p:blipFill>
          <a:blip r:embed="rId3" cstate="print"/>
          <a:srcRect/>
          <a:stretch>
            <a:fillRect/>
          </a:stretch>
        </p:blipFill>
        <p:spPr bwMode="auto">
          <a:xfrm>
            <a:off x="4038600" y="2286000"/>
            <a:ext cx="4876800" cy="36576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Applications to Religion:  Testimonies</a:t>
            </a:r>
            <a:endParaRPr lang="en-US" sz="3600" dirty="0"/>
          </a:p>
        </p:txBody>
      </p:sp>
      <p:sp>
        <p:nvSpPr>
          <p:cNvPr id="4" name="Content Placeholder 3"/>
          <p:cNvSpPr>
            <a:spLocks noGrp="1"/>
          </p:cNvSpPr>
          <p:nvPr>
            <p:ph idx="1"/>
          </p:nvPr>
        </p:nvSpPr>
        <p:spPr>
          <a:xfrm>
            <a:off x="152400" y="1752600"/>
            <a:ext cx="4648200" cy="1063752"/>
          </a:xfrm>
        </p:spPr>
        <p:txBody>
          <a:bodyPr>
            <a:normAutofit/>
          </a:bodyPr>
          <a:lstStyle/>
          <a:p>
            <a:r>
              <a:rPr lang="en-US" sz="2400" dirty="0" smtClean="0"/>
              <a:t>Manifestations of the Holy Spirit or basic cognitive dissonance?</a:t>
            </a:r>
            <a:endParaRPr lang="en-US" sz="24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pic>
        <p:nvPicPr>
          <p:cNvPr id="7170" name="Picture 2"/>
          <p:cNvPicPr>
            <a:picLocks noChangeAspect="1" noChangeArrowheads="1"/>
          </p:cNvPicPr>
          <p:nvPr/>
        </p:nvPicPr>
        <p:blipFill>
          <a:blip r:embed="rId3" cstate="print"/>
          <a:srcRect l="16571" t="16000" r="18286" b="18476"/>
          <a:stretch>
            <a:fillRect/>
          </a:stretch>
        </p:blipFill>
        <p:spPr bwMode="auto">
          <a:xfrm>
            <a:off x="329609" y="3048000"/>
            <a:ext cx="4242391" cy="3200400"/>
          </a:xfrm>
          <a:prstGeom prst="rect">
            <a:avLst/>
          </a:prstGeom>
          <a:noFill/>
          <a:ln w="9525">
            <a:solidFill>
              <a:schemeClr val="tx1"/>
            </a:solidFill>
            <a:miter lim="800000"/>
            <a:headEnd/>
            <a:tailEnd/>
          </a:ln>
        </p:spPr>
      </p:pic>
      <p:pic>
        <p:nvPicPr>
          <p:cNvPr id="7" name="Picture 3" descr="C:\docs\Mormon Stories\figs\Testimony-image.jpg"/>
          <p:cNvPicPr>
            <a:picLocks noChangeAspect="1" noChangeArrowheads="1"/>
          </p:cNvPicPr>
          <p:nvPr/>
        </p:nvPicPr>
        <p:blipFill>
          <a:blip r:embed="rId4" cstate="print"/>
          <a:srcRect/>
          <a:stretch>
            <a:fillRect/>
          </a:stretch>
        </p:blipFill>
        <p:spPr bwMode="auto">
          <a:xfrm>
            <a:off x="4946904" y="1981200"/>
            <a:ext cx="3511296" cy="4389120"/>
          </a:xfrm>
          <a:prstGeom prst="rect">
            <a:avLst/>
          </a:prstGeom>
          <a:noFill/>
          <a:ln>
            <a:solidFill>
              <a:schemeClr val="tx1"/>
            </a:solidFill>
          </a:ln>
        </p:spPr>
      </p:pic>
      <p:sp>
        <p:nvSpPr>
          <p:cNvPr id="8" name="Content Placeholder 3"/>
          <p:cNvSpPr txBox="1">
            <a:spLocks/>
          </p:cNvSpPr>
          <p:nvPr/>
        </p:nvSpPr>
        <p:spPr>
          <a:xfrm>
            <a:off x="5785104" y="6400800"/>
            <a:ext cx="2057400" cy="381000"/>
          </a:xfrm>
          <a:prstGeom prst="rect">
            <a:avLst/>
          </a:prstGeom>
        </p:spPr>
        <p:txBody>
          <a:bodyPr vert="horz">
            <a:normAutofit/>
          </a:bodyPr>
          <a:lstStyle/>
          <a:p>
            <a:r>
              <a:rPr lang="en-US" sz="1400" dirty="0" smtClean="0"/>
              <a:t>* mormonmatters.org</a:t>
            </a:r>
            <a:endParaRPr kumimoji="0" lang="en-US" sz="14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Confirmation Bias</a:t>
            </a:r>
            <a:endParaRPr lang="en-US" dirty="0"/>
          </a:p>
        </p:txBody>
      </p:sp>
      <p:sp>
        <p:nvSpPr>
          <p:cNvPr id="4" name="Content Placeholder 3"/>
          <p:cNvSpPr>
            <a:spLocks noGrp="1"/>
          </p:cNvSpPr>
          <p:nvPr>
            <p:ph idx="1"/>
          </p:nvPr>
        </p:nvSpPr>
        <p:spPr>
          <a:xfrm>
            <a:off x="301752" y="1527048"/>
            <a:ext cx="8503920" cy="1292352"/>
          </a:xfrm>
        </p:spPr>
        <p:txBody>
          <a:bodyPr>
            <a:normAutofit/>
          </a:bodyPr>
          <a:lstStyle/>
          <a:p>
            <a:r>
              <a:rPr lang="en-US" sz="2000" dirty="0" smtClean="0"/>
              <a:t>People have a strong tendency to only seek out evidence that confirms what they already believe rather than potentially disprove.</a:t>
            </a:r>
          </a:p>
          <a:p>
            <a:r>
              <a:rPr lang="en-US" sz="2000" dirty="0" smtClean="0"/>
              <a:t>This bias is one of the most pervasive in all of human reasoning.</a:t>
            </a:r>
            <a:endParaRPr lang="en-US" sz="2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a:p>
        </p:txBody>
      </p:sp>
      <p:sp>
        <p:nvSpPr>
          <p:cNvPr id="5" name="Content Placeholder 3"/>
          <p:cNvSpPr txBox="1">
            <a:spLocks/>
          </p:cNvSpPr>
          <p:nvPr/>
        </p:nvSpPr>
        <p:spPr>
          <a:xfrm>
            <a:off x="152400" y="6172200"/>
            <a:ext cx="8686800" cy="685800"/>
          </a:xfrm>
          <a:prstGeom prst="rect">
            <a:avLst/>
          </a:prstGeom>
        </p:spPr>
        <p:txBody>
          <a:bodyPr vert="horz">
            <a:normAutofit/>
          </a:bodyPr>
          <a:lstStyle/>
          <a:p>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Wason</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P. C.</a:t>
            </a:r>
            <a:r>
              <a:rPr kumimoji="0" lang="en-US" sz="1400" b="0" i="0" u="none" strike="noStrike" kern="1200" cap="none" spc="0" normalizeH="0" noProof="0" dirty="0" smtClean="0">
                <a:ln>
                  <a:noFill/>
                </a:ln>
                <a:solidFill>
                  <a:schemeClr val="tx1"/>
                </a:solidFill>
                <a:effectLst/>
                <a:uLnTx/>
                <a:uFillTx/>
                <a:latin typeface="+mn-lt"/>
                <a:ea typeface="+mn-ea"/>
                <a:cs typeface="+mn-cs"/>
              </a:rPr>
              <a:t>, “On the failure to eliminate hypotheses in a conceptual task</a:t>
            </a:r>
            <a:r>
              <a:rPr lang="en-US" sz="1400" dirty="0" smtClean="0"/>
              <a:t>,</a:t>
            </a:r>
            <a:r>
              <a:rPr kumimoji="0" lang="en-US" sz="1400" b="0" i="0" u="none" strike="noStrike" kern="1200" cap="none" spc="0" normalizeH="0" noProof="0" dirty="0" smtClean="0">
                <a:ln>
                  <a:noFill/>
                </a:ln>
                <a:solidFill>
                  <a:schemeClr val="tx1"/>
                </a:solidFill>
                <a:effectLst/>
                <a:uLnTx/>
                <a:uFillTx/>
                <a:latin typeface="+mn-lt"/>
                <a:ea typeface="+mn-ea"/>
                <a:cs typeface="+mn-cs"/>
              </a:rPr>
              <a:t>” </a:t>
            </a:r>
            <a:r>
              <a:rPr kumimoji="0" lang="en-US" sz="1400" b="0" i="1" u="none" strike="noStrike" kern="1200" cap="none" spc="0" normalizeH="0" noProof="0" dirty="0" smtClean="0">
                <a:ln>
                  <a:noFill/>
                </a:ln>
                <a:solidFill>
                  <a:schemeClr val="tx1"/>
                </a:solidFill>
                <a:effectLst/>
                <a:uLnTx/>
                <a:uFillTx/>
                <a:latin typeface="+mn-lt"/>
                <a:ea typeface="+mn-ea"/>
                <a:cs typeface="+mn-cs"/>
              </a:rPr>
              <a:t>Quarterly Journal of Experimental </a:t>
            </a:r>
            <a:r>
              <a:rPr lang="en-US" sz="1400" i="1" dirty="0" smtClean="0"/>
              <a:t>Psychology</a:t>
            </a:r>
            <a:r>
              <a:rPr lang="en-US" sz="1400" dirty="0" smtClean="0"/>
              <a:t>, </a:t>
            </a:r>
            <a:r>
              <a:rPr lang="en-US" sz="1400" b="1" dirty="0" smtClean="0"/>
              <a:t>12</a:t>
            </a:r>
            <a:r>
              <a:rPr lang="en-US" sz="1400" dirty="0" smtClean="0"/>
              <a:t> , 3</a:t>
            </a:r>
            <a:r>
              <a:rPr lang="en-US" sz="1400" i="1" dirty="0" smtClean="0"/>
              <a:t> </a:t>
            </a:r>
            <a:r>
              <a:rPr lang="en-US" sz="1400" dirty="0" smtClean="0"/>
              <a:t>(1960).</a:t>
            </a:r>
            <a:endParaRPr kumimoji="0" lang="en-US" sz="140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3" cstate="print"/>
          <a:srcRect l="4000" t="10667" r="2286" b="6286"/>
          <a:stretch>
            <a:fillRect/>
          </a:stretch>
        </p:blipFill>
        <p:spPr bwMode="auto">
          <a:xfrm>
            <a:off x="2072364" y="2667000"/>
            <a:ext cx="5090436" cy="338328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11206</TotalTime>
  <Words>3200</Words>
  <Application>Microsoft Office PowerPoint</Application>
  <PresentationFormat>On-screen Show (4:3)</PresentationFormat>
  <Paragraphs>289</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Module</vt:lpstr>
      <vt:lpstr>Cognitive Dissonance</vt:lpstr>
      <vt:lpstr>Festinger and Carlsmith</vt:lpstr>
      <vt:lpstr>Bored Yet?</vt:lpstr>
      <vt:lpstr>Rate Your Experience</vt:lpstr>
      <vt:lpstr>“Motivation”</vt:lpstr>
      <vt:lpstr>Group A: Sufficient Justification</vt:lpstr>
      <vt:lpstr>Group B: Insufficient Justification</vt:lpstr>
      <vt:lpstr>Applications to Religion:  Testimonies</vt:lpstr>
      <vt:lpstr>Confirmation Bias</vt:lpstr>
      <vt:lpstr>Guess My Rule</vt:lpstr>
      <vt:lpstr>Example</vt:lpstr>
      <vt:lpstr>Actual Rule</vt:lpstr>
      <vt:lpstr>Thinking with Falsification</vt:lpstr>
      <vt:lpstr>Falsifiability and Science</vt:lpstr>
      <vt:lpstr>Belief Perseverance</vt:lpstr>
      <vt:lpstr>Firefighters</vt:lpstr>
      <vt:lpstr>Training</vt:lpstr>
      <vt:lpstr>Debriefing</vt:lpstr>
      <vt:lpstr>Working both Ways</vt:lpstr>
      <vt:lpstr>Applications to Religion</vt:lpstr>
      <vt:lpstr>Take Home Points</vt:lpstr>
      <vt:lpstr>Eyewitness Testimony</vt:lpstr>
      <vt:lpstr>“Hit” versus “Smashed”</vt:lpstr>
      <vt:lpstr>Misinformation Effect</vt:lpstr>
      <vt:lpstr>Memory and Social Pressure</vt:lpstr>
      <vt:lpstr>Did you see a banana?</vt:lpstr>
      <vt:lpstr>The Transfiguration of Brigham Young</vt:lpstr>
      <vt:lpstr>Take Home Points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Simulated Performance of Plasmon-Enhanced Thin-Film Silicon Solar Cells</dc:title>
  <dc:creator>JR</dc:creator>
  <cp:lastModifiedBy>JR</cp:lastModifiedBy>
  <cp:revision>6468</cp:revision>
  <dcterms:created xsi:type="dcterms:W3CDTF">2006-08-16T00:00:00Z</dcterms:created>
  <dcterms:modified xsi:type="dcterms:W3CDTF">2012-03-23T02:32:51Z</dcterms:modified>
</cp:coreProperties>
</file>