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298" r:id="rId2"/>
    <p:sldId id="415" r:id="rId3"/>
    <p:sldId id="416" r:id="rId4"/>
    <p:sldId id="418" r:id="rId5"/>
    <p:sldId id="439" r:id="rId6"/>
    <p:sldId id="507" r:id="rId7"/>
    <p:sldId id="434" r:id="rId8"/>
    <p:sldId id="518" r:id="rId9"/>
    <p:sldId id="422" r:id="rId10"/>
    <p:sldId id="419" r:id="rId11"/>
    <p:sldId id="508" r:id="rId12"/>
    <p:sldId id="509" r:id="rId13"/>
    <p:sldId id="510" r:id="rId14"/>
    <p:sldId id="511" r:id="rId15"/>
    <p:sldId id="512" r:id="rId16"/>
    <p:sldId id="513" r:id="rId17"/>
    <p:sldId id="514" r:id="rId18"/>
    <p:sldId id="515" r:id="rId19"/>
    <p:sldId id="516" r:id="rId20"/>
    <p:sldId id="517" r:id="rId21"/>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carpulla" initials="MAS" lastIdx="34" clrIdx="0"/>
  <p:cmAuthor id="1" name="College of Engineering " initials="CoE" lastIdx="1" clrIdx="1"/>
  <p:cmAuthor id="2" name="JR"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2173" autoAdjust="0"/>
  </p:normalViewPr>
  <p:slideViewPr>
    <p:cSldViewPr>
      <p:cViewPr>
        <p:scale>
          <a:sx n="83" d="100"/>
          <a:sy n="83" d="100"/>
        </p:scale>
        <p:origin x="-100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F0DFF1EB-C82F-4780-9F6C-4CAC6629EE77}" type="datetimeFigureOut">
              <a:rPr lang="en-US" smtClean="0"/>
              <a:pPr/>
              <a:t>4/12/2012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8146964F-1DD3-4612-8711-5516F881951E}" type="slidenum">
              <a:rPr lang="en-US" smtClean="0"/>
              <a:pPr/>
              <a:t>‹#›</a:t>
            </a:fld>
            <a:endParaRPr lang="en-US"/>
          </a:p>
        </p:txBody>
      </p:sp>
    </p:spTree>
    <p:extLst>
      <p:ext uri="{BB962C8B-B14F-4D97-AF65-F5344CB8AC3E}">
        <p14:creationId xmlns="" xmlns:p14="http://schemas.microsoft.com/office/powerpoint/2010/main" val="78292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 morning PT with the BYU</a:t>
            </a:r>
            <a:r>
              <a:rPr lang="en-US" baseline="0" dirty="0" smtClean="0"/>
              <a:t> Army ROTC.  Tired, sweaty, miserable.  Yet we sing about how much fun we’re having and how we could do this all day.  Let yourself believe it, and suddenly it becomes true!  Valuable life lesson learned that day.  Promise to self: do not let subjective convictions determine important beliefs about the world.  Demand evidence first before coming to belief; NEVER THE OTHER WAY AROUND!</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2006 - Discount book at bookstore.  Five bucks for a 95 dollar</a:t>
            </a:r>
            <a:r>
              <a:rPr lang="en-US" baseline="0" dirty="0" smtClean="0"/>
              <a:t> book.  </a:t>
            </a:r>
            <a:r>
              <a:rPr lang="en-US" dirty="0" smtClean="0"/>
              <a:t>WOW!  Suddenly I had more</a:t>
            </a:r>
            <a:r>
              <a:rPr lang="en-US" baseline="0" dirty="0" smtClean="0"/>
              <a:t> answers than I ever dreamed.</a:t>
            </a:r>
          </a:p>
          <a:p>
            <a:endParaRPr lang="en-US" baseline="0" dirty="0" smtClean="0"/>
          </a:p>
          <a:p>
            <a:r>
              <a:rPr lang="en-US" baseline="0" dirty="0" smtClean="0"/>
              <a:t>Key points:  Human cognition is riddled with pitfalls and biases.  Our brains do a lot of things very well, but they are extremely effective at generating beliefs without any basis in reality.  We are adrift in a sea of misinformation, lies, scams, ambiguities, and uncertainties.  Understanding our nature is important to recognizing where we so frequently go wrong.  Scientific method is especially important for training us to overcome our own carnal nature and thinking critically.  It is a tool that helps us sift through the compost of data and uncover the occasional nuggets of reality.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my favorite social psychological experiments of all time and the</a:t>
            </a:r>
            <a:r>
              <a:rPr lang="en-US" baseline="0" dirty="0" smtClean="0"/>
              <a:t> first video in my series</a:t>
            </a:r>
            <a:r>
              <a:rPr lang="en-US" dirty="0" smtClean="0"/>
              <a:t>.</a:t>
            </a:r>
            <a:r>
              <a:rPr lang="en-US" baseline="0" dirty="0" smtClean="0"/>
              <a:t>  </a:t>
            </a:r>
            <a:r>
              <a:rPr lang="en-US" dirty="0" smtClean="0"/>
              <a:t>Bring</a:t>
            </a:r>
            <a:r>
              <a:rPr lang="en-US" baseline="0" dirty="0" smtClean="0"/>
              <a:t> people in for an experiment on “visual acuity” (or whatever) and ask them which bar is the same height as the reference.  All things being equal, people naturally give accurate results.  After all, the bars are right there in front of your face!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shake things up a bit.  Place another</a:t>
            </a:r>
            <a:r>
              <a:rPr lang="en-US" baseline="0" dirty="0" smtClean="0"/>
              <a:t> 6-7 people in the room next to you.  Repeat the experiment.  Every now and then, have the confederates unanimously pick the WRONG BAR!  What do you do?  Are they crazy?  Are YOU crazy?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surprising results.  </a:t>
            </a:r>
            <a:br>
              <a:rPr lang="en-US" dirty="0" smtClean="0"/>
            </a:br>
            <a:endParaRPr lang="en-US" dirty="0" smtClean="0"/>
          </a:p>
          <a:p>
            <a:r>
              <a:rPr lang="en-US" dirty="0" smtClean="0"/>
              <a:t>The</a:t>
            </a:r>
            <a:r>
              <a:rPr lang="en-US" baseline="0" dirty="0" smtClean="0"/>
              <a:t> truth is literally right there IN FRONT OF YOUR FACE.  Yet most people still have a hard time standing up for what is real when faced with nothing more than social pressure.  What does this say about us?  What does it say about religious institutions?</a:t>
            </a:r>
          </a:p>
          <a:p>
            <a:endParaRPr lang="en-US" baseline="0" dirty="0" smtClean="0"/>
          </a:p>
          <a:p>
            <a:r>
              <a:rPr lang="en-US" baseline="0" dirty="0" smtClean="0"/>
              <a:t>Funny quirk:  Asch actually tried varying the disparity in the lines.  In one experiment, the lines were off by a full SEVEN INCHES, and some subjects still conformed to the </a:t>
            </a:r>
            <a:r>
              <a:rPr lang="en-US" baseline="0" dirty="0" err="1" smtClean="0"/>
              <a:t>marjority</a:t>
            </a:r>
            <a:r>
              <a:rPr lang="en-US" baseline="0" smtClean="0"/>
              <a:t>!</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make things even</a:t>
            </a:r>
            <a:r>
              <a:rPr lang="en-US" baseline="0" dirty="0" smtClean="0"/>
              <a:t> more interesting.  Make the task difficult and add a reward for accurate results.  </a:t>
            </a:r>
          </a:p>
          <a:p>
            <a:endParaRPr lang="en-US" baseline="0" dirty="0" smtClean="0"/>
          </a:p>
          <a:p>
            <a:r>
              <a:rPr lang="en-US" baseline="0" dirty="0" smtClean="0"/>
              <a:t>You must identify a culprit from a line up.  The make things difficult, the culprit is only shown for 0.5 seconds.  To make things easy, the culprit is shown for 10 seconds.  To add a level of importance to the test, accurate results could also be rewarded by offering $20 for correct answers.</a:t>
            </a:r>
          </a:p>
        </p:txBody>
      </p:sp>
      <p:sp>
        <p:nvSpPr>
          <p:cNvPr id="4" name="Slide Number Placeholder 3"/>
          <p:cNvSpPr>
            <a:spLocks noGrp="1"/>
          </p:cNvSpPr>
          <p:nvPr>
            <p:ph type="sldNum" sz="quarter" idx="10"/>
          </p:nvPr>
        </p:nvSpPr>
        <p:spPr/>
        <p:txBody>
          <a:bodyPr/>
          <a:lstStyle/>
          <a:p>
            <a:fld id="{8146964F-1DD3-4612-8711-5516F88195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 have two confederates that offer their opinions before you can answer the question.  Sometimes they give the correct answer.  Sometimes they unanimously pick the wrong guy.  You must either trust the consensus or trust your own perception, which is now horribly uncertain.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Uncertainty plus cost equals increased social influence.  WOW!</a:t>
            </a:r>
          </a:p>
        </p:txBody>
      </p:sp>
      <p:sp>
        <p:nvSpPr>
          <p:cNvPr id="4" name="Slide Number Placeholder 3"/>
          <p:cNvSpPr>
            <a:spLocks noGrp="1"/>
          </p:cNvSpPr>
          <p:nvPr>
            <p:ph type="sldNum" sz="quarter" idx="10"/>
          </p:nvPr>
        </p:nvSpPr>
        <p:spPr/>
        <p:txBody>
          <a:bodyPr/>
          <a:lstStyle/>
          <a:p>
            <a:fld id="{8146964F-1DD3-4612-8711-5516F88195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does this relate</a:t>
            </a:r>
            <a:r>
              <a:rPr lang="en-US" baseline="0" dirty="0" smtClean="0"/>
              <a:t> to matters of faith?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Think about it.  Heaven and hell represent VERY important consequences of our beliefs and actions.  The nature of God is also not a very obvious thing.  The guy is practically invisible, yet ubiquitous.  Do you believe in him or not?  Go to church or not?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All things being equal, the natural human tendency is to follow the faith of everyone around you.  Even when reality is staring you in the face!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 littl</a:t>
            </a:r>
            <a:r>
              <a:rPr lang="en-US" baseline="0" dirty="0" smtClean="0"/>
              <a:t>e bit about the flow of the discussion and where we’ll be going.</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over</a:t>
            </a:r>
            <a:r>
              <a:rPr lang="en-US" baseline="0" dirty="0" smtClean="0"/>
              <a:t> my education.  Bear in mind that I am an electrical engineer by training.  Psychology is really just a passionate hobby for me.  So do not think of me as an “expert” in the strictest sense.  However, I do have practical knowledge on the subject.  I have read plenty of the standard college-level literature and I have access to a massive pool of original research papers.  So at the end of the day, science is science, and it is not that difficult to draw practical conclusions from the data.  </a:t>
            </a:r>
          </a:p>
          <a:p>
            <a:endParaRPr lang="en-US" baseline="0" dirty="0" smtClean="0"/>
          </a:p>
          <a:p>
            <a:r>
              <a:rPr lang="en-US" baseline="0" dirty="0" smtClean="0"/>
              <a:t>The information I will be presenting here is going to consist primarily of actual scientific data.  So do not trust me, but TRUST THE SCIENCE.  Verify it yourself.  Read some the papers yourself, even.  Hopefully there will be a clear divide between legitimate facts and my own personal theories based on those facts.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some background on me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a:t>
            </a:r>
            <a:r>
              <a:rPr lang="en-US" baseline="0" dirty="0" smtClean="0"/>
              <a:t> books that hugely influenced my life and my search for truth.  Everything you need to know about critical thinking and scientific method was already written long ago by Carl Sagan.  It was as if he reached into my brain and cobbled my thoughts together into a single, coherent narrative.  All you need is a burning desire to learn the truth, an unwavering appreciation for the facts, and a disciplined standard of empirical evidence.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Religious</a:t>
            </a:r>
            <a:r>
              <a:rPr lang="en-US" baseline="0" dirty="0" smtClean="0"/>
              <a:t> belief deals with ideas of the most fundamental importance about our existence.  If you are correct, your rewards are great.  If you pick the wrong faith, and your punishment might be eternal. </a:t>
            </a:r>
          </a:p>
          <a:p>
            <a:endParaRPr lang="en-US" baseline="0" dirty="0" smtClean="0"/>
          </a:p>
          <a:p>
            <a:r>
              <a:rPr lang="en-US" baseline="0" dirty="0" smtClean="0"/>
              <a:t>CONCLUSION:  MAKE ABSOLUTELY SURE THAT THE FAITH YOU CHOOSE TO BELIEVE IS THE RIGHT ONE, OR YOUR IMMORTAL SOUL MIGHT GET TOTALLY SCREWED.</a:t>
            </a:r>
            <a:endParaRPr lang="en-US"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cannot all be right, but they certainly</a:t>
            </a:r>
            <a:r>
              <a:rPr lang="en-US" baseline="0" dirty="0" smtClean="0"/>
              <a:t> can all be wrong.  However, the “nonreligious” category is the logical default position.  Even so, this makes a profound statement.  To paraphrase Carl Sagan, billions of people can have experiences that are both profound and compelling, yet still not have anything to do with an external reality.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cannot all be right, but they certainly</a:t>
            </a:r>
            <a:r>
              <a:rPr lang="en-US" baseline="0" dirty="0" smtClean="0"/>
              <a:t> can all be wrong.  However, the “nonreligious” category is the logical default position.  Even so, this makes a profound statement.  To paraphrase Carl Sagan, billions of people can have experiences that are both profound and compelling, yet still not have anything to do with an external reality.</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do not wish to go on a long philosophical discussion, but this absolutely needs to be addressed.  The only form of epistemology I know of with a proven track record is methodological naturalism based on scientific method.  All other forms of epistemology inevitably seem to fail at producing real knowledge or weeding out errors.</a:t>
            </a:r>
          </a:p>
          <a:p>
            <a:endParaRPr lang="en-US" baseline="0" dirty="0" smtClean="0"/>
          </a:p>
          <a:p>
            <a:r>
              <a:rPr lang="en-US" baseline="0" dirty="0" smtClean="0"/>
              <a:t>TAKE HOME POINT:  </a:t>
            </a:r>
            <a:r>
              <a:rPr lang="en-US" dirty="0" smtClean="0"/>
              <a:t>It is okay to believe</a:t>
            </a:r>
            <a:r>
              <a:rPr lang="en-US" baseline="0" dirty="0" smtClean="0"/>
              <a:t> in weird and crazy things, but the price of that belief is a rigorous standard of empirical evidence.  How else am I supposed to differentiate between ideas that genuinely reflect reality versus ideas that someone just pulled out of his imagination?</a:t>
            </a:r>
          </a:p>
        </p:txBody>
      </p:sp>
      <p:sp>
        <p:nvSpPr>
          <p:cNvPr id="4" name="Slide Number Placeholder 3"/>
          <p:cNvSpPr>
            <a:spLocks noGrp="1"/>
          </p:cNvSpPr>
          <p:nvPr>
            <p:ph type="sldNum" sz="quarter" idx="10"/>
          </p:nvPr>
        </p:nvSpPr>
        <p:spPr/>
        <p:txBody>
          <a:bodyPr/>
          <a:lstStyle/>
          <a:p>
            <a:fld id="{8146964F-1DD3-4612-8711-5516F88195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F11602-9D6E-4815-9411-1331C97A6826}"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0D803-29F5-4A26-B1B5-97005BAD1F5F}"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F87B8-85C7-47CD-8C16-AC0E3E1ACA59}" type="datetime1">
              <a:rPr lang="en-US" smtClean="0"/>
              <a:pPr/>
              <a:t>4/12/2012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EB106-AAE3-4F3C-9180-06819DF81332}"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EF738-C10E-4394-AEC0-79B5ED6C2E9C}" type="datetime1">
              <a:rPr lang="en-US" smtClean="0"/>
              <a:pPr/>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3383C-E415-4F4C-B5BB-88166798896D}" type="datetime1">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29C238-70E4-4A72-8B91-FF2E502DF7E9}" type="datetime1">
              <a:rPr lang="en-US" smtClean="0"/>
              <a:pPr/>
              <a:t>4/12/2012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6D5911-F2CF-40A7-AF18-0A962CA02CF5}" type="datetime1">
              <a:rPr lang="en-US" smtClean="0"/>
              <a:pPr/>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CBAF6-BF68-4870-A645-10B9C7E9D870}" type="datetime1">
              <a:rPr lang="en-US" smtClean="0"/>
              <a:pPr/>
              <a:t>4/12/2012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11A090-EBCF-4DB2-AC7D-CEC766D3F1C3}" type="datetime1">
              <a:rPr lang="en-US" smtClean="0"/>
              <a:pPr/>
              <a:t>4/12/2012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E3367D0-93B5-4008-86E9-AB900C492475}" type="datetime1">
              <a:rPr lang="en-US" smtClean="0"/>
              <a:pPr/>
              <a:t>4/12/2012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BB8545-5D01-4DBC-8DCB-86CFCFD2A009}" type="datetime1">
              <a:rPr lang="en-US" smtClean="0"/>
              <a:pPr/>
              <a:t>4/12/2012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86800" cy="1524000"/>
          </a:xfrm>
        </p:spPr>
        <p:txBody>
          <a:bodyPr>
            <a:noAutofit/>
          </a:bodyPr>
          <a:lstStyle/>
          <a:p>
            <a:r>
              <a:rPr lang="en-US" sz="3200" b="1" dirty="0" smtClean="0"/>
              <a:t>Mormon Stories:</a:t>
            </a:r>
            <a:br>
              <a:rPr lang="en-US" sz="3200" b="1" dirty="0" smtClean="0"/>
            </a:br>
            <a:r>
              <a:rPr lang="en-US" sz="3200" b="1" dirty="0" smtClean="0"/>
              <a:t>Psychology of Belief and Religion</a:t>
            </a:r>
            <a:br>
              <a:rPr lang="en-US" sz="3200" b="1" dirty="0" smtClean="0"/>
            </a:br>
            <a:endParaRPr lang="en-US" sz="32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Rectangle 4"/>
          <p:cNvSpPr/>
          <p:nvPr/>
        </p:nvSpPr>
        <p:spPr>
          <a:xfrm>
            <a:off x="152400" y="5602069"/>
            <a:ext cx="8686800" cy="646331"/>
          </a:xfrm>
          <a:prstGeom prst="rect">
            <a:avLst/>
          </a:prstGeom>
        </p:spPr>
        <p:txBody>
          <a:bodyPr wrap="square">
            <a:spAutoFit/>
          </a:bodyPr>
          <a:lstStyle/>
          <a:p>
            <a:pPr marL="0" lvl="1" algn="ctr"/>
            <a:r>
              <a:rPr lang="en-US" sz="3600" b="1" dirty="0" smtClean="0">
                <a:effectLst>
                  <a:outerShdw blurRad="38100" dist="38100" dir="2700000" algn="tl">
                    <a:srgbClr val="000000">
                      <a:alpha val="43137"/>
                    </a:srgbClr>
                  </a:outerShdw>
                </a:effectLst>
              </a:rPr>
              <a:t>Dr James Nagel</a:t>
            </a:r>
          </a:p>
        </p:txBody>
      </p:sp>
      <p:pic>
        <p:nvPicPr>
          <p:cNvPr id="3" name="Picture 2" descr="D:\docs\Mormon Stories\figs\profile.jpg"/>
          <p:cNvPicPr>
            <a:picLocks noChangeAspect="1" noChangeArrowheads="1"/>
          </p:cNvPicPr>
          <p:nvPr/>
        </p:nvPicPr>
        <p:blipFill>
          <a:blip r:embed="rId3" cstate="print"/>
          <a:srcRect b="37499"/>
          <a:stretch>
            <a:fillRect/>
          </a:stretch>
        </p:blipFill>
        <p:spPr bwMode="auto">
          <a:xfrm>
            <a:off x="2667000" y="1295400"/>
            <a:ext cx="3883147" cy="3657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ROTC</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pic>
        <p:nvPicPr>
          <p:cNvPr id="3074" name="Picture 2" descr="C:\docs\Psychology of Belief\figs\army.mil-52264-2009-10-02-131033.jpg"/>
          <p:cNvPicPr>
            <a:picLocks noChangeAspect="1" noChangeArrowheads="1"/>
          </p:cNvPicPr>
          <p:nvPr/>
        </p:nvPicPr>
        <p:blipFill>
          <a:blip r:embed="rId3" cstate="print"/>
          <a:srcRect/>
          <a:stretch>
            <a:fillRect/>
          </a:stretch>
        </p:blipFill>
        <p:spPr bwMode="auto">
          <a:xfrm>
            <a:off x="762000" y="1524000"/>
            <a:ext cx="7680960" cy="51206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to Social Psychology</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1026" name="Picture 2" descr="D:\docs\Psychology of Belief\figs\Kassin.jpg"/>
          <p:cNvPicPr>
            <a:picLocks noChangeAspect="1" noChangeArrowheads="1"/>
          </p:cNvPicPr>
          <p:nvPr/>
        </p:nvPicPr>
        <p:blipFill>
          <a:blip r:embed="rId3" cstate="print"/>
          <a:srcRect l="11200" t="1600" r="12000" b="2400"/>
          <a:stretch>
            <a:fillRect/>
          </a:stretch>
        </p:blipFill>
        <p:spPr bwMode="auto">
          <a:xfrm>
            <a:off x="457200" y="1737360"/>
            <a:ext cx="3364992" cy="4206240"/>
          </a:xfrm>
          <a:prstGeom prst="rect">
            <a:avLst/>
          </a:prstGeom>
          <a:noFill/>
          <a:ln>
            <a:solidFill>
              <a:schemeClr val="tx1"/>
            </a:solidFill>
          </a:ln>
        </p:spPr>
      </p:pic>
      <p:sp>
        <p:nvSpPr>
          <p:cNvPr id="7" name="Rectangle 6"/>
          <p:cNvSpPr/>
          <p:nvPr/>
        </p:nvSpPr>
        <p:spPr>
          <a:xfrm>
            <a:off x="228600" y="6290846"/>
            <a:ext cx="8686800" cy="338554"/>
          </a:xfrm>
          <a:prstGeom prst="rect">
            <a:avLst/>
          </a:prstGeom>
        </p:spPr>
        <p:txBody>
          <a:bodyPr wrap="square">
            <a:spAutoFit/>
          </a:bodyPr>
          <a:lstStyle/>
          <a:p>
            <a:r>
              <a:rPr lang="en-US" sz="1600" dirty="0" err="1" smtClean="0"/>
              <a:t>Kassin</a:t>
            </a:r>
            <a:r>
              <a:rPr lang="en-US" sz="1600" dirty="0" smtClean="0"/>
              <a:t>, S, Fein, S, and Markus, H. R., </a:t>
            </a:r>
            <a:r>
              <a:rPr lang="en-US" sz="1600" i="1" dirty="0" smtClean="0"/>
              <a:t>Social Psychology</a:t>
            </a:r>
            <a:r>
              <a:rPr lang="en-US" sz="1600" dirty="0" smtClean="0"/>
              <a:t>, 7</a:t>
            </a:r>
            <a:r>
              <a:rPr lang="en-US" sz="1600" baseline="30000" dirty="0" smtClean="0"/>
              <a:t>th</a:t>
            </a:r>
            <a:r>
              <a:rPr lang="en-US" sz="1600" dirty="0" smtClean="0"/>
              <a:t> Ed, Houghton Mifflin (2007) </a:t>
            </a:r>
            <a:endParaRPr lang="en-US" sz="1600" dirty="0"/>
          </a:p>
        </p:txBody>
      </p:sp>
      <p:sp>
        <p:nvSpPr>
          <p:cNvPr id="10" name="Content Placeholder 3"/>
          <p:cNvSpPr txBox="1">
            <a:spLocks/>
          </p:cNvSpPr>
          <p:nvPr/>
        </p:nvSpPr>
        <p:spPr>
          <a:xfrm>
            <a:off x="3962400" y="1828800"/>
            <a:ext cx="4800600" cy="3962400"/>
          </a:xfrm>
          <a:prstGeom prst="rect">
            <a:avLst/>
          </a:prstGeom>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People are not nearly as intuitive or rational as we like to think we are.</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Social pressure and cognitive bias hugely influence our decisions and beliefs.</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These techniques used everywhere: sales, military, politics, religion, etc.</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Scientific method works very hard to neutralize these deficits in human judgment.</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Knowing these techniques and pitfalls can help protect you and your family.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Asch Conformity Experiment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5" name="Content Placeholder 3"/>
          <p:cNvSpPr txBox="1">
            <a:spLocks/>
          </p:cNvSpPr>
          <p:nvPr/>
        </p:nvSpPr>
        <p:spPr>
          <a:xfrm>
            <a:off x="152400" y="6172200"/>
            <a:ext cx="8686800" cy="64008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Asch, S.</a:t>
            </a:r>
            <a:r>
              <a:rPr kumimoji="0" lang="en-US" sz="1400" b="0" i="0" u="none" strike="noStrike" kern="1200" cap="none" spc="0" normalizeH="0" noProof="0" dirty="0" smtClean="0">
                <a:ln>
                  <a:noFill/>
                </a:ln>
                <a:solidFill>
                  <a:schemeClr val="tx1"/>
                </a:solidFill>
                <a:effectLst/>
                <a:uLnTx/>
                <a:uFillTx/>
                <a:latin typeface="+mn-lt"/>
                <a:ea typeface="+mn-ea"/>
                <a:cs typeface="+mn-cs"/>
              </a:rPr>
              <a:t> E., “Effects of group pressure upon the modification and distortion of judgments.”  </a:t>
            </a:r>
            <a:r>
              <a:rPr lang="en-US" sz="1400" dirty="0" smtClean="0"/>
              <a:t>In H. </a:t>
            </a:r>
            <a:r>
              <a:rPr lang="en-US" sz="1400" dirty="0" err="1" smtClean="0"/>
              <a:t>Guetzkow</a:t>
            </a:r>
            <a:r>
              <a:rPr lang="en-US" sz="1400" dirty="0" smtClean="0"/>
              <a:t> (ed.) </a:t>
            </a:r>
            <a:r>
              <a:rPr lang="en-US" sz="1400" i="1" dirty="0" smtClean="0"/>
              <a:t>Groups, Leadership, and Men, </a:t>
            </a:r>
            <a:r>
              <a:rPr lang="en-US" sz="1400" dirty="0" smtClean="0"/>
              <a:t>Carnegie Press: Pittsburg, PA (1951).</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rants\Psychology of Belief\Informational Influence\pics\RefBar.png"/>
          <p:cNvPicPr>
            <a:picLocks noChangeAspect="1" noChangeArrowheads="1"/>
          </p:cNvPicPr>
          <p:nvPr/>
        </p:nvPicPr>
        <p:blipFill>
          <a:blip r:embed="rId3" cstate="print"/>
          <a:srcRect l="74180" t="12225" r="4983" b="3311"/>
          <a:stretch>
            <a:fillRect/>
          </a:stretch>
        </p:blipFill>
        <p:spPr bwMode="auto">
          <a:xfrm>
            <a:off x="6781800" y="2590800"/>
            <a:ext cx="1052762" cy="3200400"/>
          </a:xfrm>
          <a:prstGeom prst="rect">
            <a:avLst/>
          </a:prstGeom>
          <a:noFill/>
          <a:ln>
            <a:solidFill>
              <a:schemeClr val="tx1"/>
            </a:solidFill>
          </a:ln>
        </p:spPr>
      </p:pic>
      <p:sp>
        <p:nvSpPr>
          <p:cNvPr id="9" name="Content Placeholder 3"/>
          <p:cNvSpPr txBox="1">
            <a:spLocks/>
          </p:cNvSpPr>
          <p:nvPr/>
        </p:nvSpPr>
        <p:spPr>
          <a:xfrm>
            <a:off x="228600" y="1676400"/>
            <a:ext cx="8686800" cy="533400"/>
          </a:xfrm>
          <a:prstGeom prst="rect">
            <a:avLst/>
          </a:prstGeom>
        </p:spPr>
        <p:txBody>
          <a:bodyPr vert="horz">
            <a:normAutofit/>
          </a:bodyPr>
          <a:lstStyle/>
          <a:p>
            <a:pPr algn="ctr"/>
            <a:r>
              <a:rPr kumimoji="0" lang="en-US" sz="2400" b="0" i="0" u="none" strike="noStrike" kern="1200" cap="none" spc="0" normalizeH="0" baseline="0" noProof="0" dirty="0" smtClean="0">
                <a:ln>
                  <a:noFill/>
                </a:ln>
                <a:solidFill>
                  <a:schemeClr val="tx1"/>
                </a:solidFill>
                <a:effectLst/>
                <a:uLnTx/>
                <a:uFillTx/>
                <a:latin typeface="+mn-lt"/>
                <a:ea typeface="+mn-ea"/>
                <a:cs typeface="+mn-cs"/>
              </a:rPr>
              <a:t>Which bar is the same height as the reference?</a:t>
            </a:r>
            <a:endParaRPr kumimoji="0" lang="en-US" sz="240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3"/>
          <p:cNvSpPr txBox="1">
            <a:spLocks/>
          </p:cNvSpPr>
          <p:nvPr/>
        </p:nvSpPr>
        <p:spPr>
          <a:xfrm>
            <a:off x="2590800" y="3733800"/>
            <a:ext cx="4038600" cy="457200"/>
          </a:xfrm>
          <a:prstGeom prst="rect">
            <a:avLst/>
          </a:prstGeom>
        </p:spPr>
        <p:txBody>
          <a:bodyPr vert="horz">
            <a:noAutofit/>
          </a:bodyPr>
          <a:lstStyle/>
          <a:p>
            <a:pPr algn="ctr"/>
            <a:r>
              <a:rPr kumimoji="0" lang="en-US" sz="2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Control group</a:t>
            </a:r>
            <a:r>
              <a:rPr kumimoji="0" lang="en-US" sz="2800" b="0"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 9</a:t>
            </a:r>
            <a:r>
              <a:rPr kumimoji="0" lang="en-US" sz="280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8 </a:t>
            </a:r>
            <a:r>
              <a:rPr lang="en-US" sz="2800" dirty="0" smtClean="0">
                <a:solidFill>
                  <a:srgbClr val="FF0000"/>
                </a:solidFill>
                <a:effectLst>
                  <a:outerShdw blurRad="38100" dist="38100" dir="2700000" algn="tl">
                    <a:srgbClr val="000000">
                      <a:alpha val="43137"/>
                    </a:srgbClr>
                  </a:outerShdw>
                </a:effectLst>
              </a:rPr>
              <a:t>%</a:t>
            </a:r>
            <a:endParaRPr kumimoji="0" lang="en-US" sz="28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pic>
        <p:nvPicPr>
          <p:cNvPr id="6" name="Picture 3" descr="C:\docs\Mormon Stories\figs\Picture1.png"/>
          <p:cNvPicPr>
            <a:picLocks noChangeAspect="1" noChangeArrowheads="1"/>
          </p:cNvPicPr>
          <p:nvPr/>
        </p:nvPicPr>
        <p:blipFill>
          <a:blip r:embed="rId4" cstate="print"/>
          <a:srcRect l="5887" t="2495" r="7768" b="1430"/>
          <a:stretch>
            <a:fillRect/>
          </a:stretch>
        </p:blipFill>
        <p:spPr bwMode="auto">
          <a:xfrm>
            <a:off x="609602" y="2590800"/>
            <a:ext cx="1828801" cy="3200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a:t>
            </a:r>
            <a:r>
              <a:rPr lang="en-US" dirty="0" smtClean="0"/>
              <a:t> </a:t>
            </a:r>
            <a:r>
              <a:rPr lang="en-US" dirty="0" smtClean="0"/>
              <a:t>Influence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pic>
        <p:nvPicPr>
          <p:cNvPr id="2050" name="Picture 2" descr="C:\rants\Psychology of Belief\Informational Influence\pics\StickFigs.png"/>
          <p:cNvPicPr>
            <a:picLocks noChangeAspect="1" noChangeArrowheads="1"/>
          </p:cNvPicPr>
          <p:nvPr/>
        </p:nvPicPr>
        <p:blipFill>
          <a:blip r:embed="rId3" cstate="print"/>
          <a:srcRect t="64821" b="3703"/>
          <a:stretch>
            <a:fillRect/>
          </a:stretch>
        </p:blipFill>
        <p:spPr bwMode="auto">
          <a:xfrm>
            <a:off x="1752600" y="5334000"/>
            <a:ext cx="5810364" cy="1371600"/>
          </a:xfrm>
          <a:prstGeom prst="rect">
            <a:avLst/>
          </a:prstGeom>
          <a:noFill/>
        </p:spPr>
      </p:pic>
      <p:pic>
        <p:nvPicPr>
          <p:cNvPr id="7" name="Picture 3" descr="C:\rants\Psychology of Belief\Informational Influence\pics\RefBar.png"/>
          <p:cNvPicPr>
            <a:picLocks noChangeAspect="1" noChangeArrowheads="1"/>
          </p:cNvPicPr>
          <p:nvPr/>
        </p:nvPicPr>
        <p:blipFill>
          <a:blip r:embed="rId4" cstate="print"/>
          <a:srcRect l="74180" t="12225" r="4983" b="3311"/>
          <a:stretch>
            <a:fillRect/>
          </a:stretch>
        </p:blipFill>
        <p:spPr bwMode="auto">
          <a:xfrm>
            <a:off x="7936833" y="1828800"/>
            <a:ext cx="902367" cy="2743200"/>
          </a:xfrm>
          <a:prstGeom prst="rect">
            <a:avLst/>
          </a:prstGeom>
          <a:noFill/>
          <a:ln>
            <a:solidFill>
              <a:schemeClr val="tx1"/>
            </a:solidFill>
          </a:ln>
        </p:spPr>
      </p:pic>
      <p:sp>
        <p:nvSpPr>
          <p:cNvPr id="8" name="Content Placeholder 3"/>
          <p:cNvSpPr txBox="1">
            <a:spLocks/>
          </p:cNvSpPr>
          <p:nvPr/>
        </p:nvSpPr>
        <p:spPr>
          <a:xfrm>
            <a:off x="2057400" y="1981200"/>
            <a:ext cx="5715000" cy="2133600"/>
          </a:xfrm>
          <a:prstGeom prst="rect">
            <a:avLst/>
          </a:prstGeom>
        </p:spPr>
        <p:txBody>
          <a:bodyPr vert="horz">
            <a:normAutofit/>
          </a:bodyPr>
          <a:lstStyle/>
          <a:p>
            <a:r>
              <a:rPr kumimoji="0" lang="en-US" b="0" i="0" u="none" strike="noStrike" kern="1200" cap="none" spc="0" normalizeH="0" baseline="0" noProof="0" dirty="0" smtClean="0">
                <a:ln>
                  <a:noFill/>
                </a:ln>
                <a:solidFill>
                  <a:schemeClr val="tx1"/>
                </a:solidFill>
                <a:effectLst/>
                <a:uLnTx/>
                <a:uFillTx/>
                <a:latin typeface="+mn-lt"/>
                <a:ea typeface="+mn-ea"/>
                <a:cs typeface="+mn-cs"/>
              </a:rPr>
              <a:t>Must first listen to six other responses before giving your answer.</a:t>
            </a:r>
          </a:p>
          <a:p>
            <a:endParaRPr lang="en-US" dirty="0" smtClean="0"/>
          </a:p>
          <a:p>
            <a:r>
              <a:rPr kumimoji="0" lang="en-US" i="0" u="none" strike="noStrike" kern="1200" cap="none" spc="0" normalizeH="0" baseline="0" noProof="0" dirty="0" smtClean="0">
                <a:ln>
                  <a:noFill/>
                </a:ln>
                <a:solidFill>
                  <a:schemeClr val="tx1"/>
                </a:solidFill>
                <a:effectLst/>
                <a:uLnTx/>
                <a:uFillTx/>
                <a:latin typeface="+mn-lt"/>
                <a:ea typeface="+mn-ea"/>
                <a:cs typeface="+mn-cs"/>
              </a:rPr>
              <a:t>What happens if they all unanimously pick the WRONG bar?</a:t>
            </a:r>
          </a:p>
          <a:p>
            <a:endParaRPr lang="en-US" dirty="0" smtClean="0"/>
          </a:p>
          <a:p>
            <a:r>
              <a:rPr lang="en-US" dirty="0" smtClean="0"/>
              <a:t>18 tests total, 12 unanimously wrong decisions</a:t>
            </a:r>
          </a:p>
          <a:p>
            <a:endParaRPr kumimoji="0" lang="en-US"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4876800" y="4520625"/>
            <a:ext cx="1524000" cy="584775"/>
          </a:xfrm>
          <a:prstGeom prst="rect">
            <a:avLst/>
          </a:prstGeom>
        </p:spPr>
        <p:txBody>
          <a:bodyPr wrap="square">
            <a:spAutoFit/>
          </a:bodyPr>
          <a:lstStyle/>
          <a:p>
            <a:pPr algn="ctr"/>
            <a:r>
              <a:rPr lang="en-US" sz="3200" b="1" dirty="0" smtClean="0">
                <a:solidFill>
                  <a:srgbClr val="FF0000"/>
                </a:solidFill>
                <a:effectLst>
                  <a:outerShdw blurRad="38100" dist="38100" dir="2700000" algn="tl">
                    <a:srgbClr val="000000">
                      <a:alpha val="43137"/>
                    </a:srgbClr>
                  </a:outerShdw>
                </a:effectLst>
                <a:latin typeface="Verdana" pitchFamily="34" charset="0"/>
                <a:cs typeface="Arial" pitchFamily="34" charset="0"/>
              </a:rPr>
              <a:t>YOU</a:t>
            </a:r>
          </a:p>
        </p:txBody>
      </p:sp>
      <p:cxnSp>
        <p:nvCxnSpPr>
          <p:cNvPr id="10" name="Straight Arrow Connector 9"/>
          <p:cNvCxnSpPr/>
          <p:nvPr/>
        </p:nvCxnSpPr>
        <p:spPr>
          <a:xfrm>
            <a:off x="6248400" y="4800600"/>
            <a:ext cx="60960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3" descr="C:\docs\Mormon Stories\figs\Picture1.png"/>
          <p:cNvPicPr>
            <a:picLocks noChangeAspect="1" noChangeArrowheads="1"/>
          </p:cNvPicPr>
          <p:nvPr/>
        </p:nvPicPr>
        <p:blipFill>
          <a:blip r:embed="rId5" cstate="print"/>
          <a:srcRect l="5887" t="2495" r="7768" b="1430"/>
          <a:stretch>
            <a:fillRect/>
          </a:stretch>
        </p:blipFill>
        <p:spPr bwMode="auto">
          <a:xfrm>
            <a:off x="261255" y="1828800"/>
            <a:ext cx="1567545" cy="2743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a:xfrm>
            <a:off x="301752" y="1679448"/>
            <a:ext cx="8503920" cy="1825752"/>
          </a:xfrm>
        </p:spPr>
        <p:txBody>
          <a:bodyPr>
            <a:normAutofit/>
          </a:bodyPr>
          <a:lstStyle/>
          <a:p>
            <a:r>
              <a:rPr lang="en-US" sz="2400" dirty="0" smtClean="0"/>
              <a:t>Average conformity rate: </a:t>
            </a:r>
            <a:r>
              <a:rPr lang="en-US" sz="2400" b="1" dirty="0" smtClean="0">
                <a:solidFill>
                  <a:srgbClr val="FF0000"/>
                </a:solidFill>
                <a:effectLst>
                  <a:outerShdw blurRad="38100" dist="38100" dir="2700000" algn="tl">
                    <a:srgbClr val="000000">
                      <a:alpha val="43137"/>
                    </a:srgbClr>
                  </a:outerShdw>
                </a:effectLst>
              </a:rPr>
              <a:t>37 %</a:t>
            </a:r>
          </a:p>
          <a:p>
            <a:r>
              <a:rPr lang="en-US" sz="2400" dirty="0" smtClean="0"/>
              <a:t>Individuals who conformed at least half of the time: </a:t>
            </a:r>
            <a:r>
              <a:rPr lang="en-US" sz="2400" b="1" dirty="0" smtClean="0">
                <a:solidFill>
                  <a:srgbClr val="FF0000"/>
                </a:solidFill>
                <a:effectLst>
                  <a:outerShdw blurRad="38100" dist="38100" dir="2700000" algn="tl">
                    <a:srgbClr val="000000">
                      <a:alpha val="43137"/>
                    </a:srgbClr>
                  </a:outerShdw>
                </a:effectLst>
              </a:rPr>
              <a:t>30 %</a:t>
            </a:r>
          </a:p>
          <a:p>
            <a:r>
              <a:rPr lang="en-US" sz="2400" dirty="0" smtClean="0"/>
              <a:t>Refusal to agree with any incorrect majority: </a:t>
            </a:r>
            <a:r>
              <a:rPr lang="en-US" sz="2400" b="1" dirty="0" smtClean="0">
                <a:solidFill>
                  <a:srgbClr val="FF0000"/>
                </a:solidFill>
                <a:effectLst>
                  <a:outerShdw blurRad="38100" dist="38100" dir="2700000" algn="tl">
                    <a:srgbClr val="000000">
                      <a:alpha val="43137"/>
                    </a:srgbClr>
                  </a:outerShdw>
                </a:effectLst>
              </a:rPr>
              <a:t>25 % </a:t>
            </a:r>
            <a:endParaRPr lang="en-US" b="1" dirty="0">
              <a:solidFill>
                <a:schemeClr val="accent5"/>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pic>
        <p:nvPicPr>
          <p:cNvPr id="3075" name="Picture 3" descr="C:\rants\Psychology of Belief\Informational Influence\pics\RefBar3.png"/>
          <p:cNvPicPr>
            <a:picLocks noChangeAspect="1" noChangeArrowheads="1"/>
          </p:cNvPicPr>
          <p:nvPr/>
        </p:nvPicPr>
        <p:blipFill>
          <a:blip r:embed="rId3" cstate="print"/>
          <a:srcRect l="73346" t="11114" r="4150" b="3311"/>
          <a:stretch>
            <a:fillRect/>
          </a:stretch>
        </p:blipFill>
        <p:spPr bwMode="auto">
          <a:xfrm>
            <a:off x="7953495" y="3581400"/>
            <a:ext cx="961905" cy="2743200"/>
          </a:xfrm>
          <a:prstGeom prst="rect">
            <a:avLst/>
          </a:prstGeom>
          <a:noFill/>
          <a:ln>
            <a:solidFill>
              <a:schemeClr val="tx1"/>
            </a:solidFill>
          </a:ln>
        </p:spPr>
      </p:pic>
      <p:pic>
        <p:nvPicPr>
          <p:cNvPr id="3076" name="Picture 4" descr="C:\rants\Psychology of Belief\Informational Influence\pics\StickFigs2.png"/>
          <p:cNvPicPr>
            <a:picLocks noChangeAspect="1" noChangeArrowheads="1"/>
          </p:cNvPicPr>
          <p:nvPr/>
        </p:nvPicPr>
        <p:blipFill>
          <a:blip r:embed="rId4" cstate="print"/>
          <a:srcRect t="64459" b="3311"/>
          <a:stretch>
            <a:fillRect/>
          </a:stretch>
        </p:blipFill>
        <p:spPr bwMode="auto">
          <a:xfrm>
            <a:off x="2021601" y="4953000"/>
            <a:ext cx="5674599" cy="1371600"/>
          </a:xfrm>
          <a:prstGeom prst="rect">
            <a:avLst/>
          </a:prstGeom>
          <a:noFill/>
        </p:spPr>
      </p:pic>
      <p:sp>
        <p:nvSpPr>
          <p:cNvPr id="9" name="Rectangle 8"/>
          <p:cNvSpPr/>
          <p:nvPr/>
        </p:nvSpPr>
        <p:spPr>
          <a:xfrm>
            <a:off x="2324496" y="4343400"/>
            <a:ext cx="457176" cy="523220"/>
          </a:xfrm>
          <a:prstGeom prst="rect">
            <a:avLst/>
          </a:prstGeom>
        </p:spPr>
        <p:txBody>
          <a:bodyPr wrap="none">
            <a:spAutoFit/>
          </a:bodyPr>
          <a:lstStyle/>
          <a:p>
            <a:r>
              <a:rPr lang="en-US" sz="2800" b="1" dirty="0" smtClean="0"/>
              <a:t>B</a:t>
            </a:r>
            <a:endParaRPr lang="en-US" sz="2800" b="1" dirty="0"/>
          </a:p>
        </p:txBody>
      </p:sp>
      <p:sp>
        <p:nvSpPr>
          <p:cNvPr id="10" name="Rectangle 9"/>
          <p:cNvSpPr/>
          <p:nvPr/>
        </p:nvSpPr>
        <p:spPr>
          <a:xfrm>
            <a:off x="3086496" y="4343400"/>
            <a:ext cx="457176" cy="523220"/>
          </a:xfrm>
          <a:prstGeom prst="rect">
            <a:avLst/>
          </a:prstGeom>
        </p:spPr>
        <p:txBody>
          <a:bodyPr wrap="none">
            <a:spAutoFit/>
          </a:bodyPr>
          <a:lstStyle/>
          <a:p>
            <a:r>
              <a:rPr lang="en-US" sz="2800" b="1" dirty="0" smtClean="0"/>
              <a:t>B</a:t>
            </a:r>
            <a:endParaRPr lang="en-US" sz="2800" b="1" dirty="0"/>
          </a:p>
        </p:txBody>
      </p:sp>
      <p:sp>
        <p:nvSpPr>
          <p:cNvPr id="11" name="Rectangle 10"/>
          <p:cNvSpPr/>
          <p:nvPr/>
        </p:nvSpPr>
        <p:spPr>
          <a:xfrm>
            <a:off x="3848496" y="4343400"/>
            <a:ext cx="457176" cy="523220"/>
          </a:xfrm>
          <a:prstGeom prst="rect">
            <a:avLst/>
          </a:prstGeom>
        </p:spPr>
        <p:txBody>
          <a:bodyPr wrap="none">
            <a:spAutoFit/>
          </a:bodyPr>
          <a:lstStyle/>
          <a:p>
            <a:r>
              <a:rPr lang="en-US" sz="2800" b="1" dirty="0" smtClean="0"/>
              <a:t>B</a:t>
            </a:r>
            <a:endParaRPr lang="en-US" sz="2800" b="1" dirty="0"/>
          </a:p>
        </p:txBody>
      </p:sp>
      <p:sp>
        <p:nvSpPr>
          <p:cNvPr id="12" name="Rectangle 11"/>
          <p:cNvSpPr/>
          <p:nvPr/>
        </p:nvSpPr>
        <p:spPr>
          <a:xfrm>
            <a:off x="4610496" y="4343400"/>
            <a:ext cx="457176" cy="523220"/>
          </a:xfrm>
          <a:prstGeom prst="rect">
            <a:avLst/>
          </a:prstGeom>
        </p:spPr>
        <p:txBody>
          <a:bodyPr wrap="none">
            <a:spAutoFit/>
          </a:bodyPr>
          <a:lstStyle/>
          <a:p>
            <a:r>
              <a:rPr lang="en-US" sz="2800" b="1" dirty="0" smtClean="0"/>
              <a:t>B</a:t>
            </a:r>
            <a:endParaRPr lang="en-US" sz="2800" b="1" dirty="0"/>
          </a:p>
        </p:txBody>
      </p:sp>
      <p:sp>
        <p:nvSpPr>
          <p:cNvPr id="13" name="Rectangle 12"/>
          <p:cNvSpPr/>
          <p:nvPr/>
        </p:nvSpPr>
        <p:spPr>
          <a:xfrm>
            <a:off x="5372496" y="4343400"/>
            <a:ext cx="457176" cy="523220"/>
          </a:xfrm>
          <a:prstGeom prst="rect">
            <a:avLst/>
          </a:prstGeom>
        </p:spPr>
        <p:txBody>
          <a:bodyPr wrap="none">
            <a:spAutoFit/>
          </a:bodyPr>
          <a:lstStyle/>
          <a:p>
            <a:r>
              <a:rPr lang="en-US" sz="2800" b="1" dirty="0" smtClean="0"/>
              <a:t>B</a:t>
            </a:r>
            <a:endParaRPr lang="en-US" sz="2800" b="1" dirty="0"/>
          </a:p>
        </p:txBody>
      </p:sp>
      <p:sp>
        <p:nvSpPr>
          <p:cNvPr id="14" name="Rectangle 13"/>
          <p:cNvSpPr/>
          <p:nvPr/>
        </p:nvSpPr>
        <p:spPr>
          <a:xfrm>
            <a:off x="6120812" y="4343400"/>
            <a:ext cx="457176" cy="523220"/>
          </a:xfrm>
          <a:prstGeom prst="rect">
            <a:avLst/>
          </a:prstGeom>
        </p:spPr>
        <p:txBody>
          <a:bodyPr wrap="none">
            <a:spAutoFit/>
          </a:bodyPr>
          <a:lstStyle/>
          <a:p>
            <a:r>
              <a:rPr lang="en-US" sz="2800" b="1" dirty="0" smtClean="0"/>
              <a:t>B</a:t>
            </a:r>
            <a:endParaRPr lang="en-US" sz="2800" b="1" dirty="0"/>
          </a:p>
        </p:txBody>
      </p:sp>
      <p:sp>
        <p:nvSpPr>
          <p:cNvPr id="15" name="Rectangle 14"/>
          <p:cNvSpPr/>
          <p:nvPr/>
        </p:nvSpPr>
        <p:spPr>
          <a:xfrm>
            <a:off x="6882812" y="4343400"/>
            <a:ext cx="381836" cy="523220"/>
          </a:xfrm>
          <a:prstGeom prst="rect">
            <a:avLst/>
          </a:prstGeom>
        </p:spPr>
        <p:txBody>
          <a:bodyPr wrap="none">
            <a:spAutoFit/>
          </a:bodyPr>
          <a:lstStyle/>
          <a:p>
            <a:r>
              <a:rPr lang="en-US" sz="2800" b="1" dirty="0" smtClean="0"/>
              <a:t>?</a:t>
            </a:r>
            <a:endParaRPr lang="en-US" sz="2800" b="1" dirty="0"/>
          </a:p>
        </p:txBody>
      </p:sp>
      <p:pic>
        <p:nvPicPr>
          <p:cNvPr id="2050" name="Picture 2" descr="C:\docs\Mormon Stories\figs\Picture2.png"/>
          <p:cNvPicPr>
            <a:picLocks noChangeAspect="1" noChangeArrowheads="1"/>
          </p:cNvPicPr>
          <p:nvPr/>
        </p:nvPicPr>
        <p:blipFill>
          <a:blip r:embed="rId5" cstate="print"/>
          <a:srcRect l="4865" t="1975" r="8790"/>
          <a:stretch>
            <a:fillRect/>
          </a:stretch>
        </p:blipFill>
        <p:spPr bwMode="auto">
          <a:xfrm>
            <a:off x="228600" y="3581400"/>
            <a:ext cx="1556596" cy="2743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Uncertainty and Task Importance</a:t>
            </a:r>
            <a:endParaRPr lang="en-US" dirty="0"/>
          </a:p>
        </p:txBody>
      </p:sp>
      <p:sp>
        <p:nvSpPr>
          <p:cNvPr id="4" name="Content Placeholder 3"/>
          <p:cNvSpPr>
            <a:spLocks noGrp="1"/>
          </p:cNvSpPr>
          <p:nvPr>
            <p:ph idx="1"/>
          </p:nvPr>
        </p:nvSpPr>
        <p:spPr>
          <a:xfrm>
            <a:off x="301752" y="1603248"/>
            <a:ext cx="5489448" cy="4187952"/>
          </a:xfrm>
        </p:spPr>
        <p:txBody>
          <a:bodyPr>
            <a:normAutofit/>
          </a:bodyPr>
          <a:lstStyle/>
          <a:p>
            <a:r>
              <a:rPr lang="en-US" sz="2400" dirty="0" smtClean="0"/>
              <a:t>Identify a culprit in a lineup</a:t>
            </a:r>
          </a:p>
          <a:p>
            <a:r>
              <a:rPr lang="en-US" sz="2400" dirty="0" smtClean="0"/>
              <a:t>You may view the culprit for</a:t>
            </a:r>
          </a:p>
          <a:p>
            <a:pPr lvl="1"/>
            <a:r>
              <a:rPr lang="en-US" sz="2000" dirty="0" smtClean="0">
                <a:solidFill>
                  <a:srgbClr val="FF0000"/>
                </a:solidFill>
                <a:effectLst>
                  <a:outerShdw blurRad="38100" dist="38100" dir="2700000" algn="tl">
                    <a:srgbClr val="000000">
                      <a:alpha val="43137"/>
                    </a:srgbClr>
                  </a:outerShdw>
                </a:effectLst>
              </a:rPr>
              <a:t>5 seconds </a:t>
            </a:r>
            <a:r>
              <a:rPr lang="en-US" sz="2000" dirty="0" smtClean="0">
                <a:effectLst>
                  <a:outerShdw blurRad="38100" dist="38100" dir="2700000" algn="tl">
                    <a:srgbClr val="000000">
                      <a:alpha val="43137"/>
                    </a:srgbClr>
                  </a:outerShdw>
                </a:effectLst>
              </a:rPr>
              <a:t>(easy)</a:t>
            </a:r>
          </a:p>
          <a:p>
            <a:pPr lvl="1"/>
            <a:r>
              <a:rPr lang="en-US" sz="2000" dirty="0" smtClean="0">
                <a:solidFill>
                  <a:srgbClr val="FF0000"/>
                </a:solidFill>
                <a:effectLst>
                  <a:outerShdw blurRad="38100" dist="38100" dir="2700000" algn="tl">
                    <a:srgbClr val="000000">
                      <a:alpha val="43137"/>
                    </a:srgbClr>
                  </a:outerShdw>
                </a:effectLst>
              </a:rPr>
              <a:t>0.5 seconds </a:t>
            </a:r>
            <a:r>
              <a:rPr lang="en-US" sz="2000" dirty="0" smtClean="0">
                <a:effectLst>
                  <a:outerShdw blurRad="38100" dist="38100" dir="2700000" algn="tl">
                    <a:srgbClr val="000000">
                      <a:alpha val="43137"/>
                    </a:srgbClr>
                  </a:outerShdw>
                </a:effectLst>
              </a:rPr>
              <a:t>(hard)</a:t>
            </a:r>
          </a:p>
          <a:p>
            <a:r>
              <a:rPr lang="en-US" sz="2400" dirty="0" smtClean="0"/>
              <a:t>Baseline accuracy:</a:t>
            </a:r>
          </a:p>
          <a:p>
            <a:pPr lvl="1"/>
            <a:r>
              <a:rPr lang="en-US" sz="2000" dirty="0" smtClean="0"/>
              <a:t>Easy = </a:t>
            </a:r>
            <a:r>
              <a:rPr lang="en-US" sz="2000" dirty="0" smtClean="0">
                <a:solidFill>
                  <a:srgbClr val="FF3300"/>
                </a:solidFill>
                <a:effectLst>
                  <a:outerShdw blurRad="38100" dist="38100" dir="2700000" algn="tl">
                    <a:srgbClr val="000000">
                      <a:alpha val="43137"/>
                    </a:srgbClr>
                  </a:outerShdw>
                </a:effectLst>
              </a:rPr>
              <a:t>97 %</a:t>
            </a:r>
          </a:p>
          <a:p>
            <a:pPr lvl="1"/>
            <a:r>
              <a:rPr lang="en-US" sz="2000" dirty="0" smtClean="0"/>
              <a:t>Hard = </a:t>
            </a:r>
            <a:r>
              <a:rPr lang="en-US" sz="2000" dirty="0" smtClean="0">
                <a:solidFill>
                  <a:srgbClr val="FF0000"/>
                </a:solidFill>
                <a:effectLst>
                  <a:outerShdw blurRad="38100" dist="38100" dir="2700000" algn="tl">
                    <a:srgbClr val="000000">
                      <a:alpha val="43137"/>
                    </a:srgbClr>
                  </a:outerShdw>
                </a:effectLst>
              </a:rPr>
              <a:t>72 %</a:t>
            </a:r>
            <a:r>
              <a:rPr lang="en-US" sz="2400" dirty="0" smtClean="0">
                <a:solidFill>
                  <a:srgbClr val="FF0000"/>
                </a:solidFill>
                <a:effectLst>
                  <a:outerShdw blurRad="38100" dist="38100" dir="2700000" algn="tl">
                    <a:srgbClr val="000000">
                      <a:alpha val="43137"/>
                    </a:srgbClr>
                  </a:outerShdw>
                </a:effectLst>
              </a:rPr>
              <a:t>		</a:t>
            </a:r>
          </a:p>
          <a:p>
            <a:r>
              <a:rPr lang="en-US" sz="2400" dirty="0" smtClean="0"/>
              <a:t>If you do well, you will be rewarded</a:t>
            </a:r>
            <a:endParaRPr lang="en-US" sz="2400" dirty="0"/>
          </a:p>
          <a:p>
            <a:pPr lvl="1"/>
            <a:r>
              <a:rPr lang="en-US" sz="2000" dirty="0" smtClean="0"/>
              <a:t>Low importance = </a:t>
            </a:r>
            <a:r>
              <a:rPr lang="en-US" sz="2000" dirty="0" smtClean="0">
                <a:solidFill>
                  <a:srgbClr val="FF0000"/>
                </a:solidFill>
                <a:effectLst>
                  <a:outerShdw blurRad="38100" dist="38100" dir="2700000" algn="tl">
                    <a:srgbClr val="000000">
                      <a:alpha val="43137"/>
                    </a:srgbClr>
                  </a:outerShdw>
                </a:effectLst>
              </a:rPr>
              <a:t>$0.0</a:t>
            </a:r>
          </a:p>
          <a:p>
            <a:pPr lvl="1"/>
            <a:r>
              <a:rPr lang="en-US" sz="2000" dirty="0" smtClean="0"/>
              <a:t>High importance = </a:t>
            </a:r>
            <a:r>
              <a:rPr lang="en-US" sz="2000" dirty="0" smtClean="0">
                <a:solidFill>
                  <a:srgbClr val="FF0000"/>
                </a:solidFill>
                <a:effectLst>
                  <a:outerShdw blurRad="38100" dist="38100" dir="2700000" algn="tl">
                    <a:srgbClr val="000000">
                      <a:alpha val="43137"/>
                    </a:srgbClr>
                  </a:outerShdw>
                </a:effectLst>
              </a:rPr>
              <a:t>$20.00</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5" name="Content Placeholder 3"/>
          <p:cNvSpPr txBox="1">
            <a:spLocks/>
          </p:cNvSpPr>
          <p:nvPr/>
        </p:nvSpPr>
        <p:spPr>
          <a:xfrm>
            <a:off x="152400" y="6096000"/>
            <a:ext cx="8686800" cy="68580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Baron, R. S.,</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0" u="none" strike="noStrike" kern="1200" cap="none" spc="0" normalizeH="0" noProof="0" dirty="0" err="1" smtClean="0">
                <a:ln>
                  <a:noFill/>
                </a:ln>
                <a:solidFill>
                  <a:schemeClr val="tx1"/>
                </a:solidFill>
                <a:effectLst/>
                <a:uLnTx/>
                <a:uFillTx/>
                <a:latin typeface="+mn-lt"/>
                <a:ea typeface="+mn-ea"/>
                <a:cs typeface="+mn-cs"/>
              </a:rPr>
              <a:t>Vandello</a:t>
            </a:r>
            <a:r>
              <a:rPr kumimoji="0" lang="en-US" sz="1400" b="0" i="0" u="none" strike="noStrike" kern="1200" cap="none" spc="0" normalizeH="0" noProof="0" dirty="0" smtClean="0">
                <a:ln>
                  <a:noFill/>
                </a:ln>
                <a:solidFill>
                  <a:schemeClr val="tx1"/>
                </a:solidFill>
                <a:effectLst/>
                <a:uLnTx/>
                <a:uFillTx/>
                <a:latin typeface="+mn-lt"/>
                <a:ea typeface="+mn-ea"/>
                <a:cs typeface="+mn-cs"/>
              </a:rPr>
              <a:t>, J. A., and </a:t>
            </a:r>
            <a:r>
              <a:rPr kumimoji="0" lang="en-US" sz="1400" b="0" i="0" u="none" strike="noStrike" kern="1200" cap="none" spc="0" normalizeH="0" noProof="0" dirty="0" err="1" smtClean="0">
                <a:ln>
                  <a:noFill/>
                </a:ln>
                <a:solidFill>
                  <a:schemeClr val="tx1"/>
                </a:solidFill>
                <a:effectLst/>
                <a:uLnTx/>
                <a:uFillTx/>
                <a:latin typeface="+mn-lt"/>
                <a:ea typeface="+mn-ea"/>
                <a:cs typeface="+mn-cs"/>
              </a:rPr>
              <a:t>Brunsman</a:t>
            </a:r>
            <a:r>
              <a:rPr kumimoji="0" lang="en-US" sz="1400" b="0" i="0" u="none" strike="noStrike" kern="1200" cap="none" spc="0" normalizeH="0" noProof="0" dirty="0" smtClean="0">
                <a:ln>
                  <a:noFill/>
                </a:ln>
                <a:solidFill>
                  <a:schemeClr val="tx1"/>
                </a:solidFill>
                <a:effectLst/>
                <a:uLnTx/>
                <a:uFillTx/>
                <a:latin typeface="+mn-lt"/>
                <a:ea typeface="+mn-ea"/>
                <a:cs typeface="+mn-cs"/>
              </a:rPr>
              <a:t>, B., “</a:t>
            </a:r>
            <a:r>
              <a:rPr lang="en-US" sz="1400" dirty="0" smtClean="0"/>
              <a:t>The forgotten variable in conformity research: impact of task importance on social influence,</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i="1" dirty="0" smtClean="0"/>
              <a:t>Journal of Personality and Social Psychology</a:t>
            </a:r>
            <a:r>
              <a:rPr lang="en-US" sz="1400" dirty="0" smtClean="0"/>
              <a:t>, </a:t>
            </a:r>
            <a:r>
              <a:rPr lang="en-US" sz="1400" b="1" dirty="0" smtClean="0"/>
              <a:t>71</a:t>
            </a:r>
            <a:r>
              <a:rPr lang="en-US" sz="1400" dirty="0" smtClean="0"/>
              <a:t>, 5</a:t>
            </a:r>
            <a:r>
              <a:rPr lang="en-US" sz="1400" i="1" dirty="0" smtClean="0"/>
              <a:t> </a:t>
            </a:r>
            <a:r>
              <a:rPr lang="en-US" sz="1400" dirty="0" smtClean="0"/>
              <a:t>(1996).</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l="10286" t="24381" r="53714" b="40572"/>
          <a:stretch>
            <a:fillRect/>
          </a:stretch>
        </p:blipFill>
        <p:spPr bwMode="auto">
          <a:xfrm>
            <a:off x="6096000" y="1676400"/>
            <a:ext cx="2880361" cy="210312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49143" t="24381" r="14857" b="40572"/>
          <a:stretch>
            <a:fillRect/>
          </a:stretch>
        </p:blipFill>
        <p:spPr bwMode="auto">
          <a:xfrm>
            <a:off x="6096000" y="3810000"/>
            <a:ext cx="2880361" cy="210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Conformity Testing</a:t>
            </a:r>
            <a:endParaRPr lang="en-US" dirty="0"/>
          </a:p>
        </p:txBody>
      </p:sp>
      <p:sp>
        <p:nvSpPr>
          <p:cNvPr id="4" name="Content Placeholder 3"/>
          <p:cNvSpPr>
            <a:spLocks noGrp="1"/>
          </p:cNvSpPr>
          <p:nvPr>
            <p:ph idx="1"/>
          </p:nvPr>
        </p:nvSpPr>
        <p:spPr>
          <a:xfrm>
            <a:off x="301752" y="1828800"/>
            <a:ext cx="5718048" cy="2057400"/>
          </a:xfrm>
        </p:spPr>
        <p:txBody>
          <a:bodyPr>
            <a:normAutofit/>
          </a:bodyPr>
          <a:lstStyle/>
          <a:p>
            <a:pPr>
              <a:spcAft>
                <a:spcPts val="1200"/>
              </a:spcAft>
            </a:pPr>
            <a:r>
              <a:rPr lang="en-US" sz="2400" dirty="0" smtClean="0"/>
              <a:t>Two confederates speak first</a:t>
            </a:r>
          </a:p>
          <a:p>
            <a:pPr>
              <a:spcAft>
                <a:spcPts val="1200"/>
              </a:spcAft>
            </a:pPr>
            <a:r>
              <a:rPr lang="en-US" sz="2400" dirty="0" smtClean="0"/>
              <a:t>For </a:t>
            </a:r>
            <a:r>
              <a:rPr lang="en-US" sz="2400" dirty="0" smtClean="0">
                <a:solidFill>
                  <a:srgbClr val="FF0000"/>
                </a:solidFill>
                <a:effectLst>
                  <a:outerShdw blurRad="38100" dist="38100" dir="2700000" algn="tl">
                    <a:srgbClr val="000000">
                      <a:alpha val="43137"/>
                    </a:srgbClr>
                  </a:outerShdw>
                </a:effectLst>
              </a:rPr>
              <a:t>7/13</a:t>
            </a:r>
            <a:r>
              <a:rPr lang="en-US" sz="2400" dirty="0" smtClean="0"/>
              <a:t> trials, the confederates unanimously pick the WRONG guy!</a:t>
            </a:r>
          </a:p>
          <a:p>
            <a:pPr>
              <a:spcAft>
                <a:spcPts val="1200"/>
              </a:spcAft>
            </a:pPr>
            <a:r>
              <a:rPr lang="en-US" sz="2400" dirty="0" smtClean="0"/>
              <a:t>How would you respond?</a:t>
            </a:r>
          </a:p>
          <a:p>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8" name="Oval 7"/>
          <p:cNvSpPr/>
          <p:nvPr/>
        </p:nvSpPr>
        <p:spPr>
          <a:xfrm>
            <a:off x="1142999" y="4724400"/>
            <a:ext cx="762000" cy="609600"/>
          </a:xfrm>
          <a:prstGeom prst="ellipse">
            <a:avLst/>
          </a:prstGeom>
          <a:noFill/>
          <a:ln w="762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4"/>
          </p:cNvCxnSpPr>
          <p:nvPr/>
        </p:nvCxnSpPr>
        <p:spPr>
          <a:xfrm rot="5400000">
            <a:off x="1180305" y="5676900"/>
            <a:ext cx="686594" cy="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05296" y="60575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1485502" y="60575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990599" y="5638800"/>
            <a:ext cx="10668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0" y="4724400"/>
            <a:ext cx="762000" cy="609600"/>
          </a:xfrm>
          <a:prstGeom prst="ellipse">
            <a:avLst/>
          </a:prstGeom>
          <a:noFill/>
          <a:ln w="76200"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3" idx="4"/>
          </p:cNvCxnSpPr>
          <p:nvPr/>
        </p:nvCxnSpPr>
        <p:spPr>
          <a:xfrm rot="5400000">
            <a:off x="2323306" y="5676900"/>
            <a:ext cx="686594" cy="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248297" y="60575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2628503" y="6057503"/>
            <a:ext cx="457200" cy="381794"/>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133600" y="5638800"/>
            <a:ext cx="10668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505200" y="4724400"/>
            <a:ext cx="762000" cy="609600"/>
          </a:xfrm>
          <a:prstGeom prst="ellipse">
            <a:avLst/>
          </a:prstGeom>
          <a:noFill/>
          <a:ln w="762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4"/>
          </p:cNvCxnSpPr>
          <p:nvPr/>
        </p:nvCxnSpPr>
        <p:spPr>
          <a:xfrm rot="5400000">
            <a:off x="3542506" y="5676900"/>
            <a:ext cx="686594" cy="7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467497" y="6057503"/>
            <a:ext cx="457200" cy="3817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3847703" y="6057503"/>
            <a:ext cx="457200" cy="3817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3352800" y="5638800"/>
            <a:ext cx="10668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95399" y="4114800"/>
            <a:ext cx="457176" cy="523220"/>
          </a:xfrm>
          <a:prstGeom prst="rect">
            <a:avLst/>
          </a:prstGeom>
        </p:spPr>
        <p:txBody>
          <a:bodyPr wrap="none">
            <a:spAutoFit/>
          </a:bodyPr>
          <a:lstStyle/>
          <a:p>
            <a:r>
              <a:rPr lang="en-US" sz="2800" b="1" dirty="0" smtClean="0"/>
              <a:t>B</a:t>
            </a:r>
            <a:endParaRPr lang="en-US" sz="2800" b="1" dirty="0"/>
          </a:p>
        </p:txBody>
      </p:sp>
      <p:sp>
        <p:nvSpPr>
          <p:cNvPr id="26" name="Rectangle 25"/>
          <p:cNvSpPr/>
          <p:nvPr/>
        </p:nvSpPr>
        <p:spPr>
          <a:xfrm>
            <a:off x="2438399" y="4114800"/>
            <a:ext cx="457176" cy="523220"/>
          </a:xfrm>
          <a:prstGeom prst="rect">
            <a:avLst/>
          </a:prstGeom>
        </p:spPr>
        <p:txBody>
          <a:bodyPr wrap="none">
            <a:spAutoFit/>
          </a:bodyPr>
          <a:lstStyle/>
          <a:p>
            <a:r>
              <a:rPr lang="en-US" sz="2800" b="1" dirty="0" smtClean="0"/>
              <a:t>B</a:t>
            </a:r>
            <a:endParaRPr lang="en-US" sz="2800" b="1" dirty="0"/>
          </a:p>
        </p:txBody>
      </p:sp>
      <p:sp>
        <p:nvSpPr>
          <p:cNvPr id="27" name="Rectangle 26"/>
          <p:cNvSpPr/>
          <p:nvPr/>
        </p:nvSpPr>
        <p:spPr>
          <a:xfrm>
            <a:off x="3732963" y="4114800"/>
            <a:ext cx="381836" cy="523220"/>
          </a:xfrm>
          <a:prstGeom prst="rect">
            <a:avLst/>
          </a:prstGeom>
        </p:spPr>
        <p:txBody>
          <a:bodyPr wrap="none">
            <a:spAutoFit/>
          </a:bodyPr>
          <a:lstStyle/>
          <a:p>
            <a:r>
              <a:rPr lang="en-US" sz="2800" b="1" dirty="0" smtClean="0"/>
              <a:t>?</a:t>
            </a:r>
            <a:endParaRPr lang="en-US" sz="2800" b="1" dirty="0"/>
          </a:p>
        </p:txBody>
      </p:sp>
      <p:pic>
        <p:nvPicPr>
          <p:cNvPr id="28" name="Picture 2"/>
          <p:cNvPicPr>
            <a:picLocks noChangeAspect="1" noChangeArrowheads="1"/>
          </p:cNvPicPr>
          <p:nvPr/>
        </p:nvPicPr>
        <p:blipFill>
          <a:blip r:embed="rId3" cstate="print"/>
          <a:srcRect l="10286" t="24381" r="53714" b="40572"/>
          <a:stretch>
            <a:fillRect/>
          </a:stretch>
        </p:blipFill>
        <p:spPr bwMode="auto">
          <a:xfrm>
            <a:off x="6096000" y="1859280"/>
            <a:ext cx="2880361" cy="2103120"/>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l="49143" t="24381" r="14857" b="40572"/>
          <a:stretch>
            <a:fillRect/>
          </a:stretch>
        </p:blipFill>
        <p:spPr bwMode="auto">
          <a:xfrm>
            <a:off x="6096000" y="3992880"/>
            <a:ext cx="2880361" cy="210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Content Placeholder 3"/>
          <p:cNvSpPr>
            <a:spLocks noGrp="1"/>
          </p:cNvSpPr>
          <p:nvPr>
            <p:ph idx="1"/>
          </p:nvPr>
        </p:nvSpPr>
        <p:spPr>
          <a:xfrm>
            <a:off x="5715000" y="2514600"/>
            <a:ext cx="2895600" cy="609600"/>
          </a:xfrm>
        </p:spPr>
        <p:txBody>
          <a:bodyPr>
            <a:noAutofit/>
          </a:bodyPr>
          <a:lstStyle/>
          <a:p>
            <a:pPr marL="0" indent="0" algn="ctr">
              <a:buNone/>
            </a:pPr>
            <a:r>
              <a:rPr lang="en-US" sz="1800" dirty="0" smtClean="0"/>
              <a:t>Uncertainty + high stakes = </a:t>
            </a:r>
            <a:r>
              <a:rPr lang="en-US" sz="1800" b="1" u="sng" dirty="0" smtClean="0">
                <a:solidFill>
                  <a:srgbClr val="FF0000"/>
                </a:solidFill>
                <a:effectLst>
                  <a:outerShdw blurRad="38100" dist="38100" dir="2700000" algn="tl">
                    <a:srgbClr val="000000">
                      <a:alpha val="43137"/>
                    </a:srgbClr>
                  </a:outerShdw>
                </a:effectLst>
              </a:rPr>
              <a:t>CONFORMITY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p:cNvPicPr>
            <a:picLocks noChangeAspect="1" noChangeArrowheads="1"/>
          </p:cNvPicPr>
          <p:nvPr/>
        </p:nvPicPr>
        <p:blipFill>
          <a:blip r:embed="rId3" cstate="print"/>
          <a:srcRect l="13714" t="10667" r="12571" b="11619"/>
          <a:stretch>
            <a:fillRect/>
          </a:stretch>
        </p:blipFill>
        <p:spPr bwMode="auto">
          <a:xfrm>
            <a:off x="304800" y="1905000"/>
            <a:ext cx="4625788" cy="3657600"/>
          </a:xfrm>
          <a:prstGeom prst="rect">
            <a:avLst/>
          </a:prstGeom>
          <a:noFill/>
          <a:ln w="9525">
            <a:solidFill>
              <a:schemeClr val="tx1"/>
            </a:solidFill>
            <a:miter lim="800000"/>
            <a:headEnd/>
            <a:tailEnd/>
          </a:ln>
        </p:spPr>
      </p:pic>
      <p:sp>
        <p:nvSpPr>
          <p:cNvPr id="6" name="Content Placeholder 3"/>
          <p:cNvSpPr txBox="1">
            <a:spLocks/>
          </p:cNvSpPr>
          <p:nvPr/>
        </p:nvSpPr>
        <p:spPr>
          <a:xfrm>
            <a:off x="990600" y="5638800"/>
            <a:ext cx="2895600" cy="45720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Mean number of conforming trials</a:t>
            </a:r>
            <a:r>
              <a:rPr lang="en-US" sz="1400" dirty="0" smtClean="0"/>
              <a:t>.</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 6"/>
          <p:cNvSpPr/>
          <p:nvPr/>
        </p:nvSpPr>
        <p:spPr>
          <a:xfrm>
            <a:off x="3352800" y="2514600"/>
            <a:ext cx="1066800" cy="685800"/>
          </a:xfrm>
          <a:prstGeom prst="ellipse">
            <a:avLst/>
          </a:prstGeom>
          <a:noFill/>
          <a:ln w="50800" cmpd="sng">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572000" y="2743200"/>
            <a:ext cx="990600" cy="762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Content Placeholder 3"/>
          <p:cNvSpPr txBox="1">
            <a:spLocks/>
          </p:cNvSpPr>
          <p:nvPr/>
        </p:nvSpPr>
        <p:spPr>
          <a:xfrm>
            <a:off x="5715000" y="4191000"/>
            <a:ext cx="2895600" cy="609600"/>
          </a:xfrm>
          <a:prstGeom prst="rect">
            <a:avLst/>
          </a:prstGeom>
        </p:spPr>
        <p:txBody>
          <a:bodyPr vert="horz" lIns="54864" tIns="91440" rtlCol="0">
            <a:noAutofit/>
          </a:bodyPr>
          <a:lstStyle/>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Certainty + high stakes = </a:t>
            </a:r>
            <a:r>
              <a:rPr kumimoji="0" lang="en-US" sz="1800" b="1" i="0" u="sng"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n-lt"/>
                <a:ea typeface="+mn-ea"/>
                <a:cs typeface="+mn-cs"/>
              </a:rPr>
              <a:t>DEFIANCE</a:t>
            </a:r>
          </a:p>
        </p:txBody>
      </p:sp>
      <p:sp>
        <p:nvSpPr>
          <p:cNvPr id="12" name="Oval 11"/>
          <p:cNvSpPr/>
          <p:nvPr/>
        </p:nvSpPr>
        <p:spPr>
          <a:xfrm>
            <a:off x="3352800" y="4038600"/>
            <a:ext cx="1066800" cy="685800"/>
          </a:xfrm>
          <a:prstGeom prst="ellipse">
            <a:avLst/>
          </a:prstGeom>
          <a:noFill/>
          <a:ln w="50800" cmpd="sng">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1" idx="1"/>
          </p:cNvCxnSpPr>
          <p:nvPr/>
        </p:nvCxnSpPr>
        <p:spPr>
          <a:xfrm flipH="1" flipV="1">
            <a:off x="4572000" y="4419600"/>
            <a:ext cx="1143000" cy="76200"/>
          </a:xfrm>
          <a:prstGeom prst="straightConnector1">
            <a:avLst/>
          </a:prstGeom>
          <a:ln w="38100">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to Religion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Content Placeholder 3"/>
          <p:cNvSpPr txBox="1">
            <a:spLocks/>
          </p:cNvSpPr>
          <p:nvPr/>
        </p:nvSpPr>
        <p:spPr>
          <a:xfrm>
            <a:off x="304800" y="5943600"/>
            <a:ext cx="8382000" cy="609600"/>
          </a:xfrm>
          <a:prstGeom prst="rect">
            <a:avLst/>
          </a:prstGeom>
        </p:spPr>
        <p:txBody>
          <a:bodyPr vert="horz">
            <a:normAutofit/>
          </a:bodyPr>
          <a:lstStyle/>
          <a:p>
            <a:pPr marL="0" marR="0" lvl="1" algn="l" defTabSz="914400" rtl="0" eaLnBrk="1" fontAlgn="auto" latinLnBrk="0" hangingPunct="1">
              <a:lnSpc>
                <a:spcPct val="100000"/>
              </a:lnSpc>
              <a:spcBef>
                <a:spcPct val="20000"/>
              </a:spcBef>
              <a:spcAft>
                <a:spcPts val="1200"/>
              </a:spcAft>
              <a:buClr>
                <a:schemeClr val="accent2"/>
              </a:buClr>
              <a:buSzPct val="70000"/>
              <a:defRPr/>
            </a:pPr>
            <a:r>
              <a:rPr lang="en-US" sz="2400" b="1" noProof="0" dirty="0" smtClean="0">
                <a:solidFill>
                  <a:srgbClr val="FF0000"/>
                </a:solidFill>
                <a:effectLst>
                  <a:outerShdw blurRad="38100" dist="38100" dir="2700000" algn="tl">
                    <a:srgbClr val="000000">
                      <a:alpha val="43137"/>
                    </a:srgbClr>
                  </a:outerShdw>
                </a:effectLst>
              </a:rPr>
              <a:t>Upbringing is single greatest predictor of faith in adulthood. </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Content Placeholder 3"/>
          <p:cNvSpPr>
            <a:spLocks noGrp="1"/>
          </p:cNvSpPr>
          <p:nvPr>
            <p:ph idx="1"/>
          </p:nvPr>
        </p:nvSpPr>
        <p:spPr>
          <a:xfrm>
            <a:off x="76200" y="1752600"/>
            <a:ext cx="3048000" cy="2286000"/>
          </a:xfrm>
        </p:spPr>
        <p:txBody>
          <a:bodyPr>
            <a:normAutofit lnSpcReduction="10000"/>
          </a:bodyPr>
          <a:lstStyle/>
          <a:p>
            <a:pPr>
              <a:spcAft>
                <a:spcPts val="1200"/>
              </a:spcAft>
            </a:pPr>
            <a:r>
              <a:rPr lang="en-US" sz="2400" dirty="0" smtClean="0"/>
              <a:t>Heaven/hell are important</a:t>
            </a:r>
          </a:p>
          <a:p>
            <a:pPr>
              <a:spcAft>
                <a:spcPts val="1200"/>
              </a:spcAft>
            </a:pPr>
            <a:r>
              <a:rPr lang="en-US" sz="2400" dirty="0" smtClean="0"/>
              <a:t>God is uncertain</a:t>
            </a:r>
          </a:p>
          <a:p>
            <a:pPr>
              <a:spcAft>
                <a:spcPts val="1200"/>
              </a:spcAft>
            </a:pPr>
            <a:r>
              <a:rPr lang="en-US" sz="2400" dirty="0" smtClean="0"/>
              <a:t>Social pressure is high</a:t>
            </a:r>
          </a:p>
          <a:p>
            <a:endParaRPr lang="en-US" sz="2400" dirty="0"/>
          </a:p>
        </p:txBody>
      </p:sp>
      <p:pic>
        <p:nvPicPr>
          <p:cNvPr id="1028" name="Picture 4" descr="C:\rants\Psychology of Belief\Informational Influence\pics\churchbodies.gif"/>
          <p:cNvPicPr>
            <a:picLocks noChangeAspect="1" noChangeArrowheads="1"/>
          </p:cNvPicPr>
          <p:nvPr/>
        </p:nvPicPr>
        <p:blipFill>
          <a:blip r:embed="rId3" cstate="print"/>
          <a:srcRect/>
          <a:stretch>
            <a:fillRect/>
          </a:stretch>
        </p:blipFill>
        <p:spPr bwMode="auto">
          <a:xfrm>
            <a:off x="3318743" y="1722120"/>
            <a:ext cx="5291857" cy="38404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pic>
        <p:nvPicPr>
          <p:cNvPr id="1026" name="Picture 2"/>
          <p:cNvPicPr>
            <a:picLocks noChangeAspect="1" noChangeArrowheads="1"/>
          </p:cNvPicPr>
          <p:nvPr/>
        </p:nvPicPr>
        <p:blipFill>
          <a:blip r:embed="rId3" cstate="print"/>
          <a:srcRect l="13143" t="19810" r="54286" b="16253"/>
          <a:stretch>
            <a:fillRect/>
          </a:stretch>
        </p:blipFill>
        <p:spPr bwMode="auto">
          <a:xfrm>
            <a:off x="5334000" y="1671320"/>
            <a:ext cx="3108960" cy="4577080"/>
          </a:xfrm>
          <a:prstGeom prst="rect">
            <a:avLst/>
          </a:prstGeom>
          <a:noFill/>
          <a:ln w="9525">
            <a:noFill/>
            <a:miter lim="800000"/>
            <a:headEnd/>
            <a:tailEnd/>
          </a:ln>
        </p:spPr>
      </p:pic>
      <p:sp>
        <p:nvSpPr>
          <p:cNvPr id="6" name="Content Placeholder 3"/>
          <p:cNvSpPr txBox="1">
            <a:spLocks/>
          </p:cNvSpPr>
          <p:nvPr/>
        </p:nvSpPr>
        <p:spPr>
          <a:xfrm>
            <a:off x="152400" y="6416040"/>
            <a:ext cx="6553200" cy="36576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Asch, S.</a:t>
            </a:r>
            <a:r>
              <a:rPr kumimoji="0" lang="en-US" sz="1400" b="0" i="0" u="none" strike="noStrike" kern="1200" cap="none" spc="0" normalizeH="0" noProof="0" dirty="0" smtClean="0">
                <a:ln>
                  <a:noFill/>
                </a:ln>
                <a:solidFill>
                  <a:schemeClr val="tx1"/>
                </a:solidFill>
                <a:effectLst/>
                <a:uLnTx/>
                <a:uFillTx/>
                <a:latin typeface="+mn-lt"/>
                <a:ea typeface="+mn-ea"/>
                <a:cs typeface="+mn-cs"/>
              </a:rPr>
              <a:t> E., “Opinions and Social Pressure.”  </a:t>
            </a:r>
            <a:r>
              <a:rPr kumimoji="0" lang="en-US" sz="1400" b="0" i="1" u="none" strike="noStrike" kern="1200" cap="none" spc="0" normalizeH="0" noProof="0" dirty="0" smtClean="0">
                <a:ln>
                  <a:noFill/>
                </a:ln>
                <a:solidFill>
                  <a:schemeClr val="tx1"/>
                </a:solidFill>
                <a:effectLst/>
                <a:uLnTx/>
                <a:uFillTx/>
                <a:latin typeface="+mn-lt"/>
                <a:ea typeface="+mn-ea"/>
                <a:cs typeface="+mn-cs"/>
              </a:rPr>
              <a:t>Scientific American</a:t>
            </a:r>
            <a:r>
              <a:rPr lang="en-US" sz="1400" dirty="0" smtClean="0"/>
              <a:t>, </a:t>
            </a:r>
            <a:r>
              <a:rPr lang="en-US" sz="1400" b="1" dirty="0" smtClean="0"/>
              <a:t>193</a:t>
            </a:r>
            <a:r>
              <a:rPr lang="en-US" sz="1400" dirty="0" smtClean="0"/>
              <a:t>, 5 PA (1955).</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a:spLocks noGrp="1"/>
          </p:cNvSpPr>
          <p:nvPr>
            <p:ph idx="1"/>
          </p:nvPr>
        </p:nvSpPr>
        <p:spPr>
          <a:xfrm>
            <a:off x="228600" y="1600200"/>
            <a:ext cx="5029200" cy="1143000"/>
          </a:xfrm>
        </p:spPr>
        <p:txBody>
          <a:bodyPr>
            <a:normAutofit/>
          </a:bodyPr>
          <a:lstStyle/>
          <a:p>
            <a:r>
              <a:rPr lang="en-US" sz="2400" dirty="0" smtClean="0"/>
              <a:t>A single dissenting ally tends to massively reduce conformity</a:t>
            </a:r>
          </a:p>
          <a:p>
            <a:endParaRPr lang="en-US" sz="2400" dirty="0"/>
          </a:p>
        </p:txBody>
      </p:sp>
      <p:cxnSp>
        <p:nvCxnSpPr>
          <p:cNvPr id="9" name="Straight Arrow Connector 8"/>
          <p:cNvCxnSpPr/>
          <p:nvPr/>
        </p:nvCxnSpPr>
        <p:spPr>
          <a:xfrm flipV="1">
            <a:off x="7467600" y="2875280"/>
            <a:ext cx="0" cy="457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62800" y="2875280"/>
            <a:ext cx="0" cy="457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858000" y="2875280"/>
            <a:ext cx="0" cy="4572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2390461"/>
            <a:ext cx="182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72215" y="2380935"/>
            <a:ext cx="204785" cy="5095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46520" y="2847661"/>
            <a:ext cx="18288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629400" y="2461898"/>
            <a:ext cx="18288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12280" y="2461898"/>
            <a:ext cx="121920" cy="352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934200" y="2357120"/>
            <a:ext cx="228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62800" y="2357120"/>
            <a:ext cx="5334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696200" y="2448560"/>
            <a:ext cx="152400" cy="3657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48600" y="2433320"/>
            <a:ext cx="152400"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360920" y="1911588"/>
            <a:ext cx="640080" cy="400110"/>
          </a:xfrm>
          <a:prstGeom prst="rect">
            <a:avLst/>
          </a:prstGeom>
          <a:solidFill>
            <a:schemeClr val="bg1"/>
          </a:solidFill>
          <a:ln>
            <a:solidFill>
              <a:schemeClr val="tx1"/>
            </a:solidFill>
          </a:ln>
        </p:spPr>
        <p:txBody>
          <a:bodyPr wrap="square" rtlCol="0">
            <a:spAutoFit/>
          </a:bodyPr>
          <a:lstStyle/>
          <a:p>
            <a:pPr algn="ctr"/>
            <a:r>
              <a:rPr lang="en-US" sz="2000" b="1" dirty="0" smtClean="0">
                <a:solidFill>
                  <a:srgbClr val="FF0000"/>
                </a:solidFill>
              </a:rPr>
              <a:t>Ally</a:t>
            </a:r>
            <a:endParaRPr lang="en-US" sz="2000" b="1" dirty="0">
              <a:solidFill>
                <a:srgbClr val="FF0000"/>
              </a:solidFill>
            </a:endParaRPr>
          </a:p>
        </p:txBody>
      </p:sp>
      <p:pic>
        <p:nvPicPr>
          <p:cNvPr id="1027" name="Picture 3" descr="C:\rants\Psychology of Belief\Informational Influence\pics\TwelveAngryMen.jpg"/>
          <p:cNvPicPr>
            <a:picLocks noChangeAspect="1" noChangeArrowheads="1"/>
          </p:cNvPicPr>
          <p:nvPr/>
        </p:nvPicPr>
        <p:blipFill>
          <a:blip r:embed="rId4" cstate="print"/>
          <a:srcRect/>
          <a:stretch>
            <a:fillRect/>
          </a:stretch>
        </p:blipFill>
        <p:spPr bwMode="auto">
          <a:xfrm>
            <a:off x="1143000" y="2667000"/>
            <a:ext cx="3156204" cy="3474720"/>
          </a:xfrm>
          <a:prstGeom prst="rect">
            <a:avLst/>
          </a:prstGeom>
          <a:noFill/>
        </p:spPr>
      </p:pic>
      <p:sp>
        <p:nvSpPr>
          <p:cNvPr id="21" name="TextBox 20"/>
          <p:cNvSpPr txBox="1"/>
          <p:nvPr/>
        </p:nvSpPr>
        <p:spPr>
          <a:xfrm>
            <a:off x="7315200" y="4262120"/>
            <a:ext cx="762000" cy="400110"/>
          </a:xfrm>
          <a:prstGeom prst="rect">
            <a:avLst/>
          </a:prstGeom>
          <a:solidFill>
            <a:schemeClr val="bg1"/>
          </a:solidFill>
          <a:ln>
            <a:solidFill>
              <a:schemeClr val="tx1"/>
            </a:solidFill>
          </a:ln>
        </p:spPr>
        <p:txBody>
          <a:bodyPr wrap="square" rtlCol="0">
            <a:spAutoFit/>
          </a:bodyPr>
          <a:lstStyle/>
          <a:p>
            <a:pPr algn="ctr"/>
            <a:r>
              <a:rPr lang="en-US" sz="2000" b="1" dirty="0" smtClean="0"/>
              <a:t>Solo</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Content Placeholder 3"/>
          <p:cNvSpPr>
            <a:spLocks noGrp="1"/>
          </p:cNvSpPr>
          <p:nvPr>
            <p:ph idx="1"/>
          </p:nvPr>
        </p:nvSpPr>
        <p:spPr>
          <a:xfrm>
            <a:off x="304800" y="1676400"/>
            <a:ext cx="8503920" cy="4800600"/>
          </a:xfrm>
        </p:spPr>
        <p:txBody>
          <a:bodyPr>
            <a:normAutofit/>
          </a:bodyPr>
          <a:lstStyle/>
          <a:p>
            <a:pPr>
              <a:spcAft>
                <a:spcPts val="1200"/>
              </a:spcAft>
            </a:pPr>
            <a:r>
              <a:rPr lang="en-US" dirty="0" smtClean="0"/>
              <a:t>Background:</a:t>
            </a:r>
          </a:p>
          <a:p>
            <a:pPr lvl="1">
              <a:spcAft>
                <a:spcPts val="1200"/>
              </a:spcAft>
            </a:pPr>
            <a:r>
              <a:rPr lang="en-US" dirty="0" smtClean="0"/>
              <a:t>Education, Qualifications, Personal History</a:t>
            </a:r>
          </a:p>
          <a:p>
            <a:pPr>
              <a:spcAft>
                <a:spcPts val="1200"/>
              </a:spcAft>
            </a:pPr>
            <a:r>
              <a:rPr lang="en-US" dirty="0" smtClean="0"/>
              <a:t>Classic Experiments in Social Psychology</a:t>
            </a:r>
          </a:p>
          <a:p>
            <a:pPr lvl="1">
              <a:spcAft>
                <a:spcPts val="1200"/>
              </a:spcAft>
            </a:pPr>
            <a:r>
              <a:rPr lang="en-US" dirty="0" smtClean="0"/>
              <a:t>Social Influence, Cognitive Bias, and Hallucinations</a:t>
            </a:r>
          </a:p>
          <a:p>
            <a:pPr>
              <a:spcAft>
                <a:spcPts val="1200"/>
              </a:spcAft>
            </a:pPr>
            <a:r>
              <a:rPr lang="en-US" dirty="0" smtClean="0"/>
              <a:t>Cognitive Theories of Natural Religion</a:t>
            </a:r>
          </a:p>
          <a:p>
            <a:pPr lvl="1">
              <a:spcAft>
                <a:spcPts val="1200"/>
              </a:spcAft>
            </a:pPr>
            <a:r>
              <a:rPr lang="en-US" dirty="0" smtClean="0"/>
              <a:t>Agenticity, Culture, and Group Selection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Take-Home Points</a:t>
            </a:r>
            <a:endParaRPr lang="en-US" dirty="0"/>
          </a:p>
        </p:txBody>
      </p:sp>
      <p:sp>
        <p:nvSpPr>
          <p:cNvPr id="3" name="Content Placeholder 2"/>
          <p:cNvSpPr>
            <a:spLocks noGrp="1"/>
          </p:cNvSpPr>
          <p:nvPr>
            <p:ph idx="1"/>
          </p:nvPr>
        </p:nvSpPr>
        <p:spPr>
          <a:xfrm>
            <a:off x="304800" y="1775191"/>
            <a:ext cx="8382000" cy="4625609"/>
          </a:xfrm>
        </p:spPr>
        <p:txBody>
          <a:bodyPr>
            <a:normAutofit lnSpcReduction="10000"/>
          </a:bodyPr>
          <a:lstStyle/>
          <a:p>
            <a:pPr>
              <a:spcAft>
                <a:spcPts val="1200"/>
              </a:spcAft>
            </a:pPr>
            <a:r>
              <a:rPr lang="en-US" dirty="0" smtClean="0"/>
              <a:t>People experience subtle, yet profound behavioral pressure from social groups.</a:t>
            </a:r>
          </a:p>
          <a:p>
            <a:pPr>
              <a:spcAft>
                <a:spcPts val="1200"/>
              </a:spcAft>
            </a:pPr>
            <a:r>
              <a:rPr lang="en-US" dirty="0" smtClean="0"/>
              <a:t>Conformity with false ideas can still occur even when the truth is literally sitting right in front of your face.</a:t>
            </a:r>
          </a:p>
          <a:p>
            <a:pPr>
              <a:spcAft>
                <a:spcPts val="1200"/>
              </a:spcAft>
            </a:pPr>
            <a:r>
              <a:rPr lang="en-US" dirty="0" smtClean="0"/>
              <a:t>Uncertainty plus importance leads to greater conformity.</a:t>
            </a:r>
          </a:p>
          <a:p>
            <a:pPr>
              <a:spcAft>
                <a:spcPts val="1200"/>
              </a:spcAft>
            </a:pPr>
            <a:r>
              <a:rPr lang="en-US" dirty="0" smtClean="0"/>
              <a:t>Dissent is key to keeping people honest and critical.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Credentials</a:t>
            </a:r>
            <a:endParaRPr lang="en-US" dirty="0"/>
          </a:p>
        </p:txBody>
      </p:sp>
      <p:sp>
        <p:nvSpPr>
          <p:cNvPr id="4" name="Content Placeholder 3"/>
          <p:cNvSpPr>
            <a:spLocks noGrp="1"/>
          </p:cNvSpPr>
          <p:nvPr>
            <p:ph idx="1"/>
          </p:nvPr>
        </p:nvSpPr>
        <p:spPr>
          <a:xfrm>
            <a:off x="301752" y="1679448"/>
            <a:ext cx="8503920" cy="4721352"/>
          </a:xfrm>
        </p:spPr>
        <p:txBody>
          <a:bodyPr>
            <a:normAutofit/>
          </a:bodyPr>
          <a:lstStyle/>
          <a:p>
            <a:pPr>
              <a:spcAft>
                <a:spcPts val="1200"/>
              </a:spcAft>
            </a:pPr>
            <a:r>
              <a:rPr lang="en-US" dirty="0" smtClean="0"/>
              <a:t>BS/MS/PhD in Electrical Engineering </a:t>
            </a:r>
          </a:p>
          <a:p>
            <a:pPr lvl="1">
              <a:spcAft>
                <a:spcPts val="1200"/>
              </a:spcAft>
            </a:pPr>
            <a:r>
              <a:rPr lang="en-US" dirty="0" smtClean="0"/>
              <a:t>Focus in applied </a:t>
            </a:r>
            <a:r>
              <a:rPr lang="en-US" dirty="0" err="1" smtClean="0"/>
              <a:t>electromagnetics</a:t>
            </a:r>
            <a:endParaRPr lang="en-US" dirty="0" smtClean="0"/>
          </a:p>
          <a:p>
            <a:pPr lvl="1">
              <a:spcAft>
                <a:spcPts val="1200"/>
              </a:spcAft>
            </a:pPr>
            <a:r>
              <a:rPr lang="en-US" dirty="0" smtClean="0"/>
              <a:t>Numerous publications in peer-reviewed journals</a:t>
            </a:r>
          </a:p>
          <a:p>
            <a:pPr>
              <a:spcAft>
                <a:spcPts val="1200"/>
              </a:spcAft>
            </a:pPr>
            <a:r>
              <a:rPr lang="en-US" dirty="0" smtClean="0"/>
              <a:t>Informal Education in Social Psychology</a:t>
            </a:r>
          </a:p>
          <a:p>
            <a:pPr lvl="1">
              <a:spcAft>
                <a:spcPts val="1200"/>
              </a:spcAft>
            </a:pPr>
            <a:r>
              <a:rPr lang="en-US" dirty="0" smtClean="0"/>
              <a:t>Textbooks and academic journals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Personal History</a:t>
            </a:r>
            <a:endParaRPr lang="en-US" dirty="0"/>
          </a:p>
        </p:txBody>
      </p:sp>
      <p:sp>
        <p:nvSpPr>
          <p:cNvPr id="4" name="Content Placeholder 3"/>
          <p:cNvSpPr>
            <a:spLocks noGrp="1"/>
          </p:cNvSpPr>
          <p:nvPr>
            <p:ph idx="1"/>
          </p:nvPr>
        </p:nvSpPr>
        <p:spPr>
          <a:xfrm>
            <a:off x="152400" y="1600200"/>
            <a:ext cx="5260848" cy="4645152"/>
          </a:xfrm>
        </p:spPr>
        <p:txBody>
          <a:bodyPr>
            <a:normAutofit fontScale="85000" lnSpcReduction="10000"/>
          </a:bodyPr>
          <a:lstStyle/>
          <a:p>
            <a:pPr>
              <a:spcAft>
                <a:spcPts val="1200"/>
              </a:spcAft>
            </a:pPr>
            <a:r>
              <a:rPr lang="en-US" dirty="0" smtClean="0"/>
              <a:t>Born in California under Mormon upbringing</a:t>
            </a:r>
          </a:p>
          <a:p>
            <a:pPr>
              <a:spcAft>
                <a:spcPts val="1200"/>
              </a:spcAft>
            </a:pPr>
            <a:r>
              <a:rPr lang="en-US" dirty="0" smtClean="0"/>
              <a:t>Moved to Utah at age 16</a:t>
            </a:r>
          </a:p>
          <a:p>
            <a:pPr>
              <a:spcAft>
                <a:spcPts val="1200"/>
              </a:spcAft>
            </a:pPr>
            <a:r>
              <a:rPr lang="en-US" dirty="0" smtClean="0"/>
              <a:t>Attended BYU for BS/MS educations in electrical engineering</a:t>
            </a:r>
          </a:p>
          <a:p>
            <a:pPr lvl="1">
              <a:spcAft>
                <a:spcPts val="1200"/>
              </a:spcAft>
            </a:pPr>
            <a:r>
              <a:rPr lang="en-US" dirty="0" smtClean="0"/>
              <a:t>Formal religious study in </a:t>
            </a:r>
            <a:r>
              <a:rPr lang="en-US" dirty="0" err="1" smtClean="0"/>
              <a:t>BoM</a:t>
            </a:r>
            <a:r>
              <a:rPr lang="en-US" dirty="0" smtClean="0"/>
              <a:t>, D&amp;C, and Bible</a:t>
            </a:r>
          </a:p>
          <a:p>
            <a:pPr>
              <a:spcAft>
                <a:spcPts val="1200"/>
              </a:spcAft>
            </a:pPr>
            <a:r>
              <a:rPr lang="en-US" dirty="0" smtClean="0"/>
              <a:t>Attended </a:t>
            </a:r>
            <a:r>
              <a:rPr lang="en-US" dirty="0" err="1" smtClean="0"/>
              <a:t>UofU</a:t>
            </a:r>
            <a:r>
              <a:rPr lang="en-US" dirty="0" smtClean="0"/>
              <a:t> for PhD</a:t>
            </a:r>
          </a:p>
          <a:p>
            <a:pPr>
              <a:spcAft>
                <a:spcPts val="1200"/>
              </a:spcAft>
            </a:pPr>
            <a:r>
              <a:rPr lang="en-US" dirty="0" smtClean="0"/>
              <a:t>Skeptical, empirical, rationalist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2053" name="Picture 5" descr="C:\docs\Psychology of Belief\figs\book-of-mormon3.jpg"/>
          <p:cNvPicPr>
            <a:picLocks noChangeAspect="1" noChangeArrowheads="1"/>
          </p:cNvPicPr>
          <p:nvPr/>
        </p:nvPicPr>
        <p:blipFill>
          <a:blip r:embed="rId3" cstate="print"/>
          <a:srcRect/>
          <a:stretch>
            <a:fillRect/>
          </a:stretch>
        </p:blipFill>
        <p:spPr bwMode="auto">
          <a:xfrm>
            <a:off x="5695950" y="1600200"/>
            <a:ext cx="3371850" cy="46280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D:\docs\Psychology of Belief\figs\varieties-sagan.jpg"/>
          <p:cNvPicPr>
            <a:picLocks noChangeAspect="1" noChangeArrowheads="1"/>
          </p:cNvPicPr>
          <p:nvPr/>
        </p:nvPicPr>
        <p:blipFill>
          <a:blip r:embed="rId3" cstate="print"/>
          <a:srcRect/>
          <a:stretch>
            <a:fillRect/>
          </a:stretch>
        </p:blipFill>
        <p:spPr bwMode="auto">
          <a:xfrm>
            <a:off x="996452" y="1783080"/>
            <a:ext cx="2965948" cy="4846320"/>
          </a:xfrm>
          <a:prstGeom prst="rect">
            <a:avLst/>
          </a:prstGeom>
          <a:noFill/>
        </p:spPr>
      </p:pic>
      <p:pic>
        <p:nvPicPr>
          <p:cNvPr id="1027" name="Picture 3" descr="D:\docs\Psychology of Belief\figs\Demon-Haunted_World.jpg"/>
          <p:cNvPicPr>
            <a:picLocks noChangeAspect="1" noChangeArrowheads="1"/>
          </p:cNvPicPr>
          <p:nvPr/>
        </p:nvPicPr>
        <p:blipFill>
          <a:blip r:embed="rId4" cstate="print"/>
          <a:srcRect/>
          <a:stretch>
            <a:fillRect/>
          </a:stretch>
        </p:blipFill>
        <p:spPr bwMode="auto">
          <a:xfrm>
            <a:off x="5181600" y="1783080"/>
            <a:ext cx="3264891" cy="484632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Stakes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Rectangle 4"/>
          <p:cNvSpPr/>
          <p:nvPr/>
        </p:nvSpPr>
        <p:spPr>
          <a:xfrm>
            <a:off x="228600" y="5581471"/>
            <a:ext cx="8686800" cy="1200329"/>
          </a:xfrm>
          <a:prstGeom prst="rect">
            <a:avLst/>
          </a:prstGeom>
        </p:spPr>
        <p:txBody>
          <a:bodyPr wrap="square">
            <a:spAutoFit/>
          </a:bodyPr>
          <a:lstStyle/>
          <a:p>
            <a:r>
              <a:rPr lang="en-US" i="1" dirty="0" smtClean="0"/>
              <a:t>"It seems to me that there is only one conceivable approach to these matters. If we have such an emotional stake in the answers, if we want badly to believe, and if it is important to know the truth, then nothing other than a committed, skeptical scrutiny is required." </a:t>
            </a:r>
          </a:p>
          <a:p>
            <a:r>
              <a:rPr lang="en-US" i="1" dirty="0" smtClean="0"/>
              <a:t>	- </a:t>
            </a:r>
            <a:r>
              <a:rPr lang="en-US" dirty="0" smtClean="0"/>
              <a:t>Carl Sagan</a:t>
            </a:r>
            <a:endParaRPr lang="en-US" dirty="0"/>
          </a:p>
        </p:txBody>
      </p:sp>
      <p:sp>
        <p:nvSpPr>
          <p:cNvPr id="11" name="Content Placeholder 3"/>
          <p:cNvSpPr>
            <a:spLocks noGrp="1"/>
          </p:cNvSpPr>
          <p:nvPr>
            <p:ph idx="1"/>
          </p:nvPr>
        </p:nvSpPr>
        <p:spPr>
          <a:xfrm>
            <a:off x="858284" y="1524000"/>
            <a:ext cx="3200400" cy="609600"/>
          </a:xfrm>
        </p:spPr>
        <p:txBody>
          <a:bodyPr>
            <a:noAutofit/>
          </a:bodyPr>
          <a:lstStyle/>
          <a:p>
            <a:pPr algn="ctr">
              <a:spcAft>
                <a:spcPts val="1200"/>
              </a:spcAft>
              <a:buNone/>
            </a:pPr>
            <a:r>
              <a:rPr lang="en-US" b="1" dirty="0" smtClean="0">
                <a:effectLst>
                  <a:outerShdw blurRad="38100" dist="38100" dir="2700000" algn="tl">
                    <a:srgbClr val="000000">
                      <a:alpha val="43137"/>
                    </a:srgbClr>
                  </a:outerShdw>
                </a:effectLst>
              </a:rPr>
              <a:t>Heaven	</a:t>
            </a:r>
            <a:endParaRPr lang="en-US" b="1" u="sng" dirty="0" smtClean="0">
              <a:effectLst>
                <a:outerShdw blurRad="38100" dist="38100" dir="2700000" algn="tl">
                  <a:srgbClr val="000000">
                    <a:alpha val="43137"/>
                  </a:srgbClr>
                </a:outerShdw>
              </a:effectLst>
            </a:endParaRPr>
          </a:p>
        </p:txBody>
      </p:sp>
      <p:sp>
        <p:nvSpPr>
          <p:cNvPr id="10" name="Rectangle 9"/>
          <p:cNvSpPr/>
          <p:nvPr/>
        </p:nvSpPr>
        <p:spPr>
          <a:xfrm>
            <a:off x="6477000" y="1600200"/>
            <a:ext cx="889987" cy="584775"/>
          </a:xfrm>
          <a:prstGeom prst="rect">
            <a:avLst/>
          </a:prstGeom>
        </p:spPr>
        <p:txBody>
          <a:bodyPr wrap="none">
            <a:spAutoFit/>
          </a:bodyPr>
          <a:lstStyle/>
          <a:p>
            <a:pPr algn="ctr">
              <a:spcAft>
                <a:spcPts val="1200"/>
              </a:spcAft>
              <a:buNone/>
            </a:pPr>
            <a:r>
              <a:rPr lang="en-US" sz="3200" b="1" dirty="0" smtClean="0">
                <a:effectLst>
                  <a:outerShdw blurRad="38100" dist="38100" dir="2700000" algn="tl">
                    <a:srgbClr val="000000">
                      <a:alpha val="43137"/>
                    </a:srgbClr>
                  </a:outerShdw>
                </a:effectLst>
              </a:rPr>
              <a:t>Hell</a:t>
            </a:r>
            <a:endParaRPr lang="en-US" sz="3200" b="1" u="sng" dirty="0" smtClean="0">
              <a:effectLst>
                <a:outerShdw blurRad="38100" dist="38100" dir="2700000" algn="tl">
                  <a:srgbClr val="000000">
                    <a:alpha val="43137"/>
                  </a:srgbClr>
                </a:outerShdw>
              </a:effectLst>
            </a:endParaRPr>
          </a:p>
        </p:txBody>
      </p:sp>
      <p:pic>
        <p:nvPicPr>
          <p:cNvPr id="1026" name="Picture 2" descr="C:\Users\John-Twohig\Downloads\heaven-jesus-father-holy-spiri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221992"/>
            <a:ext cx="4002568" cy="320707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John-Twohig\Downloads\adam-and-eve-cast-out-of-paradise-after-eating-from-the-tree-of-knowledge-in-the-garden-of-eden-1b49hgi.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32336" y="2086742"/>
            <a:ext cx="4636769" cy="347757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So Many Billions</a:t>
            </a:r>
            <a:endParaRPr lang="en-US" dirty="0"/>
          </a:p>
        </p:txBody>
      </p:sp>
      <p:sp>
        <p:nvSpPr>
          <p:cNvPr id="4" name="Content Placeholder 3"/>
          <p:cNvSpPr>
            <a:spLocks noGrp="1"/>
          </p:cNvSpPr>
          <p:nvPr>
            <p:ph idx="1"/>
          </p:nvPr>
        </p:nvSpPr>
        <p:spPr>
          <a:xfrm>
            <a:off x="152400" y="1676400"/>
            <a:ext cx="4267200" cy="4572000"/>
          </a:xfrm>
        </p:spPr>
        <p:txBody>
          <a:bodyPr>
            <a:normAutofit/>
          </a:bodyPr>
          <a:lstStyle/>
          <a:p>
            <a:pPr>
              <a:spcAft>
                <a:spcPts val="1200"/>
              </a:spcAft>
            </a:pPr>
            <a:r>
              <a:rPr lang="en-US" sz="2000" dirty="0" smtClean="0"/>
              <a:t>Billions of people around the world possess absolute convictions in mutually inconsistent and incompatible ideas about God.</a:t>
            </a:r>
          </a:p>
          <a:p>
            <a:pPr>
              <a:spcAft>
                <a:spcPts val="1200"/>
              </a:spcAft>
            </a:pPr>
            <a:r>
              <a:rPr lang="en-US" sz="2000" b="1" dirty="0" smtClean="0"/>
              <a:t>They cannot all be right, but they can all be wrong.</a:t>
            </a:r>
          </a:p>
          <a:p>
            <a:pPr>
              <a:spcAft>
                <a:spcPts val="1200"/>
              </a:spcAft>
            </a:pPr>
            <a:r>
              <a:rPr lang="en-US" sz="2000" dirty="0" smtClean="0"/>
              <a:t>Whatever faith (or lack thereof) one may hold, we are inevitably faced with the issue of where all these theologies come from.</a:t>
            </a:r>
          </a:p>
          <a:p>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6" name="Picture 2" descr="C:\rants\Psychology of Belief\Summary\pics\rel_pie.gif"/>
          <p:cNvPicPr>
            <a:picLocks noChangeAspect="1" noChangeArrowheads="1"/>
          </p:cNvPicPr>
          <p:nvPr/>
        </p:nvPicPr>
        <p:blipFill>
          <a:blip r:embed="rId3" cstate="print"/>
          <a:srcRect/>
          <a:stretch>
            <a:fillRect/>
          </a:stretch>
        </p:blipFill>
        <p:spPr bwMode="auto">
          <a:xfrm>
            <a:off x="4495800" y="1828800"/>
            <a:ext cx="4428484" cy="4114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Christian Denominations</a:t>
            </a:r>
            <a:endParaRPr lang="en-US" dirty="0"/>
          </a:p>
        </p:txBody>
      </p:sp>
      <p:sp>
        <p:nvSpPr>
          <p:cNvPr id="4" name="Content Placeholder 3"/>
          <p:cNvSpPr>
            <a:spLocks noGrp="1"/>
          </p:cNvSpPr>
          <p:nvPr>
            <p:ph idx="1"/>
          </p:nvPr>
        </p:nvSpPr>
        <p:spPr>
          <a:xfrm>
            <a:off x="5562600" y="1828800"/>
            <a:ext cx="3352800" cy="4191000"/>
          </a:xfrm>
        </p:spPr>
        <p:txBody>
          <a:bodyPr>
            <a:normAutofit/>
          </a:bodyPr>
          <a:lstStyle/>
          <a:p>
            <a:pPr>
              <a:spcAft>
                <a:spcPts val="1200"/>
              </a:spcAft>
            </a:pPr>
            <a:r>
              <a:rPr lang="en-US" sz="2000" dirty="0" smtClean="0"/>
              <a:t>Even Christianity itself is split between numerous subgroups.</a:t>
            </a:r>
          </a:p>
          <a:p>
            <a:pPr>
              <a:spcAft>
                <a:spcPts val="1200"/>
              </a:spcAft>
            </a:pPr>
            <a:r>
              <a:rPr lang="en-US" sz="2000" dirty="0" smtClean="0"/>
              <a:t>LDS Church doesn’t make the list.</a:t>
            </a:r>
          </a:p>
          <a:p>
            <a:pPr>
              <a:spcAft>
                <a:spcPts val="1200"/>
              </a:spcAft>
            </a:pPr>
            <a:r>
              <a:rPr lang="en-US" sz="2000" dirty="0" smtClean="0"/>
              <a:t>How can we explain this behavior?</a:t>
            </a:r>
          </a:p>
          <a:p>
            <a:pPr>
              <a:spcAft>
                <a:spcPts val="1200"/>
              </a:spcAft>
            </a:pPr>
            <a:r>
              <a:rPr lang="en-US" sz="2000" dirty="0" smtClean="0"/>
              <a:t>What criteria determine the validity or error of any particular belief?</a:t>
            </a:r>
          </a:p>
          <a:p>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2050" name="Picture 2" descr="C:\Users\John-Twohig\Downloads\denompi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540" y="1691640"/>
            <a:ext cx="5316860" cy="493776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600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Autofit/>
          </a:bodyPr>
          <a:lstStyle/>
          <a:p>
            <a:r>
              <a:rPr lang="en-US" sz="3600" dirty="0" smtClean="0"/>
              <a:t>Methodological Naturalism in a Nutshell</a:t>
            </a:r>
            <a:endParaRPr lang="en-US" sz="3600" dirty="0"/>
          </a:p>
        </p:txBody>
      </p:sp>
      <p:sp>
        <p:nvSpPr>
          <p:cNvPr id="4" name="Content Placeholder 3"/>
          <p:cNvSpPr>
            <a:spLocks noGrp="1"/>
          </p:cNvSpPr>
          <p:nvPr>
            <p:ph idx="1"/>
          </p:nvPr>
        </p:nvSpPr>
        <p:spPr>
          <a:xfrm>
            <a:off x="301752" y="5715000"/>
            <a:ext cx="8503920" cy="1066800"/>
          </a:xfrm>
        </p:spPr>
        <p:txBody>
          <a:bodyPr>
            <a:normAutofit lnSpcReduction="10000"/>
          </a:bodyPr>
          <a:lstStyle/>
          <a:p>
            <a:pPr marL="0" indent="0">
              <a:buNone/>
            </a:pPr>
            <a:r>
              <a:rPr lang="en-US" sz="1600" dirty="0" err="1" smtClean="0"/>
              <a:t>Hafele</a:t>
            </a:r>
            <a:r>
              <a:rPr lang="en-US" sz="1600" dirty="0" smtClean="0"/>
              <a:t>, J. C. and Keating, R. E., “Around-the-World Atomic Clocks: Predicted Relativistic Time Gains,” </a:t>
            </a:r>
            <a:r>
              <a:rPr lang="en-US" sz="1600" i="1" dirty="0" smtClean="0"/>
              <a:t>Science</a:t>
            </a:r>
            <a:r>
              <a:rPr lang="en-US" sz="1600" dirty="0" smtClean="0"/>
              <a:t>, </a:t>
            </a:r>
            <a:r>
              <a:rPr lang="en-US" sz="1600" b="1" dirty="0" smtClean="0"/>
              <a:t>177</a:t>
            </a:r>
            <a:r>
              <a:rPr lang="en-US" sz="1600" dirty="0" smtClean="0"/>
              <a:t>,</a:t>
            </a:r>
            <a:r>
              <a:rPr lang="en-US" sz="1600" b="1" dirty="0" smtClean="0"/>
              <a:t> </a:t>
            </a:r>
            <a:r>
              <a:rPr lang="en-US" sz="1600" dirty="0" smtClean="0"/>
              <a:t>4044, (1972)</a:t>
            </a:r>
          </a:p>
          <a:p>
            <a:pPr marL="0" indent="0">
              <a:buNone/>
            </a:pPr>
            <a:r>
              <a:rPr lang="en-US" sz="1600" dirty="0" err="1" smtClean="0"/>
              <a:t>Hafele</a:t>
            </a:r>
            <a:r>
              <a:rPr lang="en-US" sz="1600" dirty="0" smtClean="0"/>
              <a:t>, J. C. and Keating, R. E., “Around-the-World Atomic Clocks: Observed Relativistic Time Gains,” </a:t>
            </a:r>
            <a:r>
              <a:rPr lang="en-US" sz="1600" i="1" dirty="0" smtClean="0"/>
              <a:t>Science</a:t>
            </a:r>
            <a:r>
              <a:rPr lang="en-US" sz="1600" dirty="0" smtClean="0"/>
              <a:t>, </a:t>
            </a:r>
            <a:r>
              <a:rPr lang="en-US" sz="1600" b="1" dirty="0" smtClean="0"/>
              <a:t>177</a:t>
            </a:r>
            <a:r>
              <a:rPr lang="en-US" sz="1600" dirty="0" smtClean="0"/>
              <a:t>, 4044, (1972)</a:t>
            </a:r>
          </a:p>
          <a:p>
            <a:pPr marL="0" indent="0">
              <a:buNone/>
            </a:pPr>
            <a:endParaRPr lang="en-US" sz="1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10" name="Picture 2"/>
          <p:cNvPicPr>
            <a:picLocks noChangeAspect="1" noChangeArrowheads="1"/>
          </p:cNvPicPr>
          <p:nvPr/>
        </p:nvPicPr>
        <p:blipFill>
          <a:blip r:embed="rId3" cstate="print"/>
          <a:srcRect l="24685" t="14651" r="36571" b="22873"/>
          <a:stretch>
            <a:fillRect/>
          </a:stretch>
        </p:blipFill>
        <p:spPr bwMode="auto">
          <a:xfrm>
            <a:off x="5486400" y="1600200"/>
            <a:ext cx="3291840" cy="3981167"/>
          </a:xfrm>
          <a:prstGeom prst="rect">
            <a:avLst/>
          </a:prstGeom>
          <a:noFill/>
          <a:ln w="9525">
            <a:solidFill>
              <a:schemeClr val="tx1"/>
            </a:solidFill>
            <a:miter lim="800000"/>
            <a:headEnd/>
            <a:tailEnd/>
          </a:ln>
        </p:spPr>
      </p:pic>
      <p:sp>
        <p:nvSpPr>
          <p:cNvPr id="11" name="Content Placeholder 3"/>
          <p:cNvSpPr txBox="1">
            <a:spLocks/>
          </p:cNvSpPr>
          <p:nvPr/>
        </p:nvSpPr>
        <p:spPr>
          <a:xfrm>
            <a:off x="76200" y="1679448"/>
            <a:ext cx="5334000" cy="3883152"/>
          </a:xfrm>
          <a:prstGeom prst="rect">
            <a:avLst/>
          </a:prstGeom>
        </p:spPr>
        <p:txBody>
          <a:bodyPr vert="horz" lIns="54864" tIns="91440" rtlCol="0">
            <a:normAutofit lnSpcReduction="10000"/>
          </a:bodyPr>
          <a:lstStyle/>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Time, gravitation, and motion are all intertwined.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Sound crazy?</a:t>
            </a:r>
          </a:p>
          <a:p>
            <a:pPr marL="438912" indent="-320040">
              <a:spcAft>
                <a:spcPts val="1200"/>
              </a:spcAft>
              <a:buClr>
                <a:schemeClr val="accent1"/>
              </a:buClr>
              <a:buSzPct val="80000"/>
              <a:buFont typeface="Wingdings 2"/>
              <a:buChar char=""/>
              <a:defRPr/>
            </a:pPr>
            <a:r>
              <a:rPr lang="en-US" sz="2400" dirty="0" smtClean="0"/>
              <a:t>We need a tool to differentiate between real knowledge versus made-up beliefs.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baseline="0" dirty="0" smtClean="0"/>
              <a:t>It is okay to believe strange</a:t>
            </a:r>
            <a:r>
              <a:rPr lang="en-US" sz="2400" dirty="0" smtClean="0"/>
              <a:t> things, but that belief comes with a price.</a:t>
            </a: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Belief is not a choice in the face of rigorous empirical evidence.</a:t>
            </a:r>
          </a:p>
        </p:txBody>
      </p:sp>
      <p:sp>
        <p:nvSpPr>
          <p:cNvPr id="15" name="Oval 14"/>
          <p:cNvSpPr/>
          <p:nvPr/>
        </p:nvSpPr>
        <p:spPr>
          <a:xfrm>
            <a:off x="6736080" y="4038600"/>
            <a:ext cx="2103120" cy="1219200"/>
          </a:xfrm>
          <a:prstGeom prst="ellipse">
            <a:avLst/>
          </a:prstGeom>
          <a:noFill/>
          <a:ln w="50800" cmpd="sng">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10991</TotalTime>
  <Words>2038</Words>
  <Application>Microsoft Office PowerPoint</Application>
  <PresentationFormat>On-screen Show (4:3)</PresentationFormat>
  <Paragraphs>187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Mormon Stories: Psychology of Belief and Religion </vt:lpstr>
      <vt:lpstr>Overview</vt:lpstr>
      <vt:lpstr>Credentials</vt:lpstr>
      <vt:lpstr>Some Personal History</vt:lpstr>
      <vt:lpstr>Recommended Reading</vt:lpstr>
      <vt:lpstr>Religious Stakes</vt:lpstr>
      <vt:lpstr>So Many Billions</vt:lpstr>
      <vt:lpstr>Christian Denominations</vt:lpstr>
      <vt:lpstr>Methodological Naturalism in a Nutshell</vt:lpstr>
      <vt:lpstr>ROTC</vt:lpstr>
      <vt:lpstr>Introduction to Social Psychology</vt:lpstr>
      <vt:lpstr>Asch Conformity Experiment</vt:lpstr>
      <vt:lpstr>Normative Influence</vt:lpstr>
      <vt:lpstr>Results</vt:lpstr>
      <vt:lpstr>Uncertainty and Task Importance</vt:lpstr>
      <vt:lpstr>Conformity Testing</vt:lpstr>
      <vt:lpstr>Results</vt:lpstr>
      <vt:lpstr>Applications to Religion</vt:lpstr>
      <vt:lpstr>Dissent</vt:lpstr>
      <vt:lpstr>Take-Home Points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Performance of Plasmon-Enhanced Thin-Film Silicon Solar Cells</dc:title>
  <dc:creator>JR</dc:creator>
  <cp:lastModifiedBy>JR</cp:lastModifiedBy>
  <cp:revision>6343</cp:revision>
  <dcterms:created xsi:type="dcterms:W3CDTF">2006-08-16T00:00:00Z</dcterms:created>
  <dcterms:modified xsi:type="dcterms:W3CDTF">2012-04-12T18:08:50Z</dcterms:modified>
</cp:coreProperties>
</file>