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304" r:id="rId4"/>
    <p:sldId id="315" r:id="rId5"/>
    <p:sldId id="301" r:id="rId6"/>
    <p:sldId id="327" r:id="rId7"/>
    <p:sldId id="324" r:id="rId8"/>
    <p:sldId id="387" r:id="rId9"/>
    <p:sldId id="386" r:id="rId10"/>
    <p:sldId id="392" r:id="rId11"/>
    <p:sldId id="391" r:id="rId12"/>
    <p:sldId id="390" r:id="rId13"/>
    <p:sldId id="345" r:id="rId14"/>
    <p:sldId id="340" r:id="rId15"/>
    <p:sldId id="320" r:id="rId16"/>
    <p:sldId id="388" r:id="rId17"/>
    <p:sldId id="389" r:id="rId18"/>
    <p:sldId id="368" r:id="rId19"/>
    <p:sldId id="369" r:id="rId20"/>
    <p:sldId id="380" r:id="rId21"/>
    <p:sldId id="299" r:id="rId22"/>
    <p:sldId id="364" r:id="rId23"/>
    <p:sldId id="366" r:id="rId24"/>
    <p:sldId id="370" r:id="rId25"/>
    <p:sldId id="326" r:id="rId26"/>
    <p:sldId id="309" r:id="rId27"/>
    <p:sldId id="338" r:id="rId28"/>
    <p:sldId id="332" r:id="rId29"/>
    <p:sldId id="393" r:id="rId30"/>
    <p:sldId id="311" r:id="rId31"/>
    <p:sldId id="331" r:id="rId32"/>
    <p:sldId id="272" r:id="rId33"/>
    <p:sldId id="365" r:id="rId34"/>
    <p:sldId id="330" r:id="rId35"/>
    <p:sldId id="381" r:id="rId36"/>
    <p:sldId id="382" r:id="rId37"/>
    <p:sldId id="384" r:id="rId38"/>
    <p:sldId id="385" r:id="rId39"/>
    <p:sldId id="383" r:id="rId40"/>
    <p:sldId id="271" r:id="rId41"/>
    <p:sldId id="264" r:id="rId42"/>
    <p:sldId id="265" r:id="rId43"/>
    <p:sldId id="285" r:id="rId44"/>
    <p:sldId id="286" r:id="rId45"/>
    <p:sldId id="371" r:id="rId46"/>
    <p:sldId id="343" r:id="rId47"/>
    <p:sldId id="303" r:id="rId48"/>
    <p:sldId id="266" r:id="rId49"/>
    <p:sldId id="367" r:id="rId50"/>
    <p:sldId id="319" r:id="rId51"/>
    <p:sldId id="341" r:id="rId5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116" d="100"/>
          <a:sy n="116" d="100"/>
        </p:scale>
        <p:origin x="-1494" y="-1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624"/>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F5BD9E7-A280-4A73-BF21-E0B684B2A170}"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US"/>
        </a:p>
      </dgm:t>
    </dgm:pt>
    <dgm:pt modelId="{324AC4F6-7C1D-4C5F-AC47-9C5BBC383141}">
      <dgm:prSet phldrT="[Text]"/>
      <dgm:spPr/>
      <dgm:t>
        <a:bodyPr/>
        <a:lstStyle/>
        <a:p>
          <a:r>
            <a:rPr lang="en-US" b="1" dirty="0" smtClean="0"/>
            <a:t>Questioning</a:t>
          </a:r>
          <a:endParaRPr lang="en-US" b="1" dirty="0"/>
        </a:p>
      </dgm:t>
    </dgm:pt>
    <dgm:pt modelId="{491891B1-CAAF-4719-891A-4C40A3333813}" type="parTrans" cxnId="{1FC2B012-F681-416E-9128-B9E68BD4CBA1}">
      <dgm:prSet/>
      <dgm:spPr/>
      <dgm:t>
        <a:bodyPr/>
        <a:lstStyle/>
        <a:p>
          <a:endParaRPr lang="en-US"/>
        </a:p>
      </dgm:t>
    </dgm:pt>
    <dgm:pt modelId="{609BB06F-96B9-47D0-83EA-43C357377B17}" type="sibTrans" cxnId="{1FC2B012-F681-416E-9128-B9E68BD4CBA1}">
      <dgm:prSet/>
      <dgm:spPr/>
      <dgm:t>
        <a:bodyPr/>
        <a:lstStyle/>
        <a:p>
          <a:endParaRPr lang="en-US"/>
        </a:p>
      </dgm:t>
    </dgm:pt>
    <dgm:pt modelId="{E5564906-AC5C-462C-A324-5ABC360C8A61}">
      <dgm:prSet phldrT="[Text]"/>
      <dgm:spPr/>
      <dgm:t>
        <a:bodyPr/>
        <a:lstStyle/>
        <a:p>
          <a:r>
            <a:rPr lang="en-US" b="1" dirty="0" smtClean="0"/>
            <a:t>Doubt, Rejection of Worldview</a:t>
          </a:r>
          <a:endParaRPr lang="en-US" b="1" dirty="0"/>
        </a:p>
      </dgm:t>
    </dgm:pt>
    <dgm:pt modelId="{D0D8A555-5134-4473-8FE2-A0FB3FABE47F}" type="parTrans" cxnId="{B787655E-4000-459C-83C2-A18CC3308851}">
      <dgm:prSet/>
      <dgm:spPr/>
      <dgm:t>
        <a:bodyPr/>
        <a:lstStyle/>
        <a:p>
          <a:endParaRPr lang="en-US"/>
        </a:p>
      </dgm:t>
    </dgm:pt>
    <dgm:pt modelId="{C3BADE50-2B23-4B9E-ABCB-0EF9B655A2F2}" type="sibTrans" cxnId="{B787655E-4000-459C-83C2-A18CC3308851}">
      <dgm:prSet/>
      <dgm:spPr/>
      <dgm:t>
        <a:bodyPr/>
        <a:lstStyle/>
        <a:p>
          <a:endParaRPr lang="en-US"/>
        </a:p>
      </dgm:t>
    </dgm:pt>
    <dgm:pt modelId="{5C24BD59-0E81-4B8A-8AAF-B8DD6D0BE2E8}">
      <dgm:prSet phldrT="[Text]"/>
      <dgm:spPr/>
      <dgm:t>
        <a:bodyPr/>
        <a:lstStyle/>
        <a:p>
          <a:r>
            <a:rPr lang="en-US" b="1" dirty="0" smtClean="0"/>
            <a:t>Construction of  a More Authentic Worldview </a:t>
          </a:r>
          <a:endParaRPr lang="en-US" b="1" dirty="0"/>
        </a:p>
      </dgm:t>
    </dgm:pt>
    <dgm:pt modelId="{426835AF-9574-4598-A6D0-6257D8000E6D}" type="parTrans" cxnId="{9E401855-3E24-47C2-8C1B-75B81FEBC373}">
      <dgm:prSet/>
      <dgm:spPr/>
      <dgm:t>
        <a:bodyPr/>
        <a:lstStyle/>
        <a:p>
          <a:endParaRPr lang="en-US"/>
        </a:p>
      </dgm:t>
    </dgm:pt>
    <dgm:pt modelId="{D278C25B-99EA-4587-9C23-DCD934BA8AB7}" type="sibTrans" cxnId="{9E401855-3E24-47C2-8C1B-75B81FEBC373}">
      <dgm:prSet/>
      <dgm:spPr/>
      <dgm:t>
        <a:bodyPr/>
        <a:lstStyle/>
        <a:p>
          <a:endParaRPr lang="en-US"/>
        </a:p>
      </dgm:t>
    </dgm:pt>
    <dgm:pt modelId="{C61BBB39-E428-4F38-8DA7-2E312FE859CD}">
      <dgm:prSet phldrT="[Text]"/>
      <dgm:spPr/>
      <dgm:t>
        <a:bodyPr/>
        <a:lstStyle/>
        <a:p>
          <a:r>
            <a:rPr lang="en-US" b="1" dirty="0" smtClean="0"/>
            <a:t>Stable Worldview</a:t>
          </a:r>
          <a:endParaRPr lang="en-US" b="1" dirty="0"/>
        </a:p>
      </dgm:t>
    </dgm:pt>
    <dgm:pt modelId="{48209211-6E4C-4BC7-AF18-07722B5E8EB5}" type="parTrans" cxnId="{E2225A76-71E3-4BD0-8B58-4D04B2B4E167}">
      <dgm:prSet/>
      <dgm:spPr/>
      <dgm:t>
        <a:bodyPr/>
        <a:lstStyle/>
        <a:p>
          <a:endParaRPr lang="en-US"/>
        </a:p>
      </dgm:t>
    </dgm:pt>
    <dgm:pt modelId="{C31FCD72-446F-444A-915C-7EFF8D235BB5}" type="sibTrans" cxnId="{E2225A76-71E3-4BD0-8B58-4D04B2B4E167}">
      <dgm:prSet/>
      <dgm:spPr/>
      <dgm:t>
        <a:bodyPr/>
        <a:lstStyle/>
        <a:p>
          <a:endParaRPr lang="en-US"/>
        </a:p>
      </dgm:t>
    </dgm:pt>
    <dgm:pt modelId="{535DF590-9BFD-464C-A77D-BB6262EA62F0}">
      <dgm:prSet phldrT="[Text]"/>
      <dgm:spPr/>
      <dgm:t>
        <a:bodyPr/>
        <a:lstStyle/>
        <a:p>
          <a:r>
            <a:rPr lang="en-US" b="1" dirty="0" smtClean="0"/>
            <a:t>Chaos, Disorientation, Depression,</a:t>
          </a:r>
        </a:p>
        <a:p>
          <a:r>
            <a:rPr lang="en-US" b="1" dirty="0" smtClean="0"/>
            <a:t>World Falls Apart</a:t>
          </a:r>
          <a:endParaRPr lang="en-US" b="1" dirty="0"/>
        </a:p>
      </dgm:t>
    </dgm:pt>
    <dgm:pt modelId="{D8762679-FFB3-4AF5-A405-4AC77D384A58}" type="parTrans" cxnId="{C36BAB9C-E857-4D1B-B22F-DAEE28B5D092}">
      <dgm:prSet/>
      <dgm:spPr/>
      <dgm:t>
        <a:bodyPr/>
        <a:lstStyle/>
        <a:p>
          <a:endParaRPr lang="en-US"/>
        </a:p>
      </dgm:t>
    </dgm:pt>
    <dgm:pt modelId="{06E73445-7575-4851-87D5-2B0A3DD7C18B}" type="sibTrans" cxnId="{C36BAB9C-E857-4D1B-B22F-DAEE28B5D092}">
      <dgm:prSet/>
      <dgm:spPr/>
      <dgm:t>
        <a:bodyPr/>
        <a:lstStyle/>
        <a:p>
          <a:endParaRPr lang="en-US"/>
        </a:p>
      </dgm:t>
    </dgm:pt>
    <dgm:pt modelId="{DD154D24-2A84-4D39-B358-1D4381A88254}">
      <dgm:prSet phldrT="[Text]"/>
      <dgm:spPr/>
      <dgm:t>
        <a:bodyPr/>
        <a:lstStyle/>
        <a:p>
          <a:r>
            <a:rPr lang="en-US" b="1" dirty="0" smtClean="0"/>
            <a:t>Striving for Meaning</a:t>
          </a:r>
          <a:endParaRPr lang="en-US" b="1" dirty="0"/>
        </a:p>
      </dgm:t>
    </dgm:pt>
    <dgm:pt modelId="{240CCC0A-1A37-4D50-8B23-A7C3EA1C0CD8}" type="parTrans" cxnId="{A80DFC43-3C37-4A2B-A7F6-7244BB9A957D}">
      <dgm:prSet/>
      <dgm:spPr/>
      <dgm:t>
        <a:bodyPr/>
        <a:lstStyle/>
        <a:p>
          <a:endParaRPr lang="en-US"/>
        </a:p>
      </dgm:t>
    </dgm:pt>
    <dgm:pt modelId="{16E6A053-563D-4D2A-BA11-BCA38AAD6498}" type="sibTrans" cxnId="{A80DFC43-3C37-4A2B-A7F6-7244BB9A957D}">
      <dgm:prSet/>
      <dgm:spPr/>
      <dgm:t>
        <a:bodyPr/>
        <a:lstStyle/>
        <a:p>
          <a:endParaRPr lang="en-US"/>
        </a:p>
      </dgm:t>
    </dgm:pt>
    <dgm:pt modelId="{96FBF4AB-F677-4A29-B8CB-F5BEC5739006}" type="pres">
      <dgm:prSet presAssocID="{AF5BD9E7-A280-4A73-BF21-E0B684B2A170}" presName="cycle" presStyleCnt="0">
        <dgm:presLayoutVars>
          <dgm:dir/>
          <dgm:resizeHandles val="exact"/>
        </dgm:presLayoutVars>
      </dgm:prSet>
      <dgm:spPr/>
      <dgm:t>
        <a:bodyPr/>
        <a:lstStyle/>
        <a:p>
          <a:endParaRPr lang="en-US"/>
        </a:p>
      </dgm:t>
    </dgm:pt>
    <dgm:pt modelId="{687B55FE-35D1-4D98-8AF7-306AE8607429}" type="pres">
      <dgm:prSet presAssocID="{324AC4F6-7C1D-4C5F-AC47-9C5BBC383141}" presName="dummy" presStyleCnt="0"/>
      <dgm:spPr/>
    </dgm:pt>
    <dgm:pt modelId="{E9002FA3-DFF8-4CD2-B449-DF7EEFEEBA99}" type="pres">
      <dgm:prSet presAssocID="{324AC4F6-7C1D-4C5F-AC47-9C5BBC383141}" presName="node" presStyleLbl="revTx" presStyleIdx="0" presStyleCnt="6">
        <dgm:presLayoutVars>
          <dgm:bulletEnabled val="1"/>
        </dgm:presLayoutVars>
      </dgm:prSet>
      <dgm:spPr/>
      <dgm:t>
        <a:bodyPr/>
        <a:lstStyle/>
        <a:p>
          <a:endParaRPr lang="en-US"/>
        </a:p>
      </dgm:t>
    </dgm:pt>
    <dgm:pt modelId="{AABD4265-448D-4D17-95F6-A306A3664A87}" type="pres">
      <dgm:prSet presAssocID="{609BB06F-96B9-47D0-83EA-43C357377B17}" presName="sibTrans" presStyleLbl="node1" presStyleIdx="0" presStyleCnt="6"/>
      <dgm:spPr/>
      <dgm:t>
        <a:bodyPr/>
        <a:lstStyle/>
        <a:p>
          <a:endParaRPr lang="en-US"/>
        </a:p>
      </dgm:t>
    </dgm:pt>
    <dgm:pt modelId="{628AAB6B-2496-47D9-B75B-73E1243851A6}" type="pres">
      <dgm:prSet presAssocID="{E5564906-AC5C-462C-A324-5ABC360C8A61}" presName="dummy" presStyleCnt="0"/>
      <dgm:spPr/>
    </dgm:pt>
    <dgm:pt modelId="{43110357-0A87-49CD-89CF-1BD127053EF6}" type="pres">
      <dgm:prSet presAssocID="{E5564906-AC5C-462C-A324-5ABC360C8A61}" presName="node" presStyleLbl="revTx" presStyleIdx="1" presStyleCnt="6">
        <dgm:presLayoutVars>
          <dgm:bulletEnabled val="1"/>
        </dgm:presLayoutVars>
      </dgm:prSet>
      <dgm:spPr/>
      <dgm:t>
        <a:bodyPr/>
        <a:lstStyle/>
        <a:p>
          <a:endParaRPr lang="en-US"/>
        </a:p>
      </dgm:t>
    </dgm:pt>
    <dgm:pt modelId="{74E10CC0-E4DE-4A2E-9471-72A2F352FEED}" type="pres">
      <dgm:prSet presAssocID="{C3BADE50-2B23-4B9E-ABCB-0EF9B655A2F2}" presName="sibTrans" presStyleLbl="node1" presStyleIdx="1" presStyleCnt="6"/>
      <dgm:spPr/>
      <dgm:t>
        <a:bodyPr/>
        <a:lstStyle/>
        <a:p>
          <a:endParaRPr lang="en-US"/>
        </a:p>
      </dgm:t>
    </dgm:pt>
    <dgm:pt modelId="{5679C696-4CF6-4844-8596-15D6157A150B}" type="pres">
      <dgm:prSet presAssocID="{535DF590-9BFD-464C-A77D-BB6262EA62F0}" presName="dummy" presStyleCnt="0"/>
      <dgm:spPr/>
    </dgm:pt>
    <dgm:pt modelId="{5CF22462-EC67-4B26-9AD2-879E4A487ACA}" type="pres">
      <dgm:prSet presAssocID="{535DF590-9BFD-464C-A77D-BB6262EA62F0}" presName="node" presStyleLbl="revTx" presStyleIdx="2" presStyleCnt="6">
        <dgm:presLayoutVars>
          <dgm:bulletEnabled val="1"/>
        </dgm:presLayoutVars>
      </dgm:prSet>
      <dgm:spPr/>
      <dgm:t>
        <a:bodyPr/>
        <a:lstStyle/>
        <a:p>
          <a:endParaRPr lang="en-US"/>
        </a:p>
      </dgm:t>
    </dgm:pt>
    <dgm:pt modelId="{CA69B4B1-CB99-490B-87C9-348FEF1B76E2}" type="pres">
      <dgm:prSet presAssocID="{06E73445-7575-4851-87D5-2B0A3DD7C18B}" presName="sibTrans" presStyleLbl="node1" presStyleIdx="2" presStyleCnt="6"/>
      <dgm:spPr/>
      <dgm:t>
        <a:bodyPr/>
        <a:lstStyle/>
        <a:p>
          <a:endParaRPr lang="en-US"/>
        </a:p>
      </dgm:t>
    </dgm:pt>
    <dgm:pt modelId="{EDC2257E-497C-4B39-BEBC-F65F6489BA88}" type="pres">
      <dgm:prSet presAssocID="{DD154D24-2A84-4D39-B358-1D4381A88254}" presName="dummy" presStyleCnt="0"/>
      <dgm:spPr/>
    </dgm:pt>
    <dgm:pt modelId="{6A0E824B-3C6D-4784-9F14-9F1E6D68F999}" type="pres">
      <dgm:prSet presAssocID="{DD154D24-2A84-4D39-B358-1D4381A88254}" presName="node" presStyleLbl="revTx" presStyleIdx="3" presStyleCnt="6">
        <dgm:presLayoutVars>
          <dgm:bulletEnabled val="1"/>
        </dgm:presLayoutVars>
      </dgm:prSet>
      <dgm:spPr/>
      <dgm:t>
        <a:bodyPr/>
        <a:lstStyle/>
        <a:p>
          <a:endParaRPr lang="en-US"/>
        </a:p>
      </dgm:t>
    </dgm:pt>
    <dgm:pt modelId="{0CFB1713-6DA8-4798-94F3-B1EFAF66F7FF}" type="pres">
      <dgm:prSet presAssocID="{16E6A053-563D-4D2A-BA11-BCA38AAD6498}" presName="sibTrans" presStyleLbl="node1" presStyleIdx="3" presStyleCnt="6"/>
      <dgm:spPr/>
      <dgm:t>
        <a:bodyPr/>
        <a:lstStyle/>
        <a:p>
          <a:endParaRPr lang="en-US"/>
        </a:p>
      </dgm:t>
    </dgm:pt>
    <dgm:pt modelId="{89A66501-3CB4-42B9-90B5-6066F87261A8}" type="pres">
      <dgm:prSet presAssocID="{5C24BD59-0E81-4B8A-8AAF-B8DD6D0BE2E8}" presName="dummy" presStyleCnt="0"/>
      <dgm:spPr/>
    </dgm:pt>
    <dgm:pt modelId="{AE2E7BCA-A07C-4254-A905-D5AAA083F671}" type="pres">
      <dgm:prSet presAssocID="{5C24BD59-0E81-4B8A-8AAF-B8DD6D0BE2E8}" presName="node" presStyleLbl="revTx" presStyleIdx="4" presStyleCnt="6">
        <dgm:presLayoutVars>
          <dgm:bulletEnabled val="1"/>
        </dgm:presLayoutVars>
      </dgm:prSet>
      <dgm:spPr/>
      <dgm:t>
        <a:bodyPr/>
        <a:lstStyle/>
        <a:p>
          <a:endParaRPr lang="en-US"/>
        </a:p>
      </dgm:t>
    </dgm:pt>
    <dgm:pt modelId="{D9935146-6B55-4B0C-8399-E765C028FCD8}" type="pres">
      <dgm:prSet presAssocID="{D278C25B-99EA-4587-9C23-DCD934BA8AB7}" presName="sibTrans" presStyleLbl="node1" presStyleIdx="4" presStyleCnt="6"/>
      <dgm:spPr/>
      <dgm:t>
        <a:bodyPr/>
        <a:lstStyle/>
        <a:p>
          <a:endParaRPr lang="en-US"/>
        </a:p>
      </dgm:t>
    </dgm:pt>
    <dgm:pt modelId="{B4F81B3A-E7CB-4688-9436-48434F902626}" type="pres">
      <dgm:prSet presAssocID="{C61BBB39-E428-4F38-8DA7-2E312FE859CD}" presName="dummy" presStyleCnt="0"/>
      <dgm:spPr/>
    </dgm:pt>
    <dgm:pt modelId="{860ABDFC-F7D3-4514-B535-4DFC62863E8B}" type="pres">
      <dgm:prSet presAssocID="{C61BBB39-E428-4F38-8DA7-2E312FE859CD}" presName="node" presStyleLbl="revTx" presStyleIdx="5" presStyleCnt="6">
        <dgm:presLayoutVars>
          <dgm:bulletEnabled val="1"/>
        </dgm:presLayoutVars>
      </dgm:prSet>
      <dgm:spPr/>
      <dgm:t>
        <a:bodyPr/>
        <a:lstStyle/>
        <a:p>
          <a:endParaRPr lang="en-US"/>
        </a:p>
      </dgm:t>
    </dgm:pt>
    <dgm:pt modelId="{D19F5874-0CB3-4F7D-A77E-E7ECA8BD736A}" type="pres">
      <dgm:prSet presAssocID="{C31FCD72-446F-444A-915C-7EFF8D235BB5}" presName="sibTrans" presStyleLbl="node1" presStyleIdx="5" presStyleCnt="6"/>
      <dgm:spPr/>
      <dgm:t>
        <a:bodyPr/>
        <a:lstStyle/>
        <a:p>
          <a:endParaRPr lang="en-US"/>
        </a:p>
      </dgm:t>
    </dgm:pt>
  </dgm:ptLst>
  <dgm:cxnLst>
    <dgm:cxn modelId="{CFB7214E-7482-42E3-8542-8EB51AE68079}" type="presOf" srcId="{C31FCD72-446F-444A-915C-7EFF8D235BB5}" destId="{D19F5874-0CB3-4F7D-A77E-E7ECA8BD736A}" srcOrd="0" destOrd="0" presId="urn:microsoft.com/office/officeart/2005/8/layout/cycle1"/>
    <dgm:cxn modelId="{ECA0A7F9-AD3C-4F23-B0BE-687985C82DAD}" type="presOf" srcId="{D278C25B-99EA-4587-9C23-DCD934BA8AB7}" destId="{D9935146-6B55-4B0C-8399-E765C028FCD8}" srcOrd="0" destOrd="0" presId="urn:microsoft.com/office/officeart/2005/8/layout/cycle1"/>
    <dgm:cxn modelId="{478BCEB0-86AA-48FC-A415-8939F74C0D4D}" type="presOf" srcId="{DD154D24-2A84-4D39-B358-1D4381A88254}" destId="{6A0E824B-3C6D-4784-9F14-9F1E6D68F999}" srcOrd="0" destOrd="0" presId="urn:microsoft.com/office/officeart/2005/8/layout/cycle1"/>
    <dgm:cxn modelId="{5DC88921-4CB9-4F5D-9324-0180B51943BF}" type="presOf" srcId="{C61BBB39-E428-4F38-8DA7-2E312FE859CD}" destId="{860ABDFC-F7D3-4514-B535-4DFC62863E8B}" srcOrd="0" destOrd="0" presId="urn:microsoft.com/office/officeart/2005/8/layout/cycle1"/>
    <dgm:cxn modelId="{A80DFC43-3C37-4A2B-A7F6-7244BB9A957D}" srcId="{AF5BD9E7-A280-4A73-BF21-E0B684B2A170}" destId="{DD154D24-2A84-4D39-B358-1D4381A88254}" srcOrd="3" destOrd="0" parTransId="{240CCC0A-1A37-4D50-8B23-A7C3EA1C0CD8}" sibTransId="{16E6A053-563D-4D2A-BA11-BCA38AAD6498}"/>
    <dgm:cxn modelId="{F6E44045-724E-43A8-B182-537EC5E2CC50}" type="presOf" srcId="{609BB06F-96B9-47D0-83EA-43C357377B17}" destId="{AABD4265-448D-4D17-95F6-A306A3664A87}" srcOrd="0" destOrd="0" presId="urn:microsoft.com/office/officeart/2005/8/layout/cycle1"/>
    <dgm:cxn modelId="{4F488B05-CAFB-486A-9341-60D5FA96CE51}" type="presOf" srcId="{16E6A053-563D-4D2A-BA11-BCA38AAD6498}" destId="{0CFB1713-6DA8-4798-94F3-B1EFAF66F7FF}" srcOrd="0" destOrd="0" presId="urn:microsoft.com/office/officeart/2005/8/layout/cycle1"/>
    <dgm:cxn modelId="{C36BAB9C-E857-4D1B-B22F-DAEE28B5D092}" srcId="{AF5BD9E7-A280-4A73-BF21-E0B684B2A170}" destId="{535DF590-9BFD-464C-A77D-BB6262EA62F0}" srcOrd="2" destOrd="0" parTransId="{D8762679-FFB3-4AF5-A405-4AC77D384A58}" sibTransId="{06E73445-7575-4851-87D5-2B0A3DD7C18B}"/>
    <dgm:cxn modelId="{B787655E-4000-459C-83C2-A18CC3308851}" srcId="{AF5BD9E7-A280-4A73-BF21-E0B684B2A170}" destId="{E5564906-AC5C-462C-A324-5ABC360C8A61}" srcOrd="1" destOrd="0" parTransId="{D0D8A555-5134-4473-8FE2-A0FB3FABE47F}" sibTransId="{C3BADE50-2B23-4B9E-ABCB-0EF9B655A2F2}"/>
    <dgm:cxn modelId="{1FC2B012-F681-416E-9128-B9E68BD4CBA1}" srcId="{AF5BD9E7-A280-4A73-BF21-E0B684B2A170}" destId="{324AC4F6-7C1D-4C5F-AC47-9C5BBC383141}" srcOrd="0" destOrd="0" parTransId="{491891B1-CAAF-4719-891A-4C40A3333813}" sibTransId="{609BB06F-96B9-47D0-83EA-43C357377B17}"/>
    <dgm:cxn modelId="{9E401855-3E24-47C2-8C1B-75B81FEBC373}" srcId="{AF5BD9E7-A280-4A73-BF21-E0B684B2A170}" destId="{5C24BD59-0E81-4B8A-8AAF-B8DD6D0BE2E8}" srcOrd="4" destOrd="0" parTransId="{426835AF-9574-4598-A6D0-6257D8000E6D}" sibTransId="{D278C25B-99EA-4587-9C23-DCD934BA8AB7}"/>
    <dgm:cxn modelId="{9FEDA018-C749-443A-A9C8-940AB5B2546B}" type="presOf" srcId="{E5564906-AC5C-462C-A324-5ABC360C8A61}" destId="{43110357-0A87-49CD-89CF-1BD127053EF6}" srcOrd="0" destOrd="0" presId="urn:microsoft.com/office/officeart/2005/8/layout/cycle1"/>
    <dgm:cxn modelId="{535CD9F8-AA97-445E-8BC8-E08EC8289EE5}" type="presOf" srcId="{324AC4F6-7C1D-4C5F-AC47-9C5BBC383141}" destId="{E9002FA3-DFF8-4CD2-B449-DF7EEFEEBA99}" srcOrd="0" destOrd="0" presId="urn:microsoft.com/office/officeart/2005/8/layout/cycle1"/>
    <dgm:cxn modelId="{FA5D4192-D31E-4742-BF05-CBAA10061CE2}" type="presOf" srcId="{AF5BD9E7-A280-4A73-BF21-E0B684B2A170}" destId="{96FBF4AB-F677-4A29-B8CB-F5BEC5739006}" srcOrd="0" destOrd="0" presId="urn:microsoft.com/office/officeart/2005/8/layout/cycle1"/>
    <dgm:cxn modelId="{96EBAB11-DD7C-4AF6-AAD0-A5405291F09F}" type="presOf" srcId="{C3BADE50-2B23-4B9E-ABCB-0EF9B655A2F2}" destId="{74E10CC0-E4DE-4A2E-9471-72A2F352FEED}" srcOrd="0" destOrd="0" presId="urn:microsoft.com/office/officeart/2005/8/layout/cycle1"/>
    <dgm:cxn modelId="{74922EDB-3981-4220-96B1-DD2E2AA21EC3}" type="presOf" srcId="{535DF590-9BFD-464C-A77D-BB6262EA62F0}" destId="{5CF22462-EC67-4B26-9AD2-879E4A487ACA}" srcOrd="0" destOrd="0" presId="urn:microsoft.com/office/officeart/2005/8/layout/cycle1"/>
    <dgm:cxn modelId="{4888157B-D855-47B8-8748-927E92332236}" type="presOf" srcId="{5C24BD59-0E81-4B8A-8AAF-B8DD6D0BE2E8}" destId="{AE2E7BCA-A07C-4254-A905-D5AAA083F671}" srcOrd="0" destOrd="0" presId="urn:microsoft.com/office/officeart/2005/8/layout/cycle1"/>
    <dgm:cxn modelId="{E2225A76-71E3-4BD0-8B58-4D04B2B4E167}" srcId="{AF5BD9E7-A280-4A73-BF21-E0B684B2A170}" destId="{C61BBB39-E428-4F38-8DA7-2E312FE859CD}" srcOrd="5" destOrd="0" parTransId="{48209211-6E4C-4BC7-AF18-07722B5E8EB5}" sibTransId="{C31FCD72-446F-444A-915C-7EFF8D235BB5}"/>
    <dgm:cxn modelId="{5101C218-32A2-4DA2-8C78-8C9F89CC2FC4}" type="presOf" srcId="{06E73445-7575-4851-87D5-2B0A3DD7C18B}" destId="{CA69B4B1-CB99-490B-87C9-348FEF1B76E2}" srcOrd="0" destOrd="0" presId="urn:microsoft.com/office/officeart/2005/8/layout/cycle1"/>
    <dgm:cxn modelId="{220649A9-C3C8-4384-B885-7E42665367AD}" type="presParOf" srcId="{96FBF4AB-F677-4A29-B8CB-F5BEC5739006}" destId="{687B55FE-35D1-4D98-8AF7-306AE8607429}" srcOrd="0" destOrd="0" presId="urn:microsoft.com/office/officeart/2005/8/layout/cycle1"/>
    <dgm:cxn modelId="{D25144DA-3C9A-4469-AE87-0C43400A987F}" type="presParOf" srcId="{96FBF4AB-F677-4A29-B8CB-F5BEC5739006}" destId="{E9002FA3-DFF8-4CD2-B449-DF7EEFEEBA99}" srcOrd="1" destOrd="0" presId="urn:microsoft.com/office/officeart/2005/8/layout/cycle1"/>
    <dgm:cxn modelId="{A8767F1E-264D-4F4E-AA79-11464D70E02C}" type="presParOf" srcId="{96FBF4AB-F677-4A29-B8CB-F5BEC5739006}" destId="{AABD4265-448D-4D17-95F6-A306A3664A87}" srcOrd="2" destOrd="0" presId="urn:microsoft.com/office/officeart/2005/8/layout/cycle1"/>
    <dgm:cxn modelId="{461BD567-0239-48E1-A7BF-60C2EB39ECB2}" type="presParOf" srcId="{96FBF4AB-F677-4A29-B8CB-F5BEC5739006}" destId="{628AAB6B-2496-47D9-B75B-73E1243851A6}" srcOrd="3" destOrd="0" presId="urn:microsoft.com/office/officeart/2005/8/layout/cycle1"/>
    <dgm:cxn modelId="{39030D1B-15AF-4BF2-AF0E-4F5979560EAA}" type="presParOf" srcId="{96FBF4AB-F677-4A29-B8CB-F5BEC5739006}" destId="{43110357-0A87-49CD-89CF-1BD127053EF6}" srcOrd="4" destOrd="0" presId="urn:microsoft.com/office/officeart/2005/8/layout/cycle1"/>
    <dgm:cxn modelId="{448C687B-4AAC-4822-974B-51208CE6FDD0}" type="presParOf" srcId="{96FBF4AB-F677-4A29-B8CB-F5BEC5739006}" destId="{74E10CC0-E4DE-4A2E-9471-72A2F352FEED}" srcOrd="5" destOrd="0" presId="urn:microsoft.com/office/officeart/2005/8/layout/cycle1"/>
    <dgm:cxn modelId="{A73EF68B-526F-485F-993C-86939681EE41}" type="presParOf" srcId="{96FBF4AB-F677-4A29-B8CB-F5BEC5739006}" destId="{5679C696-4CF6-4844-8596-15D6157A150B}" srcOrd="6" destOrd="0" presId="urn:microsoft.com/office/officeart/2005/8/layout/cycle1"/>
    <dgm:cxn modelId="{ACC995D5-39CF-4DE5-8D35-C37775F61B93}" type="presParOf" srcId="{96FBF4AB-F677-4A29-B8CB-F5BEC5739006}" destId="{5CF22462-EC67-4B26-9AD2-879E4A487ACA}" srcOrd="7" destOrd="0" presId="urn:microsoft.com/office/officeart/2005/8/layout/cycle1"/>
    <dgm:cxn modelId="{0C3B0234-0FAE-4EC9-82E1-AC319D292179}" type="presParOf" srcId="{96FBF4AB-F677-4A29-B8CB-F5BEC5739006}" destId="{CA69B4B1-CB99-490B-87C9-348FEF1B76E2}" srcOrd="8" destOrd="0" presId="urn:microsoft.com/office/officeart/2005/8/layout/cycle1"/>
    <dgm:cxn modelId="{B682A163-FF21-4500-B1A3-690332B6772B}" type="presParOf" srcId="{96FBF4AB-F677-4A29-B8CB-F5BEC5739006}" destId="{EDC2257E-497C-4B39-BEBC-F65F6489BA88}" srcOrd="9" destOrd="0" presId="urn:microsoft.com/office/officeart/2005/8/layout/cycle1"/>
    <dgm:cxn modelId="{FD240CC2-D819-4615-8CAD-9D0A711B4678}" type="presParOf" srcId="{96FBF4AB-F677-4A29-B8CB-F5BEC5739006}" destId="{6A0E824B-3C6D-4784-9F14-9F1E6D68F999}" srcOrd="10" destOrd="0" presId="urn:microsoft.com/office/officeart/2005/8/layout/cycle1"/>
    <dgm:cxn modelId="{F0FD4F3B-1092-4B29-90E6-5F71D0DAF7BB}" type="presParOf" srcId="{96FBF4AB-F677-4A29-B8CB-F5BEC5739006}" destId="{0CFB1713-6DA8-4798-94F3-B1EFAF66F7FF}" srcOrd="11" destOrd="0" presId="urn:microsoft.com/office/officeart/2005/8/layout/cycle1"/>
    <dgm:cxn modelId="{F7035B38-0FFF-4561-8B16-6CEEA18976D2}" type="presParOf" srcId="{96FBF4AB-F677-4A29-B8CB-F5BEC5739006}" destId="{89A66501-3CB4-42B9-90B5-6066F87261A8}" srcOrd="12" destOrd="0" presId="urn:microsoft.com/office/officeart/2005/8/layout/cycle1"/>
    <dgm:cxn modelId="{26A50D80-83E9-4849-8B37-3809C7BA394B}" type="presParOf" srcId="{96FBF4AB-F677-4A29-B8CB-F5BEC5739006}" destId="{AE2E7BCA-A07C-4254-A905-D5AAA083F671}" srcOrd="13" destOrd="0" presId="urn:microsoft.com/office/officeart/2005/8/layout/cycle1"/>
    <dgm:cxn modelId="{2D0D1B81-0882-4686-AB22-679B325E2148}" type="presParOf" srcId="{96FBF4AB-F677-4A29-B8CB-F5BEC5739006}" destId="{D9935146-6B55-4B0C-8399-E765C028FCD8}" srcOrd="14" destOrd="0" presId="urn:microsoft.com/office/officeart/2005/8/layout/cycle1"/>
    <dgm:cxn modelId="{701DA33F-2C9F-4E02-9BBD-66F81708C0EE}" type="presParOf" srcId="{96FBF4AB-F677-4A29-B8CB-F5BEC5739006}" destId="{B4F81B3A-E7CB-4688-9436-48434F902626}" srcOrd="15" destOrd="0" presId="urn:microsoft.com/office/officeart/2005/8/layout/cycle1"/>
    <dgm:cxn modelId="{36AE96AC-41E0-4E77-A44A-BE32B4D5BC12}" type="presParOf" srcId="{96FBF4AB-F677-4A29-B8CB-F5BEC5739006}" destId="{860ABDFC-F7D3-4514-B535-4DFC62863E8B}" srcOrd="16" destOrd="0" presId="urn:microsoft.com/office/officeart/2005/8/layout/cycle1"/>
    <dgm:cxn modelId="{5D9EB454-806C-40A3-AD77-12A6B2362665}" type="presParOf" srcId="{96FBF4AB-F677-4A29-B8CB-F5BEC5739006}" destId="{D19F5874-0CB3-4F7D-A77E-E7ECA8BD736A}" srcOrd="17" destOrd="0" presId="urn:microsoft.com/office/officeart/2005/8/layout/cycle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9002FA3-DFF8-4CD2-B449-DF7EEFEEBA99}">
      <dsp:nvSpPr>
        <dsp:cNvPr id="0" name=""/>
        <dsp:cNvSpPr/>
      </dsp:nvSpPr>
      <dsp:spPr>
        <a:xfrm>
          <a:off x="3560197" y="10416"/>
          <a:ext cx="830460" cy="8304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b="1" kern="1200" dirty="0" smtClean="0"/>
            <a:t>Questioning</a:t>
          </a:r>
          <a:endParaRPr lang="en-US" sz="1000" b="1" kern="1200" dirty="0"/>
        </a:p>
      </dsp:txBody>
      <dsp:txXfrm>
        <a:off x="3560197" y="10416"/>
        <a:ext cx="830460" cy="830460"/>
      </dsp:txXfrm>
    </dsp:sp>
    <dsp:sp modelId="{AABD4265-448D-4D17-95F6-A306A3664A87}">
      <dsp:nvSpPr>
        <dsp:cNvPr id="0" name=""/>
        <dsp:cNvSpPr/>
      </dsp:nvSpPr>
      <dsp:spPr>
        <a:xfrm>
          <a:off x="1017708" y="1708"/>
          <a:ext cx="4060582" cy="4060582"/>
        </a:xfrm>
        <a:prstGeom prst="circularArrow">
          <a:avLst>
            <a:gd name="adj1" fmla="val 3988"/>
            <a:gd name="adj2" fmla="val 250168"/>
            <a:gd name="adj3" fmla="val 20573676"/>
            <a:gd name="adj4" fmla="val 18982452"/>
            <a:gd name="adj5" fmla="val 4653"/>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3110357-0A87-49CD-89CF-1BD127053EF6}">
      <dsp:nvSpPr>
        <dsp:cNvPr id="0" name=""/>
        <dsp:cNvSpPr/>
      </dsp:nvSpPr>
      <dsp:spPr>
        <a:xfrm>
          <a:off x="4487625" y="1616769"/>
          <a:ext cx="830460" cy="8304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b="1" kern="1200" dirty="0" smtClean="0"/>
            <a:t>Doubt, Rejection of Worldview</a:t>
          </a:r>
          <a:endParaRPr lang="en-US" sz="1000" b="1" kern="1200" dirty="0"/>
        </a:p>
      </dsp:txBody>
      <dsp:txXfrm>
        <a:off x="4487625" y="1616769"/>
        <a:ext cx="830460" cy="830460"/>
      </dsp:txXfrm>
    </dsp:sp>
    <dsp:sp modelId="{74E10CC0-E4DE-4A2E-9471-72A2F352FEED}">
      <dsp:nvSpPr>
        <dsp:cNvPr id="0" name=""/>
        <dsp:cNvSpPr/>
      </dsp:nvSpPr>
      <dsp:spPr>
        <a:xfrm>
          <a:off x="1017708" y="1708"/>
          <a:ext cx="4060582" cy="4060582"/>
        </a:xfrm>
        <a:prstGeom prst="circularArrow">
          <a:avLst>
            <a:gd name="adj1" fmla="val 3988"/>
            <a:gd name="adj2" fmla="val 250168"/>
            <a:gd name="adj3" fmla="val 2367380"/>
            <a:gd name="adj4" fmla="val 776155"/>
            <a:gd name="adj5" fmla="val 4653"/>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CF22462-EC67-4B26-9AD2-879E4A487ACA}">
      <dsp:nvSpPr>
        <dsp:cNvPr id="0" name=""/>
        <dsp:cNvSpPr/>
      </dsp:nvSpPr>
      <dsp:spPr>
        <a:xfrm>
          <a:off x="3560197" y="3223122"/>
          <a:ext cx="830460" cy="8304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b="1" kern="1200" dirty="0" smtClean="0"/>
            <a:t>Chaos, Disorientation, Depression,</a:t>
          </a:r>
        </a:p>
        <a:p>
          <a:pPr lvl="0" algn="ctr" defTabSz="444500">
            <a:lnSpc>
              <a:spcPct val="90000"/>
            </a:lnSpc>
            <a:spcBef>
              <a:spcPct val="0"/>
            </a:spcBef>
            <a:spcAft>
              <a:spcPct val="35000"/>
            </a:spcAft>
          </a:pPr>
          <a:r>
            <a:rPr lang="en-US" sz="1000" b="1" kern="1200" dirty="0" smtClean="0"/>
            <a:t>World Falls Apart</a:t>
          </a:r>
          <a:endParaRPr lang="en-US" sz="1000" b="1" kern="1200" dirty="0"/>
        </a:p>
      </dsp:txBody>
      <dsp:txXfrm>
        <a:off x="3560197" y="3223122"/>
        <a:ext cx="830460" cy="830460"/>
      </dsp:txXfrm>
    </dsp:sp>
    <dsp:sp modelId="{CA69B4B1-CB99-490B-87C9-348FEF1B76E2}">
      <dsp:nvSpPr>
        <dsp:cNvPr id="0" name=""/>
        <dsp:cNvSpPr/>
      </dsp:nvSpPr>
      <dsp:spPr>
        <a:xfrm>
          <a:off x="1017708" y="1708"/>
          <a:ext cx="4060582" cy="4060582"/>
        </a:xfrm>
        <a:prstGeom prst="circularArrow">
          <a:avLst>
            <a:gd name="adj1" fmla="val 3988"/>
            <a:gd name="adj2" fmla="val 250168"/>
            <a:gd name="adj3" fmla="val 6111625"/>
            <a:gd name="adj4" fmla="val 4438207"/>
            <a:gd name="adj5" fmla="val 4653"/>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A0E824B-3C6D-4784-9F14-9F1E6D68F999}">
      <dsp:nvSpPr>
        <dsp:cNvPr id="0" name=""/>
        <dsp:cNvSpPr/>
      </dsp:nvSpPr>
      <dsp:spPr>
        <a:xfrm>
          <a:off x="1705341" y="3223122"/>
          <a:ext cx="830460" cy="8304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b="1" kern="1200" dirty="0" smtClean="0"/>
            <a:t>Striving for Meaning</a:t>
          </a:r>
          <a:endParaRPr lang="en-US" sz="1000" b="1" kern="1200" dirty="0"/>
        </a:p>
      </dsp:txBody>
      <dsp:txXfrm>
        <a:off x="1705341" y="3223122"/>
        <a:ext cx="830460" cy="830460"/>
      </dsp:txXfrm>
    </dsp:sp>
    <dsp:sp modelId="{0CFB1713-6DA8-4798-94F3-B1EFAF66F7FF}">
      <dsp:nvSpPr>
        <dsp:cNvPr id="0" name=""/>
        <dsp:cNvSpPr/>
      </dsp:nvSpPr>
      <dsp:spPr>
        <a:xfrm>
          <a:off x="1017708" y="1708"/>
          <a:ext cx="4060582" cy="4060582"/>
        </a:xfrm>
        <a:prstGeom prst="circularArrow">
          <a:avLst>
            <a:gd name="adj1" fmla="val 3988"/>
            <a:gd name="adj2" fmla="val 250168"/>
            <a:gd name="adj3" fmla="val 9773676"/>
            <a:gd name="adj4" fmla="val 8182452"/>
            <a:gd name="adj5" fmla="val 4653"/>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E2E7BCA-A07C-4254-A905-D5AAA083F671}">
      <dsp:nvSpPr>
        <dsp:cNvPr id="0" name=""/>
        <dsp:cNvSpPr/>
      </dsp:nvSpPr>
      <dsp:spPr>
        <a:xfrm>
          <a:off x="777913" y="1616769"/>
          <a:ext cx="830460" cy="8304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b="1" kern="1200" dirty="0" smtClean="0"/>
            <a:t>Construction of  a More Authentic Worldview </a:t>
          </a:r>
          <a:endParaRPr lang="en-US" sz="1000" b="1" kern="1200" dirty="0"/>
        </a:p>
      </dsp:txBody>
      <dsp:txXfrm>
        <a:off x="777913" y="1616769"/>
        <a:ext cx="830460" cy="830460"/>
      </dsp:txXfrm>
    </dsp:sp>
    <dsp:sp modelId="{D9935146-6B55-4B0C-8399-E765C028FCD8}">
      <dsp:nvSpPr>
        <dsp:cNvPr id="0" name=""/>
        <dsp:cNvSpPr/>
      </dsp:nvSpPr>
      <dsp:spPr>
        <a:xfrm>
          <a:off x="1017708" y="1708"/>
          <a:ext cx="4060582" cy="4060582"/>
        </a:xfrm>
        <a:prstGeom prst="circularArrow">
          <a:avLst>
            <a:gd name="adj1" fmla="val 3988"/>
            <a:gd name="adj2" fmla="val 250168"/>
            <a:gd name="adj3" fmla="val 13167380"/>
            <a:gd name="adj4" fmla="val 11576155"/>
            <a:gd name="adj5" fmla="val 4653"/>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60ABDFC-F7D3-4514-B535-4DFC62863E8B}">
      <dsp:nvSpPr>
        <dsp:cNvPr id="0" name=""/>
        <dsp:cNvSpPr/>
      </dsp:nvSpPr>
      <dsp:spPr>
        <a:xfrm>
          <a:off x="1705341" y="10416"/>
          <a:ext cx="830460" cy="8304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b="1" kern="1200" dirty="0" smtClean="0"/>
            <a:t>Stable Worldview</a:t>
          </a:r>
          <a:endParaRPr lang="en-US" sz="1000" b="1" kern="1200" dirty="0"/>
        </a:p>
      </dsp:txBody>
      <dsp:txXfrm>
        <a:off x="1705341" y="10416"/>
        <a:ext cx="830460" cy="830460"/>
      </dsp:txXfrm>
    </dsp:sp>
    <dsp:sp modelId="{D19F5874-0CB3-4F7D-A77E-E7ECA8BD736A}">
      <dsp:nvSpPr>
        <dsp:cNvPr id="0" name=""/>
        <dsp:cNvSpPr/>
      </dsp:nvSpPr>
      <dsp:spPr>
        <a:xfrm>
          <a:off x="1017708" y="1708"/>
          <a:ext cx="4060582" cy="4060582"/>
        </a:xfrm>
        <a:prstGeom prst="circularArrow">
          <a:avLst>
            <a:gd name="adj1" fmla="val 3988"/>
            <a:gd name="adj2" fmla="val 250168"/>
            <a:gd name="adj3" fmla="val 16911625"/>
            <a:gd name="adj4" fmla="val 15238207"/>
            <a:gd name="adj5" fmla="val 4653"/>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3.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C39EDCE-032B-4B54-80E8-712B42A6EF80}" type="datetimeFigureOut">
              <a:rPr lang="en-US" smtClean="0"/>
              <a:pPr/>
              <a:t>4/23/2011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BBC73-0CD7-4AC2-81BE-076B8BDF3F2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39EDCE-032B-4B54-80E8-712B42A6EF80}" type="datetimeFigureOut">
              <a:rPr lang="en-US" smtClean="0"/>
              <a:pPr/>
              <a:t>4/23/2011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BBC73-0CD7-4AC2-81BE-076B8BDF3F2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39EDCE-032B-4B54-80E8-712B42A6EF80}" type="datetimeFigureOut">
              <a:rPr lang="en-US" smtClean="0"/>
              <a:pPr/>
              <a:t>4/23/2011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BBC73-0CD7-4AC2-81BE-076B8BDF3F2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39EDCE-032B-4B54-80E8-712B42A6EF80}" type="datetimeFigureOut">
              <a:rPr lang="en-US" smtClean="0"/>
              <a:pPr/>
              <a:t>4/23/2011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BBC73-0CD7-4AC2-81BE-076B8BDF3F2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39EDCE-032B-4B54-80E8-712B42A6EF80}" type="datetimeFigureOut">
              <a:rPr lang="en-US" smtClean="0"/>
              <a:pPr/>
              <a:t>4/23/2011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BBC73-0CD7-4AC2-81BE-076B8BDF3F2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C39EDCE-032B-4B54-80E8-712B42A6EF80}" type="datetimeFigureOut">
              <a:rPr lang="en-US" smtClean="0"/>
              <a:pPr/>
              <a:t>4/23/2011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DBBC73-0CD7-4AC2-81BE-076B8BDF3F2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C39EDCE-032B-4B54-80E8-712B42A6EF80}" type="datetimeFigureOut">
              <a:rPr lang="en-US" smtClean="0"/>
              <a:pPr/>
              <a:t>4/23/2011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DBBC73-0CD7-4AC2-81BE-076B8BDF3F2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C39EDCE-032B-4B54-80E8-712B42A6EF80}" type="datetimeFigureOut">
              <a:rPr lang="en-US" smtClean="0"/>
              <a:pPr/>
              <a:t>4/23/2011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DBBC73-0CD7-4AC2-81BE-076B8BDF3F2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39EDCE-032B-4B54-80E8-712B42A6EF80}" type="datetimeFigureOut">
              <a:rPr lang="en-US" smtClean="0"/>
              <a:pPr/>
              <a:t>4/23/2011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DBBC73-0CD7-4AC2-81BE-076B8BDF3F2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39EDCE-032B-4B54-80E8-712B42A6EF80}" type="datetimeFigureOut">
              <a:rPr lang="en-US" smtClean="0"/>
              <a:pPr/>
              <a:t>4/23/2011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DBBC73-0CD7-4AC2-81BE-076B8BDF3F2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39EDCE-032B-4B54-80E8-712B42A6EF80}" type="datetimeFigureOut">
              <a:rPr lang="en-US" smtClean="0"/>
              <a:pPr/>
              <a:t>4/23/2011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DBBC73-0CD7-4AC2-81BE-076B8BDF3F2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39EDCE-032B-4B54-80E8-712B42A6EF80}" type="datetimeFigureOut">
              <a:rPr lang="en-US" smtClean="0"/>
              <a:pPr/>
              <a:t>4/23/2011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DBBC73-0CD7-4AC2-81BE-076B8BDF3F2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1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1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18.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upload.wikimedia.org/wikipedia/commons/5/51/Mike_Leavitt.jpg" TargetMode="External"/><Relationship Id="rId2" Type="http://schemas.openxmlformats.org/officeDocument/2006/relationships/image" Target="../media/image23.jpeg"/><Relationship Id="rId1" Type="http://schemas.openxmlformats.org/officeDocument/2006/relationships/slideLayout" Target="../slideLayouts/slideLayout4.xml"/><Relationship Id="rId6" Type="http://schemas.openxmlformats.org/officeDocument/2006/relationships/image" Target="../media/image26.jpeg"/><Relationship Id="rId5" Type="http://schemas.openxmlformats.org/officeDocument/2006/relationships/image" Target="../media/image25.jpeg"/><Relationship Id="rId4" Type="http://schemas.openxmlformats.org/officeDocument/2006/relationships/image" Target="../media/image24.jpeg"/></Relationships>
</file>

<file path=ppt/slides/_rels/slide22.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image" Target="../media/image27.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springerlink.com/content/?Author=Michael+I.+Norton" TargetMode="External"/><Relationship Id="rId2" Type="http://schemas.openxmlformats.org/officeDocument/2006/relationships/hyperlink" Target="http://www.springerlink.com/content/?Author=Daniel+Mochon" TargetMode="External"/><Relationship Id="rId1" Type="http://schemas.openxmlformats.org/officeDocument/2006/relationships/slideLayout" Target="../slideLayouts/slideLayout2.xml"/><Relationship Id="rId6" Type="http://schemas.openxmlformats.org/officeDocument/2006/relationships/hyperlink" Target="http://www.springerlink.com/content/0303-8300/101/1/" TargetMode="External"/><Relationship Id="rId5" Type="http://schemas.openxmlformats.org/officeDocument/2006/relationships/hyperlink" Target="http://www.springerlink.com/content/0303-8300/" TargetMode="External"/><Relationship Id="rId4" Type="http://schemas.openxmlformats.org/officeDocument/2006/relationships/hyperlink" Target="http://www.springerlink.com/content/?Author=Dan+Ariely" TargetMode="Externa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image" Target="../media/image29.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36.jpeg"/><Relationship Id="rId5" Type="http://schemas.openxmlformats.org/officeDocument/2006/relationships/image" Target="../media/image35.jpeg"/><Relationship Id="rId4" Type="http://schemas.openxmlformats.org/officeDocument/2006/relationships/image" Target="../media/image34.jpe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7.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8.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40.jpeg"/><Relationship Id="rId2" Type="http://schemas.openxmlformats.org/officeDocument/2006/relationships/image" Target="../media/image39.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1.w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43.jpeg"/><Relationship Id="rId2" Type="http://schemas.openxmlformats.org/officeDocument/2006/relationships/image" Target="../media/image42.jpe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4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2" Type="http://schemas.openxmlformats.org/officeDocument/2006/relationships/image" Target="../media/image45.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6.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48.jpeg"/><Relationship Id="rId2" Type="http://schemas.openxmlformats.org/officeDocument/2006/relationships/image" Target="../media/image47.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49.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50.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51.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53.jpeg"/><Relationship Id="rId2" Type="http://schemas.openxmlformats.org/officeDocument/2006/relationships/image" Target="../media/image52.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54.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55.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_rels/slide50.xml.rels><?xml version="1.0" encoding="UTF-8" standalone="yes"?>
<Relationships xmlns="http://schemas.openxmlformats.org/package/2006/relationships"><Relationship Id="rId2" Type="http://schemas.openxmlformats.org/officeDocument/2006/relationships/image" Target="../media/image56.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62000" y="762000"/>
            <a:ext cx="7848600" cy="2819400"/>
          </a:xfrm>
        </p:spPr>
        <p:txBody>
          <a:bodyPr>
            <a:normAutofit/>
          </a:bodyPr>
          <a:lstStyle/>
          <a:p>
            <a:r>
              <a:rPr lang="en-US" sz="3600" b="1" dirty="0" smtClean="0"/>
              <a:t>Utility vs. Validity: </a:t>
            </a:r>
            <a:br>
              <a:rPr lang="en-US" sz="3600" b="1" dirty="0" smtClean="0"/>
            </a:br>
            <a:r>
              <a:rPr lang="en-US" sz="2400" b="1" dirty="0" smtClean="0"/>
              <a:t>A Practical Approach</a:t>
            </a:r>
            <a:br>
              <a:rPr lang="en-US" sz="2400" b="1" dirty="0" smtClean="0"/>
            </a:br>
            <a:r>
              <a:rPr lang="en-US" sz="2400" b="1" dirty="0" smtClean="0"/>
              <a:t>to Faith-Related Psychological Problems</a:t>
            </a:r>
            <a:endParaRPr lang="en-US" sz="2400" b="1" dirty="0"/>
          </a:p>
        </p:txBody>
      </p:sp>
      <p:sp>
        <p:nvSpPr>
          <p:cNvPr id="3" name="Subtitle 2"/>
          <p:cNvSpPr>
            <a:spLocks noGrp="1"/>
          </p:cNvSpPr>
          <p:nvPr>
            <p:ph type="subTitle" idx="1"/>
          </p:nvPr>
        </p:nvSpPr>
        <p:spPr>
          <a:xfrm>
            <a:off x="1371600" y="3429000"/>
            <a:ext cx="6400800" cy="1752600"/>
          </a:xfrm>
        </p:spPr>
        <p:txBody>
          <a:bodyPr>
            <a:normAutofit/>
          </a:bodyPr>
          <a:lstStyle/>
          <a:p>
            <a:r>
              <a:rPr lang="en-US" sz="2800" dirty="0" smtClean="0">
                <a:solidFill>
                  <a:schemeClr val="tx1"/>
                </a:solidFill>
              </a:rPr>
              <a:t>David Christian, Ph.D.</a:t>
            </a:r>
          </a:p>
          <a:p>
            <a:r>
              <a:rPr lang="en-US" sz="2400" dirty="0" smtClean="0">
                <a:solidFill>
                  <a:schemeClr val="tx1"/>
                </a:solidFill>
              </a:rPr>
              <a:t>Licensed Psychologist</a:t>
            </a:r>
          </a:p>
          <a:p>
            <a:r>
              <a:rPr lang="en-US" sz="2400" dirty="0" smtClean="0">
                <a:solidFill>
                  <a:schemeClr val="tx1"/>
                </a:solidFill>
              </a:rPr>
              <a:t>Logan, Utah</a:t>
            </a:r>
            <a:endParaRPr lang="en-US" sz="2400"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t3.gstatic.com/images?q=tbn:ANd9GcRhMApVYGk2eybrQwtKOmXjTqUU_fc69DhVxQpddLCdzxcPPbNp3w"/>
          <p:cNvPicPr>
            <a:picLocks noChangeAspect="1" noChangeArrowheads="1"/>
          </p:cNvPicPr>
          <p:nvPr/>
        </p:nvPicPr>
        <p:blipFill>
          <a:blip r:embed="rId2" cstate="print"/>
          <a:srcRect/>
          <a:stretch>
            <a:fillRect/>
          </a:stretch>
        </p:blipFill>
        <p:spPr bwMode="auto">
          <a:xfrm>
            <a:off x="-1" y="-76200"/>
            <a:ext cx="9974857" cy="69342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t0.gstatic.com/images?q=tbn:ANd9GcSv1C2j7MvpxJjOX7sc6XZuaAB1aJp13rYuyVfwVtSpnNsg8qZlmQ"/>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http://t2.gstatic.com/images?q=tbn:ANd9GcSUHBO1ETtLoI79FBj69HbRDPY0s00T3bQec8Fd1I1k-Dqqo8AL6A"/>
          <p:cNvPicPr>
            <a:picLocks noChangeAspect="1" noChangeArrowheads="1"/>
          </p:cNvPicPr>
          <p:nvPr/>
        </p:nvPicPr>
        <p:blipFill>
          <a:blip r:embed="rId2" cstate="print"/>
          <a:srcRect/>
          <a:stretch>
            <a:fillRect/>
          </a:stretch>
        </p:blipFill>
        <p:spPr bwMode="auto">
          <a:xfrm>
            <a:off x="1524000" y="228600"/>
            <a:ext cx="6477000" cy="64770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Utility’s Goodness Test</a:t>
            </a:r>
            <a:endParaRPr lang="en-US" dirty="0"/>
          </a:p>
        </p:txBody>
      </p:sp>
      <p:sp>
        <p:nvSpPr>
          <p:cNvPr id="3" name="Content Placeholder 2"/>
          <p:cNvSpPr>
            <a:spLocks noGrp="1"/>
          </p:cNvSpPr>
          <p:nvPr>
            <p:ph idx="1"/>
          </p:nvPr>
        </p:nvSpPr>
        <p:spPr>
          <a:xfrm>
            <a:off x="457200" y="1600200"/>
            <a:ext cx="6019800" cy="4525963"/>
          </a:xfrm>
        </p:spPr>
        <p:txBody>
          <a:bodyPr>
            <a:noAutofit/>
          </a:bodyPr>
          <a:lstStyle/>
          <a:p>
            <a:r>
              <a:rPr lang="en-US" dirty="0" smtClean="0"/>
              <a:t>Scriptural Basis:</a:t>
            </a:r>
          </a:p>
          <a:p>
            <a:pPr lvl="1"/>
            <a:r>
              <a:rPr lang="en-US" dirty="0" smtClean="0"/>
              <a:t>Bible: Ye shall know them by their fruits. Do men gather grapes of thorns, or figs of thistles? (Matt. 7:16)</a:t>
            </a:r>
          </a:p>
          <a:p>
            <a:pPr lvl="1"/>
            <a:r>
              <a:rPr lang="en-US" dirty="0" smtClean="0"/>
              <a:t>B of M: “And whatsoever thing </a:t>
            </a:r>
            <a:r>
              <a:rPr lang="en-US" dirty="0" err="1" smtClean="0"/>
              <a:t>persuadeth</a:t>
            </a:r>
            <a:r>
              <a:rPr lang="en-US" dirty="0" smtClean="0"/>
              <a:t> men to do good is of me; for good cometh of none save it be of me. I am the same that </a:t>
            </a:r>
            <a:r>
              <a:rPr lang="en-US" dirty="0" err="1" smtClean="0"/>
              <a:t>leadeth</a:t>
            </a:r>
            <a:r>
              <a:rPr lang="en-US" dirty="0" smtClean="0"/>
              <a:t> men to all good.” (Ether 4:12)</a:t>
            </a:r>
          </a:p>
          <a:p>
            <a:endParaRPr lang="en-US" dirty="0"/>
          </a:p>
        </p:txBody>
      </p:sp>
      <p:pic>
        <p:nvPicPr>
          <p:cNvPr id="4" name="Picture 4" descr="http://t1.gstatic.com/images?q=tbn:ANd9GcQjSjfMdhajWw2uLwIAmk9aPKhLNbiuVFrDvNkom-TkwAqLMHo4"/>
          <p:cNvPicPr>
            <a:picLocks noChangeAspect="1" noChangeArrowheads="1"/>
          </p:cNvPicPr>
          <p:nvPr/>
        </p:nvPicPr>
        <p:blipFill>
          <a:blip r:embed="rId2" cstate="print"/>
          <a:srcRect/>
          <a:stretch>
            <a:fillRect/>
          </a:stretch>
        </p:blipFill>
        <p:spPr bwMode="auto">
          <a:xfrm>
            <a:off x="6705600" y="1676400"/>
            <a:ext cx="2133598" cy="1422400"/>
          </a:xfrm>
          <a:prstGeom prst="rect">
            <a:avLst/>
          </a:prstGeom>
          <a:noFill/>
        </p:spPr>
      </p:pic>
      <p:pic>
        <p:nvPicPr>
          <p:cNvPr id="5" name="Picture 6" descr="http://t3.gstatic.com/images?q=tbn:ANd9GcTYQ8VbI7VUZ1SzctIn3_KFDADnXpi7oLL2XuqcRchIfor0vVEcQg"/>
          <p:cNvPicPr>
            <a:picLocks noChangeAspect="1" noChangeArrowheads="1"/>
          </p:cNvPicPr>
          <p:nvPr/>
        </p:nvPicPr>
        <p:blipFill>
          <a:blip r:embed="rId3" cstate="print"/>
          <a:srcRect/>
          <a:stretch>
            <a:fillRect/>
          </a:stretch>
        </p:blipFill>
        <p:spPr bwMode="auto">
          <a:xfrm>
            <a:off x="6705600" y="3505200"/>
            <a:ext cx="2095500" cy="2547471"/>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96200" cy="1143000"/>
          </a:xfrm>
        </p:spPr>
        <p:txBody>
          <a:bodyPr>
            <a:normAutofit fontScale="90000"/>
          </a:bodyPr>
          <a:lstStyle/>
          <a:p>
            <a:r>
              <a:rPr lang="en-US" dirty="0" smtClean="0"/>
              <a:t>The Utility Approach is Based on</a:t>
            </a:r>
            <a:br>
              <a:rPr lang="en-US" dirty="0" smtClean="0"/>
            </a:br>
            <a:r>
              <a:rPr lang="en-US" dirty="0" smtClean="0"/>
              <a:t>the “Spirit of the Law”</a:t>
            </a:r>
            <a:endParaRPr lang="en-US" dirty="0"/>
          </a:p>
        </p:txBody>
      </p:sp>
      <p:sp>
        <p:nvSpPr>
          <p:cNvPr id="3" name="Content Placeholder 2"/>
          <p:cNvSpPr>
            <a:spLocks noGrp="1"/>
          </p:cNvSpPr>
          <p:nvPr>
            <p:ph idx="1"/>
          </p:nvPr>
        </p:nvSpPr>
        <p:spPr>
          <a:xfrm>
            <a:off x="457200" y="3886200"/>
            <a:ext cx="8229600" cy="2697163"/>
          </a:xfrm>
        </p:spPr>
        <p:txBody>
          <a:bodyPr>
            <a:normAutofit fontScale="92500" lnSpcReduction="10000"/>
          </a:bodyPr>
          <a:lstStyle/>
          <a:p>
            <a:r>
              <a:rPr lang="en-US" dirty="0" smtClean="0"/>
              <a:t>Jesus routinely rebuked the Pharisees for their legalistic rigidity (letter of the law). </a:t>
            </a:r>
          </a:p>
          <a:p>
            <a:r>
              <a:rPr lang="en-US" dirty="0" smtClean="0"/>
              <a:t>When they accused him of breaking he Sabbath for gathering grain he said: </a:t>
            </a:r>
          </a:p>
          <a:p>
            <a:pPr lvl="1"/>
            <a:r>
              <a:rPr lang="en-US" dirty="0" smtClean="0"/>
              <a:t>“The Sabbath was made for man, and not man for the Sabbath.” (Mark 2:27)</a:t>
            </a:r>
            <a:endParaRPr lang="en-US" dirty="0"/>
          </a:p>
        </p:txBody>
      </p:sp>
      <p:pic>
        <p:nvPicPr>
          <p:cNvPr id="133122" name="Picture 2" descr="http://t2.gstatic.com/images?q=tbn:ANd9GcSrj4gU4EgClkksEP6KNlMtiw-JqNKUt0UhBQK7QEr6L93cYQ96KA"/>
          <p:cNvPicPr>
            <a:picLocks noChangeAspect="1" noChangeArrowheads="1"/>
          </p:cNvPicPr>
          <p:nvPr/>
        </p:nvPicPr>
        <p:blipFill>
          <a:blip r:embed="rId2" cstate="print"/>
          <a:srcRect/>
          <a:stretch>
            <a:fillRect/>
          </a:stretch>
        </p:blipFill>
        <p:spPr bwMode="auto">
          <a:xfrm>
            <a:off x="2438400" y="1524000"/>
            <a:ext cx="3667125" cy="2101094"/>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010400" cy="1143000"/>
          </a:xfrm>
        </p:spPr>
        <p:txBody>
          <a:bodyPr>
            <a:normAutofit fontScale="90000"/>
          </a:bodyPr>
          <a:lstStyle/>
          <a:p>
            <a:r>
              <a:rPr lang="en-US" dirty="0" smtClean="0"/>
              <a:t>Contrasting the Validity and Utility Approaches to Faith</a:t>
            </a:r>
            <a:endParaRPr lang="en-US" dirty="0"/>
          </a:p>
        </p:txBody>
      </p:sp>
      <p:sp>
        <p:nvSpPr>
          <p:cNvPr id="3" name="Content Placeholder 2"/>
          <p:cNvSpPr>
            <a:spLocks noGrp="1"/>
          </p:cNvSpPr>
          <p:nvPr>
            <p:ph idx="1"/>
          </p:nvPr>
        </p:nvSpPr>
        <p:spPr>
          <a:xfrm>
            <a:off x="457200" y="914400"/>
            <a:ext cx="8153400" cy="4191000"/>
          </a:xfrm>
        </p:spPr>
        <p:txBody>
          <a:bodyPr>
            <a:normAutofit/>
          </a:bodyPr>
          <a:lstStyle/>
          <a:p>
            <a:pPr marL="514350" indent="-514350">
              <a:buFont typeface="+mj-lt"/>
              <a:buAutoNum type="arabicPeriod"/>
            </a:pPr>
            <a:endParaRPr lang="en-US" dirty="0" smtClean="0"/>
          </a:p>
          <a:p>
            <a:pPr marL="514350" indent="-514350">
              <a:buFont typeface="+mj-lt"/>
              <a:buAutoNum type="arabicPeriod"/>
            </a:pPr>
            <a:r>
              <a:rPr lang="en-US" dirty="0" smtClean="0"/>
              <a:t>Question: If your loved one believes something that you believe is false but it helps them and causes little or no harm, what should you do?</a:t>
            </a:r>
          </a:p>
          <a:p>
            <a:pPr marL="971550" lvl="1" indent="-514350">
              <a:buNone/>
            </a:pPr>
            <a:r>
              <a:rPr lang="en-US" b="1" dirty="0" smtClean="0"/>
              <a:t>  Validity</a:t>
            </a:r>
            <a:r>
              <a:rPr lang="en-US" dirty="0" smtClean="0"/>
              <a:t>: Confront and convert them to the “truth”.  </a:t>
            </a:r>
          </a:p>
          <a:p>
            <a:pPr marL="971550" lvl="1" indent="-514350">
              <a:buNone/>
            </a:pPr>
            <a:r>
              <a:rPr lang="en-US" b="1" dirty="0" smtClean="0"/>
              <a:t>  Utility:  </a:t>
            </a:r>
            <a:r>
              <a:rPr lang="en-US" dirty="0" smtClean="0"/>
              <a:t>Let them believe it. You may even want to support their beliefs. </a:t>
            </a:r>
          </a:p>
          <a:p>
            <a:endParaRPr lang="en-US" dirty="0"/>
          </a:p>
        </p:txBody>
      </p:sp>
      <p:pic>
        <p:nvPicPr>
          <p:cNvPr id="84994" name="Picture 2" descr="http://t3.gstatic.com/images?q=tbn:ANd9GcRhMApVYGk2eybrQwtKOmXjTqUU_fc69DhVxQpddLCdzxcPPbNp3w"/>
          <p:cNvPicPr>
            <a:picLocks noChangeAspect="1" noChangeArrowheads="1"/>
          </p:cNvPicPr>
          <p:nvPr/>
        </p:nvPicPr>
        <p:blipFill>
          <a:blip r:embed="rId2" cstate="print"/>
          <a:srcRect/>
          <a:stretch>
            <a:fillRect/>
          </a:stretch>
        </p:blipFill>
        <p:spPr bwMode="auto">
          <a:xfrm>
            <a:off x="762000" y="5410200"/>
            <a:ext cx="1828800" cy="1271323"/>
          </a:xfrm>
          <a:prstGeom prst="rect">
            <a:avLst/>
          </a:prstGeom>
          <a:noFill/>
        </p:spPr>
      </p:pic>
      <p:pic>
        <p:nvPicPr>
          <p:cNvPr id="66562" name="Picture 2" descr="http://t0.gstatic.com/images?q=tbn:ANd9GcSv1C2j7MvpxJjOX7sc6XZuaAB1aJp13rYuyVfwVtSpnNsg8qZlmQ"/>
          <p:cNvPicPr>
            <a:picLocks noChangeAspect="1" noChangeArrowheads="1"/>
          </p:cNvPicPr>
          <p:nvPr/>
        </p:nvPicPr>
        <p:blipFill>
          <a:blip r:embed="rId3" cstate="print"/>
          <a:srcRect/>
          <a:stretch>
            <a:fillRect/>
          </a:stretch>
        </p:blipFill>
        <p:spPr bwMode="auto">
          <a:xfrm>
            <a:off x="3886200" y="5334000"/>
            <a:ext cx="1828800" cy="1371600"/>
          </a:xfrm>
          <a:prstGeom prst="rect">
            <a:avLst/>
          </a:prstGeom>
          <a:noFill/>
        </p:spPr>
      </p:pic>
      <p:pic>
        <p:nvPicPr>
          <p:cNvPr id="66564" name="Picture 4" descr="http://t2.gstatic.com/images?q=tbn:ANd9GcSUHBO1ETtLoI79FBj69HbRDPY0s00T3bQec8Fd1I1k-Dqqo8AL6A"/>
          <p:cNvPicPr>
            <a:picLocks noChangeAspect="1" noChangeArrowheads="1"/>
          </p:cNvPicPr>
          <p:nvPr/>
        </p:nvPicPr>
        <p:blipFill>
          <a:blip r:embed="rId4" cstate="print"/>
          <a:srcRect/>
          <a:stretch>
            <a:fillRect/>
          </a:stretch>
        </p:blipFill>
        <p:spPr bwMode="auto">
          <a:xfrm>
            <a:off x="7010400" y="5181600"/>
            <a:ext cx="1533525" cy="1533525"/>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010400" cy="1143000"/>
          </a:xfrm>
        </p:spPr>
        <p:txBody>
          <a:bodyPr>
            <a:normAutofit fontScale="90000"/>
          </a:bodyPr>
          <a:lstStyle/>
          <a:p>
            <a:r>
              <a:rPr lang="en-US" dirty="0" smtClean="0"/>
              <a:t>Contrasting the Validity and Utility Approaches to Faith</a:t>
            </a:r>
            <a:endParaRPr lang="en-US" dirty="0"/>
          </a:p>
        </p:txBody>
      </p:sp>
      <p:sp>
        <p:nvSpPr>
          <p:cNvPr id="3" name="Content Placeholder 2"/>
          <p:cNvSpPr>
            <a:spLocks noGrp="1"/>
          </p:cNvSpPr>
          <p:nvPr>
            <p:ph idx="1"/>
          </p:nvPr>
        </p:nvSpPr>
        <p:spPr>
          <a:xfrm>
            <a:off x="0" y="533400"/>
            <a:ext cx="9144000" cy="4191000"/>
          </a:xfrm>
        </p:spPr>
        <p:txBody>
          <a:bodyPr>
            <a:noAutofit/>
          </a:bodyPr>
          <a:lstStyle/>
          <a:p>
            <a:pPr marL="514350" indent="-514350">
              <a:buFont typeface="+mj-lt"/>
              <a:buAutoNum type="arabicPeriod"/>
            </a:pPr>
            <a:endParaRPr lang="en-US" sz="2800" dirty="0" smtClean="0"/>
          </a:p>
          <a:p>
            <a:pPr marL="971550" lvl="1" indent="-514350">
              <a:buFont typeface="+mj-lt"/>
              <a:buAutoNum type="arabicPeriod"/>
            </a:pPr>
            <a:endParaRPr lang="en-US" dirty="0" smtClean="0"/>
          </a:p>
          <a:p>
            <a:pPr marL="514350" indent="-514350">
              <a:buFont typeface="+mj-lt"/>
              <a:buAutoNum type="arabicPeriod" startAt="2"/>
            </a:pPr>
            <a:r>
              <a:rPr lang="en-US" sz="2800" dirty="0" smtClean="0"/>
              <a:t>Question:  Many faith ideas are about what is useful in an </a:t>
            </a:r>
            <a:r>
              <a:rPr lang="en-US" sz="2800" i="1" dirty="0" smtClean="0"/>
              <a:t>otherworldly</a:t>
            </a:r>
            <a:r>
              <a:rPr lang="en-US" sz="2800" dirty="0" smtClean="0"/>
              <a:t> sense (e.g., “Doing X will get you to heaven”). How do you deal with these beliefs? </a:t>
            </a:r>
          </a:p>
          <a:p>
            <a:pPr marL="971550" lvl="1" indent="-514350">
              <a:buNone/>
            </a:pPr>
            <a:r>
              <a:rPr lang="en-US" b="1" dirty="0" smtClean="0"/>
              <a:t>  Validity</a:t>
            </a:r>
            <a:r>
              <a:rPr lang="en-US" dirty="0" smtClean="0"/>
              <a:t>: You must ascertain the validity of the ideas using “correct” scriptures, authority, prayer, revelation, etc.  </a:t>
            </a:r>
          </a:p>
          <a:p>
            <a:pPr marL="971550" lvl="1" indent="-514350">
              <a:buNone/>
            </a:pPr>
            <a:r>
              <a:rPr lang="en-US" b="1" dirty="0" smtClean="0"/>
              <a:t>  Utility</a:t>
            </a:r>
            <a:r>
              <a:rPr lang="en-US" dirty="0" smtClean="0"/>
              <a:t>: Focus on this-worldly consequences of faith, i.e., consequences that can be evaluated here and now.</a:t>
            </a:r>
          </a:p>
        </p:txBody>
      </p:sp>
      <p:pic>
        <p:nvPicPr>
          <p:cNvPr id="84994" name="Picture 2" descr="http://t3.gstatic.com/images?q=tbn:ANd9GcRhMApVYGk2eybrQwtKOmXjTqUU_fc69DhVxQpddLCdzxcPPbNp3w"/>
          <p:cNvPicPr>
            <a:picLocks noChangeAspect="1" noChangeArrowheads="1"/>
          </p:cNvPicPr>
          <p:nvPr/>
        </p:nvPicPr>
        <p:blipFill>
          <a:blip r:embed="rId2" cstate="print"/>
          <a:srcRect/>
          <a:stretch>
            <a:fillRect/>
          </a:stretch>
        </p:blipFill>
        <p:spPr bwMode="auto">
          <a:xfrm>
            <a:off x="762000" y="5410200"/>
            <a:ext cx="1828800" cy="1271323"/>
          </a:xfrm>
          <a:prstGeom prst="rect">
            <a:avLst/>
          </a:prstGeom>
          <a:noFill/>
        </p:spPr>
      </p:pic>
      <p:pic>
        <p:nvPicPr>
          <p:cNvPr id="66562" name="Picture 2" descr="http://t0.gstatic.com/images?q=tbn:ANd9GcSv1C2j7MvpxJjOX7sc6XZuaAB1aJp13rYuyVfwVtSpnNsg8qZlmQ"/>
          <p:cNvPicPr>
            <a:picLocks noChangeAspect="1" noChangeArrowheads="1"/>
          </p:cNvPicPr>
          <p:nvPr/>
        </p:nvPicPr>
        <p:blipFill>
          <a:blip r:embed="rId3" cstate="print"/>
          <a:srcRect/>
          <a:stretch>
            <a:fillRect/>
          </a:stretch>
        </p:blipFill>
        <p:spPr bwMode="auto">
          <a:xfrm>
            <a:off x="3886200" y="5334000"/>
            <a:ext cx="1828800" cy="1371600"/>
          </a:xfrm>
          <a:prstGeom prst="rect">
            <a:avLst/>
          </a:prstGeom>
          <a:noFill/>
        </p:spPr>
      </p:pic>
      <p:pic>
        <p:nvPicPr>
          <p:cNvPr id="66564" name="Picture 4" descr="http://t2.gstatic.com/images?q=tbn:ANd9GcSUHBO1ETtLoI79FBj69HbRDPY0s00T3bQec8Fd1I1k-Dqqo8AL6A"/>
          <p:cNvPicPr>
            <a:picLocks noChangeAspect="1" noChangeArrowheads="1"/>
          </p:cNvPicPr>
          <p:nvPr/>
        </p:nvPicPr>
        <p:blipFill>
          <a:blip r:embed="rId4" cstate="print"/>
          <a:srcRect/>
          <a:stretch>
            <a:fillRect/>
          </a:stretch>
        </p:blipFill>
        <p:spPr bwMode="auto">
          <a:xfrm>
            <a:off x="7010400" y="5181600"/>
            <a:ext cx="1533525" cy="1533525"/>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010400" cy="1143000"/>
          </a:xfrm>
        </p:spPr>
        <p:txBody>
          <a:bodyPr>
            <a:normAutofit fontScale="90000"/>
          </a:bodyPr>
          <a:lstStyle/>
          <a:p>
            <a:r>
              <a:rPr lang="en-US" dirty="0" smtClean="0"/>
              <a:t>Contrasting the Validity and Utility Approaches to Faith</a:t>
            </a:r>
            <a:endParaRPr lang="en-US" dirty="0"/>
          </a:p>
        </p:txBody>
      </p:sp>
      <p:sp>
        <p:nvSpPr>
          <p:cNvPr id="3" name="Content Placeholder 2"/>
          <p:cNvSpPr>
            <a:spLocks noGrp="1"/>
          </p:cNvSpPr>
          <p:nvPr>
            <p:ph idx="1"/>
          </p:nvPr>
        </p:nvSpPr>
        <p:spPr>
          <a:xfrm>
            <a:off x="457200" y="990600"/>
            <a:ext cx="8153400" cy="4191000"/>
          </a:xfrm>
        </p:spPr>
        <p:txBody>
          <a:bodyPr>
            <a:normAutofit fontScale="92500" lnSpcReduction="10000"/>
          </a:bodyPr>
          <a:lstStyle/>
          <a:p>
            <a:pPr marL="971550" lvl="1" indent="-514350">
              <a:buFont typeface="+mj-lt"/>
              <a:buAutoNum type="arabicPeriod"/>
            </a:pPr>
            <a:endParaRPr lang="en-US" dirty="0" smtClean="0"/>
          </a:p>
          <a:p>
            <a:pPr marL="514350" indent="-514350">
              <a:buFont typeface="+mj-lt"/>
              <a:buAutoNum type="arabicPeriod" startAt="3"/>
            </a:pPr>
            <a:r>
              <a:rPr lang="en-US" dirty="0" smtClean="0"/>
              <a:t>Question: But what if there is a god who is testing our faith in this way?</a:t>
            </a:r>
          </a:p>
          <a:p>
            <a:pPr marL="914400" lvl="1" indent="-514350">
              <a:buNone/>
            </a:pPr>
            <a:r>
              <a:rPr lang="en-US" dirty="0" smtClean="0"/>
              <a:t>    </a:t>
            </a:r>
            <a:r>
              <a:rPr lang="en-US" b="1" dirty="0" smtClean="0"/>
              <a:t>Validity:</a:t>
            </a:r>
            <a:r>
              <a:rPr lang="en-US" dirty="0" smtClean="0"/>
              <a:t> We need to figure out which faith is the right one and believe it. </a:t>
            </a:r>
          </a:p>
          <a:p>
            <a:pPr marL="914400" lvl="1" indent="-514350">
              <a:buNone/>
            </a:pPr>
            <a:r>
              <a:rPr lang="en-US" b="1" dirty="0" smtClean="0"/>
              <a:t>    Utility:  </a:t>
            </a:r>
            <a:r>
              <a:rPr lang="en-US" dirty="0" smtClean="0"/>
              <a:t>The only moral god that makes sense would be one who expects us to learn what is good and do it. A god who expects us to harm ourselves or others in this world on the chance that it may be moral in another world, is not worthy of respect. </a:t>
            </a:r>
          </a:p>
          <a:p>
            <a:endParaRPr lang="en-US" dirty="0"/>
          </a:p>
        </p:txBody>
      </p:sp>
      <p:pic>
        <p:nvPicPr>
          <p:cNvPr id="84994" name="Picture 2" descr="http://t3.gstatic.com/images?q=tbn:ANd9GcRhMApVYGk2eybrQwtKOmXjTqUU_fc69DhVxQpddLCdzxcPPbNp3w"/>
          <p:cNvPicPr>
            <a:picLocks noChangeAspect="1" noChangeArrowheads="1"/>
          </p:cNvPicPr>
          <p:nvPr/>
        </p:nvPicPr>
        <p:blipFill>
          <a:blip r:embed="rId2" cstate="print"/>
          <a:srcRect/>
          <a:stretch>
            <a:fillRect/>
          </a:stretch>
        </p:blipFill>
        <p:spPr bwMode="auto">
          <a:xfrm>
            <a:off x="762000" y="5410200"/>
            <a:ext cx="1828800" cy="1271323"/>
          </a:xfrm>
          <a:prstGeom prst="rect">
            <a:avLst/>
          </a:prstGeom>
          <a:noFill/>
        </p:spPr>
      </p:pic>
      <p:pic>
        <p:nvPicPr>
          <p:cNvPr id="66562" name="Picture 2" descr="http://t0.gstatic.com/images?q=tbn:ANd9GcSv1C2j7MvpxJjOX7sc6XZuaAB1aJp13rYuyVfwVtSpnNsg8qZlmQ"/>
          <p:cNvPicPr>
            <a:picLocks noChangeAspect="1" noChangeArrowheads="1"/>
          </p:cNvPicPr>
          <p:nvPr/>
        </p:nvPicPr>
        <p:blipFill>
          <a:blip r:embed="rId3" cstate="print"/>
          <a:srcRect/>
          <a:stretch>
            <a:fillRect/>
          </a:stretch>
        </p:blipFill>
        <p:spPr bwMode="auto">
          <a:xfrm>
            <a:off x="3886200" y="5334000"/>
            <a:ext cx="1828800" cy="1371600"/>
          </a:xfrm>
          <a:prstGeom prst="rect">
            <a:avLst/>
          </a:prstGeom>
          <a:noFill/>
        </p:spPr>
      </p:pic>
      <p:pic>
        <p:nvPicPr>
          <p:cNvPr id="66564" name="Picture 4" descr="http://t2.gstatic.com/images?q=tbn:ANd9GcSUHBO1ETtLoI79FBj69HbRDPY0s00T3bQec8Fd1I1k-Dqqo8AL6A"/>
          <p:cNvPicPr>
            <a:picLocks noChangeAspect="1" noChangeArrowheads="1"/>
          </p:cNvPicPr>
          <p:nvPr/>
        </p:nvPicPr>
        <p:blipFill>
          <a:blip r:embed="rId4" cstate="print"/>
          <a:srcRect/>
          <a:stretch>
            <a:fillRect/>
          </a:stretch>
        </p:blipFill>
        <p:spPr bwMode="auto">
          <a:xfrm>
            <a:off x="7010400" y="5181600"/>
            <a:ext cx="1533525" cy="1533525"/>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5105400" cy="1782762"/>
          </a:xfrm>
        </p:spPr>
        <p:txBody>
          <a:bodyPr>
            <a:normAutofit/>
          </a:bodyPr>
          <a:lstStyle/>
          <a:p>
            <a:r>
              <a:rPr lang="en-US" dirty="0" smtClean="0"/>
              <a:t>Utility vs. Validity: Depressive Realism</a:t>
            </a:r>
            <a:endParaRPr lang="en-US" dirty="0"/>
          </a:p>
        </p:txBody>
      </p:sp>
      <p:sp>
        <p:nvSpPr>
          <p:cNvPr id="3" name="Content Placeholder 2"/>
          <p:cNvSpPr>
            <a:spLocks noGrp="1"/>
          </p:cNvSpPr>
          <p:nvPr>
            <p:ph idx="1"/>
          </p:nvPr>
        </p:nvSpPr>
        <p:spPr>
          <a:xfrm>
            <a:off x="304800" y="1981200"/>
            <a:ext cx="5715000" cy="4572000"/>
          </a:xfrm>
        </p:spPr>
        <p:txBody>
          <a:bodyPr>
            <a:normAutofit fontScale="77500" lnSpcReduction="20000"/>
          </a:bodyPr>
          <a:lstStyle/>
          <a:p>
            <a:r>
              <a:rPr lang="en-US" dirty="0" smtClean="0"/>
              <a:t>Truth (Validity) is not always helpful. </a:t>
            </a:r>
          </a:p>
          <a:p>
            <a:pPr lvl="1"/>
            <a:r>
              <a:rPr lang="en-US" dirty="0" smtClean="0"/>
              <a:t>Goethe said of Beethoven, “He is not wrong for finding fault with the world, but it makes him miserable.”</a:t>
            </a:r>
          </a:p>
          <a:p>
            <a:r>
              <a:rPr lang="en-US" dirty="0" smtClean="0"/>
              <a:t>Depressive Realism: </a:t>
            </a:r>
          </a:p>
          <a:p>
            <a:pPr lvl="1"/>
            <a:r>
              <a:rPr lang="en-US" dirty="0" smtClean="0"/>
              <a:t>Depressed people appear to have a more realistic perception of:</a:t>
            </a:r>
          </a:p>
          <a:p>
            <a:pPr lvl="2"/>
            <a:r>
              <a:rPr lang="en-US" dirty="0" smtClean="0"/>
              <a:t>Their Importance </a:t>
            </a:r>
          </a:p>
          <a:p>
            <a:pPr lvl="2"/>
            <a:r>
              <a:rPr lang="en-US" dirty="0" smtClean="0"/>
              <a:t>Their Reputation </a:t>
            </a:r>
          </a:p>
          <a:p>
            <a:pPr lvl="2"/>
            <a:r>
              <a:rPr lang="en-US" dirty="0" smtClean="0"/>
              <a:t>What can be controlled</a:t>
            </a:r>
          </a:p>
          <a:p>
            <a:pPr lvl="2"/>
            <a:r>
              <a:rPr lang="en-US" dirty="0" smtClean="0"/>
              <a:t>Personal abilities </a:t>
            </a:r>
          </a:p>
          <a:p>
            <a:pPr lvl="2"/>
            <a:r>
              <a:rPr lang="en-US" dirty="0" smtClean="0"/>
              <a:t>Risks</a:t>
            </a:r>
          </a:p>
          <a:p>
            <a:r>
              <a:rPr lang="en-US" dirty="0" smtClean="0"/>
              <a:t>The utility approach favors usefulness over validity.</a:t>
            </a:r>
            <a:endParaRPr lang="en-US" dirty="0"/>
          </a:p>
        </p:txBody>
      </p:sp>
      <p:pic>
        <p:nvPicPr>
          <p:cNvPr id="37894" name="Picture 6" descr="http://t1.gstatic.com/images?q=tbn:ANd9GcTVmQ6GN96qFXmxvx7VUQQHg7x-5G-Fr9EWba_7waEYEtx6If8VqA"/>
          <p:cNvPicPr>
            <a:picLocks noChangeAspect="1" noChangeArrowheads="1"/>
          </p:cNvPicPr>
          <p:nvPr/>
        </p:nvPicPr>
        <p:blipFill>
          <a:blip r:embed="rId2" cstate="print"/>
          <a:srcRect/>
          <a:stretch>
            <a:fillRect/>
          </a:stretch>
        </p:blipFill>
        <p:spPr bwMode="auto">
          <a:xfrm>
            <a:off x="6553200" y="381000"/>
            <a:ext cx="2057400" cy="2569191"/>
          </a:xfrm>
          <a:prstGeom prst="rect">
            <a:avLst/>
          </a:prstGeom>
          <a:noFill/>
        </p:spPr>
      </p:pic>
      <p:pic>
        <p:nvPicPr>
          <p:cNvPr id="132098" name="Picture 2" descr="http://t1.gstatic.com/images?q=tbn:ANd9GcRB1Ouv2kTwVvBdLRp6MuRaHfDpDoIYBw-hUdlC2R7nAshxubes"/>
          <p:cNvPicPr>
            <a:picLocks noChangeAspect="1" noChangeArrowheads="1"/>
          </p:cNvPicPr>
          <p:nvPr/>
        </p:nvPicPr>
        <p:blipFill>
          <a:blip r:embed="rId3" cstate="print"/>
          <a:srcRect/>
          <a:stretch>
            <a:fillRect/>
          </a:stretch>
        </p:blipFill>
        <p:spPr bwMode="auto">
          <a:xfrm>
            <a:off x="6629400" y="3810000"/>
            <a:ext cx="2058322" cy="2514600"/>
          </a:xfrm>
          <a:prstGeom prst="rect">
            <a:avLst/>
          </a:prstGeom>
          <a:noFill/>
        </p:spPr>
      </p:pic>
      <p:sp>
        <p:nvSpPr>
          <p:cNvPr id="6" name="TextBox 5"/>
          <p:cNvSpPr txBox="1"/>
          <p:nvPr/>
        </p:nvSpPr>
        <p:spPr>
          <a:xfrm>
            <a:off x="7010400" y="2971800"/>
            <a:ext cx="1198085" cy="369332"/>
          </a:xfrm>
          <a:prstGeom prst="rect">
            <a:avLst/>
          </a:prstGeom>
          <a:noFill/>
        </p:spPr>
        <p:txBody>
          <a:bodyPr wrap="none" rtlCol="0">
            <a:spAutoFit/>
          </a:bodyPr>
          <a:lstStyle/>
          <a:p>
            <a:r>
              <a:rPr lang="en-US" dirty="0" smtClean="0"/>
              <a:t>Beethoven</a:t>
            </a:r>
            <a:endParaRPr lang="en-US" dirty="0"/>
          </a:p>
        </p:txBody>
      </p:sp>
      <p:sp>
        <p:nvSpPr>
          <p:cNvPr id="7" name="TextBox 6"/>
          <p:cNvSpPr txBox="1"/>
          <p:nvPr/>
        </p:nvSpPr>
        <p:spPr>
          <a:xfrm>
            <a:off x="7315200" y="6324600"/>
            <a:ext cx="880754" cy="369332"/>
          </a:xfrm>
          <a:prstGeom prst="rect">
            <a:avLst/>
          </a:prstGeom>
          <a:noFill/>
        </p:spPr>
        <p:txBody>
          <a:bodyPr wrap="none" rtlCol="0">
            <a:spAutoFit/>
          </a:bodyPr>
          <a:lstStyle/>
          <a:p>
            <a:r>
              <a:rPr lang="en-US" dirty="0" smtClean="0"/>
              <a:t>Goethe</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p:spPr>
        <p:txBody>
          <a:bodyPr>
            <a:normAutofit fontScale="90000"/>
          </a:bodyPr>
          <a:lstStyle/>
          <a:p>
            <a:r>
              <a:rPr lang="en-US" dirty="0" smtClean="0"/>
              <a:t>Utility vs. Validity: Learned Optimism</a:t>
            </a:r>
            <a:endParaRPr lang="en-US" dirty="0"/>
          </a:p>
        </p:txBody>
      </p:sp>
      <p:sp>
        <p:nvSpPr>
          <p:cNvPr id="3" name="Content Placeholder 2"/>
          <p:cNvSpPr>
            <a:spLocks noGrp="1"/>
          </p:cNvSpPr>
          <p:nvPr>
            <p:ph idx="1"/>
          </p:nvPr>
        </p:nvSpPr>
        <p:spPr>
          <a:xfrm>
            <a:off x="533400" y="1524000"/>
            <a:ext cx="5791200" cy="5105400"/>
          </a:xfrm>
        </p:spPr>
        <p:txBody>
          <a:bodyPr>
            <a:normAutofit fontScale="92500"/>
          </a:bodyPr>
          <a:lstStyle/>
          <a:p>
            <a:r>
              <a:rPr lang="en-US" dirty="0" smtClean="0"/>
              <a:t>Martin Seligman’s research shows that optimists achieve more and have better overall health. But optimistic thinking is somewhat irrational: </a:t>
            </a:r>
          </a:p>
          <a:p>
            <a:pPr lvl="1"/>
            <a:r>
              <a:rPr lang="en-US" dirty="0" smtClean="0"/>
              <a:t>Optimists see bad events as transient. </a:t>
            </a:r>
          </a:p>
          <a:p>
            <a:pPr lvl="1"/>
            <a:r>
              <a:rPr lang="en-US" dirty="0" smtClean="0"/>
              <a:t>Optimists compartmentalize bad events and generalize good events.  </a:t>
            </a:r>
          </a:p>
          <a:p>
            <a:pPr lvl="1"/>
            <a:r>
              <a:rPr lang="en-US" dirty="0" smtClean="0"/>
              <a:t>Optimists externalize bad events and internalize good events. </a:t>
            </a:r>
          </a:p>
          <a:p>
            <a:endParaRPr lang="en-US" dirty="0"/>
          </a:p>
        </p:txBody>
      </p:sp>
      <p:sp>
        <p:nvSpPr>
          <p:cNvPr id="41986" name="AutoShape 2" descr="data:image/jpg;base64,/9j/4AAQSkZJRgABAQAAAQABAAD/2wCEAAkGBhQSEBUTExQWEhUVGBcYGBgVGBcXGBcUGBQVFBoYGBUYHCYeFxomGhYXHy8hIycpLCwsFR4xNTAqNSYrLCkBCQoKDgwOGg8PGiolHyQvLCksLCwsLCwsLCwsKSwpKSksKSkpLCwsKSwpKSksLCkpLCksLCwpLCwsLCwpKSwsKf/AABEIAIgAZQMBIgACEQEDEQH/xAAbAAACAwEBAQAAAAAAAAAAAAAFBgAEBwMCAf/EADsQAAEDAgQDBAgDBwUAAAAAAAEAAhEDIQQFEjFBUXEGImGBEzJykaGxwfAUQuEHFSNiotHxFiQzQ1L/xAAZAQADAQEBAAAAAAAAAAAAAAACAwQBAAX/xAAgEQACAwEAAgIDAAAAAAAAAAAAAQIDESESMQRBE2GB/9oADAMBAAIRAxEAPwDS4QTP+1FPDQ31qhvHBojclWs+zQ0Kct9YzpnhHFZdi8Y6q4uPeJNyeB8CglLDVHSxmfaOpWkl5IJkDby8VSpVjz9/9lx9H3r8FeoU54fT/KknY0V116dMNQmD14Im3C+C40G2RCgxTuTZbGCR5bhWxsudTAg7WV9lMTdeiyyzyYTgLj8I+lU1tNxcTPBHsk7ZVQ+K51MPgJb5i5Xmthw7f/CFYqiWO8DxCfXb0jtp+zT6NVr2hzSHA7ELrTb3h1HzSf2PzWHaDdrzyjvc06sZ3h1HzV6eogawOKKKLTjJO3uKBLACe7M8r8koCo0wLWm3GTx6on2lJ3cZcSSRyul6nLZd7vvkp7GNrReJaNmgE8V0pOkwqgdqt4KzQPeUEn5M9KteKDeCbZFaOHVLLxICO4OihSHacqeFXt+Gui1OkJheqtAdUfgD+QX61EqjXpSIR3GU4CEYhm6DMYT6gSyv6J4iZDvcJ38VqmCq62sdzgrK8dQJIc3cLS+zTtWHpGZsP1+K9Kl6jyLo4xlUUUTxJhva/D6az5BEm07b7pXxQ0928ifinPt7Um+mS1xEg8ikrG1NURx+fJT2Dqz7hakwUToCboLgH3KLYKreFAz0YjHgHQAmTBvS1gRsmTDUzAIWINlxr7zPwXT0llWpsXpgkIgMOWKPFC8QN0XxDLIbXp3t7kLGbwC4wkXBj6hO/YMfwJknvceASTjqeyduwVOGPbyc0jwBH6K2hnnXrXo6KKKKslMG7ZZsauLrMDWhjXlgI/NpsXE8y4GyWaogbWv8kzduMvNLGVBHrVC7yf3xB6kpdrtdB23upHLW0yvxSSaKuGdB6oxl8Ek8UIo07/UK/hakG9o58vop2h6Y24F7ABLv0R3BYxpEBwKQB2jwIs+rf+XVPwF1P3oxp/21R0i+iqHCfZLrlC1ntBqX7NIc/wAQvDKw4pZ7N56/EHS5ugjeURz3D1f+qdrxv5Ss0YW8VmgnS255eC5ViY1GJ5JTq0ccP+KrToc5aHPPVxNyrVDD4okF2J17SC1gaTxsBPuRZwDdeBdzdW6dOx7PWPsjzulKrSIa3yngnLsk3uvP8zfl+qfQ9kia5PxbGZRRRWkRl37UcDFTD1uDppOPJw77PhqCzvEM02Gx36lbh2syj8Tg6lMesAHs9tneA8xI81iOLZABuLn+6ltWT0rqkpV4VcM290cweS06sggmeGqAfA+CC0ijeQ1bqaSKILWEsNleh0FkDgYDh/SEVdhyWEkC1th9hd6dRsT9yheY5yCQzZp3OyHGxzikU8GfR1/aN0zETEpYoUmjExqJESE4VKjDTgWIXOPDUyoMppO2DZ4/4XZmTtadTWtB4GBPlyQjMqWshzH6HNG42PVccu7ROB9HUs4e4+IXYaEscwwefJOfZVv8Cebp+ACR8RidUQn7s4QcJQItLGnzKo+OukXyXiwNKKKK0hKYKx39omQtw9fuHuVQXhvFhLu8Ok7ea2PSsk/aA/0teq8XDCGj2W290yhsWxCqljElgRLKSQSqLGorlLRIlQyLovoQq40+reOKH46ialjI6cP1RTOMvIYSziJHInaDCVGZtWZUDKlHTJgODtTT8LBDHo/T6+jiabtTanpI/K9ov4am3TblWNqVmiWOp2vO/wB+K55LluIr6Cx1ABwJuSYgwJAH1sircE5jA7EYulQnU2KYkl7bQ0ky7oBKLr+gPKK+z63DtY2NggWYUBVINM3DgJ8V9wuU1K+MJdVqfh2u7jSQC8AzqeWxAJ4Jmr4VrLAAAbR9AgkM7wGaNLL7haZkdEsw9Fp3DGT1gH6pEyvAfiMSxn5R3n+w0i3mbe9aNN/NVfHi+sg+RLXiLiiiipJgLm2bNpU3EOaXxDWyCdRsLTtf4LNcww2sObzEfDdE8NgvzEC+3DzUqYfvAcx8lxnoQm0osd+Kt0HaUUznKol7RY+sOR5oVT2jkopRx4y2MtWoZsNiQ+nCFY/DAnbh9kKrhsSWFGaemo3xCTmFUZb0HZcA07x/SfIhFGegB1aAXGbk8TEm2+y80cINUTJ6Si1PLgBMz4ABaN85HHK6dy4Cx+K+ZxWjqVdBDW8uqXM8zPQx9T/zEdS4D5rktEzk/wCj72YwraFLvyKj4LpEwOAt7+qN064MX5Ifhq4exj9w5oP91cotBjjcfNejHEkkeW296FlFFFpgiMwstI5Gyr4ql6p8b/JGsDQlp6leMbg5CwwBvpQfA2KAZ32dLZqUh4lo+YTNVZwK7UHBzYNihktQUZNPhnBdxH34LvQrkbIjmWWsqVHGkdBBgnSSx3OwiOq4fueo3gHdJB9x3U7gymNqOuDx4m6JMzUDY3S5v6rvA7WIsQeV19bbcz0S3Ef+UN1sZq6L3/p5tamPxI9HRJa4FztJcQZbA3N0pZ/mJbSsYkiPATz6LWs4wbKmim2Llp3nutZNvDZNrimItm10tZIafo2spO1NaCL79I4K7SbpeBwkR70LyvBGm8kcBBRx1PVBHAj5qleiVhJRRRacAsup909V6r0uKiiw4GY/CSJH2UHqsPebtqBE8jEKKLjCvQydzGiDceYPkvTCTZwAI8ioosw0X+0uQnWK1MFuoQ/2uDjHMWnwQ7C5e7cmyiiktWSK6ux6DsywLq9ZlJouSPIDwWzU8KRiPSG38IBreDSXX+QX1RMo9MH5HtII06Nl2wx4KKKhEoQUUUWmn//Z"/>
          <p:cNvSpPr>
            <a:spLocks noChangeAspect="1" noChangeArrowheads="1"/>
          </p:cNvSpPr>
          <p:nvPr/>
        </p:nvSpPr>
        <p:spPr bwMode="auto">
          <a:xfrm>
            <a:off x="73025" y="-617538"/>
            <a:ext cx="962025" cy="12954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1988" name="AutoShape 4" descr="data:image/jpg;base64,/9j/4AAQSkZJRgABAQAAAQABAAD/2wCEAAkGBhQSEBUTExQWEhUVGBcYGBgVGBcXGBcUGBQVFBoYGBUYHCYeFxomGhYXHy8hIycpLCwsFR4xNTAqNSYrLCkBCQoKDgwOGg8PGiolHyQvLCksLCwsLCwsLCwsKSwpKSksKSkpLCwsKSwpKSksLCkpLCksLCwpLCwsLCwpKSwsKf/AABEIAIgAZQMBIgACEQEDEQH/xAAbAAACAwEBAQAAAAAAAAAAAAAFBgAEBwMCAf/EADsQAAEDAgQDBAgDBwUAAAAAAAEAAhEDIQQFEjFBUXEGImGBEzJykaGxwfAUQuEHFSNiotHxFiQzQ1L/xAAZAQADAQEBAAAAAAAAAAAAAAACAwQBAAX/xAAgEQACAwEAAgIDAAAAAAAAAAAAAQIDESESMQRBE2GB/9oADAMBAAIRAxEAPwDS4QTP+1FPDQ31qhvHBojclWs+zQ0Kct9YzpnhHFZdi8Y6q4uPeJNyeB8CglLDVHSxmfaOpWkl5IJkDby8VSpVjz9/9lx9H3r8FeoU54fT/KknY0V116dMNQmD14Im3C+C40G2RCgxTuTZbGCR5bhWxsudTAg7WV9lMTdeiyyzyYTgLj8I+lU1tNxcTPBHsk7ZVQ+K51MPgJb5i5Xmthw7f/CFYqiWO8DxCfXb0jtp+zT6NVr2hzSHA7ELrTb3h1HzSf2PzWHaDdrzyjvc06sZ3h1HzV6eogawOKKKLTjJO3uKBLACe7M8r8koCo0wLWm3GTx6on2lJ3cZcSSRyul6nLZd7vvkp7GNrReJaNmgE8V0pOkwqgdqt4KzQPeUEn5M9KteKDeCbZFaOHVLLxICO4OihSHacqeFXt+Gui1OkJheqtAdUfgD+QX61EqjXpSIR3GU4CEYhm6DMYT6gSyv6J4iZDvcJ38VqmCq62sdzgrK8dQJIc3cLS+zTtWHpGZsP1+K9Kl6jyLo4xlUUUTxJhva/D6az5BEm07b7pXxQ0928ifinPt7Um+mS1xEg8ikrG1NURx+fJT2Dqz7hakwUToCboLgH3KLYKreFAz0YjHgHQAmTBvS1gRsmTDUzAIWINlxr7zPwXT0llWpsXpgkIgMOWKPFC8QN0XxDLIbXp3t7kLGbwC4wkXBj6hO/YMfwJknvceASTjqeyduwVOGPbyc0jwBH6K2hnnXrXo6KKKKslMG7ZZsauLrMDWhjXlgI/NpsXE8y4GyWaogbWv8kzduMvNLGVBHrVC7yf3xB6kpdrtdB23upHLW0yvxSSaKuGdB6oxl8Ek8UIo07/UK/hakG9o58vop2h6Y24F7ABLv0R3BYxpEBwKQB2jwIs+rf+XVPwF1P3oxp/21R0i+iqHCfZLrlC1ntBqX7NIc/wAQvDKw4pZ7N56/EHS5ugjeURz3D1f+qdrxv5Ss0YW8VmgnS255eC5ViY1GJ5JTq0ccP+KrToc5aHPPVxNyrVDD4okF2J17SC1gaTxsBPuRZwDdeBdzdW6dOx7PWPsjzulKrSIa3yngnLsk3uvP8zfl+qfQ9kia5PxbGZRRRWkRl37UcDFTD1uDppOPJw77PhqCzvEM02Gx36lbh2syj8Tg6lMesAHs9tneA8xI81iOLZABuLn+6ltWT0rqkpV4VcM290cweS06sggmeGqAfA+CC0ijeQ1bqaSKILWEsNleh0FkDgYDh/SEVdhyWEkC1th9hd6dRsT9yheY5yCQzZp3OyHGxzikU8GfR1/aN0zETEpYoUmjExqJESE4VKjDTgWIXOPDUyoMppO2DZ4/4XZmTtadTWtB4GBPlyQjMqWshzH6HNG42PVccu7ROB9HUs4e4+IXYaEscwwefJOfZVv8Cebp+ACR8RidUQn7s4QcJQItLGnzKo+OukXyXiwNKKKK0hKYKx39omQtw9fuHuVQXhvFhLu8Ok7ea2PSsk/aA/0teq8XDCGj2W290yhsWxCqljElgRLKSQSqLGorlLRIlQyLovoQq40+reOKH46ialjI6cP1RTOMvIYSziJHInaDCVGZtWZUDKlHTJgODtTT8LBDHo/T6+jiabtTanpI/K9ov4am3TblWNqVmiWOp2vO/wB+K55LluIr6Cx1ABwJuSYgwJAH1sircE5jA7EYulQnU2KYkl7bQ0ky7oBKLr+gPKK+z63DtY2NggWYUBVINM3DgJ8V9wuU1K+MJdVqfh2u7jSQC8AzqeWxAJ4Jmr4VrLAAAbR9AgkM7wGaNLL7haZkdEsw9Fp3DGT1gH6pEyvAfiMSxn5R3n+w0i3mbe9aNN/NVfHi+sg+RLXiLiiiipJgLm2bNpU3EOaXxDWyCdRsLTtf4LNcww2sObzEfDdE8NgvzEC+3DzUqYfvAcx8lxnoQm0osd+Kt0HaUUznKol7RY+sOR5oVT2jkopRx4y2MtWoZsNiQ+nCFY/DAnbh9kKrhsSWFGaemo3xCTmFUZb0HZcA07x/SfIhFGegB1aAXGbk8TEm2+y80cINUTJ6Si1PLgBMz4ABaN85HHK6dy4Cx+K+ZxWjqVdBDW8uqXM8zPQx9T/zEdS4D5rktEzk/wCj72YwraFLvyKj4LpEwOAt7+qN064MX5Ifhq4exj9w5oP91cotBjjcfNejHEkkeW296FlFFFpgiMwstI5Gyr4ql6p8b/JGsDQlp6leMbg5CwwBvpQfA2KAZ32dLZqUh4lo+YTNVZwK7UHBzYNihktQUZNPhnBdxH34LvQrkbIjmWWsqVHGkdBBgnSSx3OwiOq4fueo3gHdJB9x3U7gymNqOuDx4m6JMzUDY3S5v6rvA7WIsQeV19bbcz0S3Ef+UN1sZq6L3/p5tamPxI9HRJa4FztJcQZbA3N0pZ/mJbSsYkiPATz6LWs4wbKmim2Llp3nutZNvDZNrimItm10tZIafo2spO1NaCL79I4K7SbpeBwkR70LyvBGm8kcBBRx1PVBHAj5qleiVhJRRRacAsup909V6r0uKiiw4GY/CSJH2UHqsPebtqBE8jEKKLjCvQydzGiDceYPkvTCTZwAI8ioosw0X+0uQnWK1MFuoQ/2uDjHMWnwQ7C5e7cmyiiktWSK6ux6DsywLq9ZlJouSPIDwWzU8KRiPSG38IBreDSXX+QX1RMo9MH5HtII06Nl2wx4KKKhEoQUUUWmn//Z"/>
          <p:cNvSpPr>
            <a:spLocks noChangeAspect="1" noChangeArrowheads="1"/>
          </p:cNvSpPr>
          <p:nvPr/>
        </p:nvSpPr>
        <p:spPr bwMode="auto">
          <a:xfrm>
            <a:off x="73025" y="-617538"/>
            <a:ext cx="962025" cy="12954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1990" name="AutoShape 6" descr="data:image/jpg;base64,/9j/4AAQSkZJRgABAQAAAQABAAD/2wCEAAkGBhQSEBUTExQWEhUVGBcYGBgVGBcXGBcUGBQVFBoYGBUYHCYeFxomGhYXHy8hIycpLCwsFR4xNTAqNSYrLCkBCQoKDgwOGg8PGiolHyQvLCksLCwsLCwsLCwsKSwpKSksKSkpLCwsKSwpKSksLCkpLCksLCwpLCwsLCwpKSwsKf/AABEIAIgAZQMBIgACEQEDEQH/xAAbAAACAwEBAQAAAAAAAAAAAAAFBgAEBwMCAf/EADsQAAEDAgQDBAgDBwUAAAAAAAEAAhEDIQQFEjFBUXEGImGBEzJykaGxwfAUQuEHFSNiotHxFiQzQ1L/xAAZAQADAQEBAAAAAAAAAAAAAAACAwQBAAX/xAAgEQACAwEAAgIDAAAAAAAAAAAAAQIDESESMQRBE2GB/9oADAMBAAIRAxEAPwDS4QTP+1FPDQ31qhvHBojclWs+zQ0Kct9YzpnhHFZdi8Y6q4uPeJNyeB8CglLDVHSxmfaOpWkl5IJkDby8VSpVjz9/9lx9H3r8FeoU54fT/KknY0V116dMNQmD14Im3C+C40G2RCgxTuTZbGCR5bhWxsudTAg7WV9lMTdeiyyzyYTgLj8I+lU1tNxcTPBHsk7ZVQ+K51MPgJb5i5Xmthw7f/CFYqiWO8DxCfXb0jtp+zT6NVr2hzSHA7ELrTb3h1HzSf2PzWHaDdrzyjvc06sZ3h1HzV6eogawOKKKLTjJO3uKBLACe7M8r8koCo0wLWm3GTx6on2lJ3cZcSSRyul6nLZd7vvkp7GNrReJaNmgE8V0pOkwqgdqt4KzQPeUEn5M9KteKDeCbZFaOHVLLxICO4OihSHacqeFXt+Gui1OkJheqtAdUfgD+QX61EqjXpSIR3GU4CEYhm6DMYT6gSyv6J4iZDvcJ38VqmCq62sdzgrK8dQJIc3cLS+zTtWHpGZsP1+K9Kl6jyLo4xlUUUTxJhva/D6az5BEm07b7pXxQ0928ifinPt7Um+mS1xEg8ikrG1NURx+fJT2Dqz7hakwUToCboLgH3KLYKreFAz0YjHgHQAmTBvS1gRsmTDUzAIWINlxr7zPwXT0llWpsXpgkIgMOWKPFC8QN0XxDLIbXp3t7kLGbwC4wkXBj6hO/YMfwJknvceASTjqeyduwVOGPbyc0jwBH6K2hnnXrXo6KKKKslMG7ZZsauLrMDWhjXlgI/NpsXE8y4GyWaogbWv8kzduMvNLGVBHrVC7yf3xB6kpdrtdB23upHLW0yvxSSaKuGdB6oxl8Ek8UIo07/UK/hakG9o58vop2h6Y24F7ABLv0R3BYxpEBwKQB2jwIs+rf+XVPwF1P3oxp/21R0i+iqHCfZLrlC1ntBqX7NIc/wAQvDKw4pZ7N56/EHS5ugjeURz3D1f+qdrxv5Ss0YW8VmgnS255eC5ViY1GJ5JTq0ccP+KrToc5aHPPVxNyrVDD4okF2J17SC1gaTxsBPuRZwDdeBdzdW6dOx7PWPsjzulKrSIa3yngnLsk3uvP8zfl+qfQ9kia5PxbGZRRRWkRl37UcDFTD1uDppOPJw77PhqCzvEM02Gx36lbh2syj8Tg6lMesAHs9tneA8xI81iOLZABuLn+6ltWT0rqkpV4VcM290cweS06sggmeGqAfA+CC0ijeQ1bqaSKILWEsNleh0FkDgYDh/SEVdhyWEkC1th9hd6dRsT9yheY5yCQzZp3OyHGxzikU8GfR1/aN0zETEpYoUmjExqJESE4VKjDTgWIXOPDUyoMppO2DZ4/4XZmTtadTWtB4GBPlyQjMqWshzH6HNG42PVccu7ROB9HUs4e4+IXYaEscwwefJOfZVv8Cebp+ACR8RidUQn7s4QcJQItLGnzKo+OukXyXiwNKKKK0hKYKx39omQtw9fuHuVQXhvFhLu8Ok7ea2PSsk/aA/0teq8XDCGj2W290yhsWxCqljElgRLKSQSqLGorlLRIlQyLovoQq40+reOKH46ialjI6cP1RTOMvIYSziJHInaDCVGZtWZUDKlHTJgODtTT8LBDHo/T6+jiabtTanpI/K9ov4am3TblWNqVmiWOp2vO/wB+K55LluIr6Cx1ABwJuSYgwJAH1sircE5jA7EYulQnU2KYkl7bQ0ky7oBKLr+gPKK+z63DtY2NggWYUBVINM3DgJ8V9wuU1K+MJdVqfh2u7jSQC8AzqeWxAJ4Jmr4VrLAAAbR9AgkM7wGaNLL7haZkdEsw9Fp3DGT1gH6pEyvAfiMSxn5R3n+w0i3mbe9aNN/NVfHi+sg+RLXiLiiiipJgLm2bNpU3EOaXxDWyCdRsLTtf4LNcww2sObzEfDdE8NgvzEC+3DzUqYfvAcx8lxnoQm0osd+Kt0HaUUznKol7RY+sOR5oVT2jkopRx4y2MtWoZsNiQ+nCFY/DAnbh9kKrhsSWFGaemo3xCTmFUZb0HZcA07x/SfIhFGegB1aAXGbk8TEm2+y80cINUTJ6Si1PLgBMz4ABaN85HHK6dy4Cx+K+ZxWjqVdBDW8uqXM8zPQx9T/zEdS4D5rktEzk/wCj72YwraFLvyKj4LpEwOAt7+qN064MX5Ifhq4exj9w5oP91cotBjjcfNejHEkkeW296FlFFFpgiMwstI5Gyr4ql6p8b/JGsDQlp6leMbg5CwwBvpQfA2KAZ32dLZqUh4lo+YTNVZwK7UHBzYNihktQUZNPhnBdxH34LvQrkbIjmWWsqVHGkdBBgnSSx3OwiOq4fueo3gHdJB9x3U7gymNqOuDx4m6JMzUDY3S5v6rvA7WIsQeV19bbcz0S3Ef+UN1sZq6L3/p5tamPxI9HRJa4FztJcQZbA3N0pZ/mJbSsYkiPATz6LWs4wbKmim2Llp3nutZNvDZNrimItm10tZIafo2spO1NaCL79I4K7SbpeBwkR70LyvBGm8kcBBRx1PVBHAj5qleiVhJRRRacAsup909V6r0uKiiw4GY/CSJH2UHqsPebtqBE8jEKKLjCvQydzGiDceYPkvTCTZwAI8ioosw0X+0uQnWK1MFuoQ/2uDjHMWnwQ7C5e7cmyiiktWSK6ux6DsywLq9ZlJouSPIDwWzU8KRiPSG38IBreDSXX+QX1RMo9MH5HtII06Nl2wx4KKKhEoQUUUWmn//Z"/>
          <p:cNvSpPr>
            <a:spLocks noChangeAspect="1" noChangeArrowheads="1"/>
          </p:cNvSpPr>
          <p:nvPr/>
        </p:nvSpPr>
        <p:spPr bwMode="auto">
          <a:xfrm>
            <a:off x="73025" y="-617538"/>
            <a:ext cx="962025" cy="12954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1992" name="AutoShape 8" descr="data:image/jpg;base64,/9j/4AAQSkZJRgABAQAAAQABAAD/2wCEAAkGBhQSEBUTExQWEhUVGBcYGBgVGBcXGBcUGBQVFBoYGBUYHCYeFxomGhYXHy8hIycpLCwsFR4xNTAqNSYrLCkBCQoKDgwOGg8PGiolHyQvLCksLCwsLCwsLCwsKSwpKSksKSkpLCwsKSwpKSksLCkpLCksLCwpLCwsLCwpKSwsKf/AABEIAIgAZQMBIgACEQEDEQH/xAAbAAACAwEBAQAAAAAAAAAAAAAFBgAEBwMCAf/EADsQAAEDAgQDBAgDBwUAAAAAAAEAAhEDIQQFEjFBUXEGImGBEzJykaGxwfAUQuEHFSNiotHxFiQzQ1L/xAAZAQADAQEBAAAAAAAAAAAAAAACAwQBAAX/xAAgEQACAwEAAgIDAAAAAAAAAAAAAQIDESESMQRBE2GB/9oADAMBAAIRAxEAPwDS4QTP+1FPDQ31qhvHBojclWs+zQ0Kct9YzpnhHFZdi8Y6q4uPeJNyeB8CglLDVHSxmfaOpWkl5IJkDby8VSpVjz9/9lx9H3r8FeoU54fT/KknY0V116dMNQmD14Im3C+C40G2RCgxTuTZbGCR5bhWxsudTAg7WV9lMTdeiyyzyYTgLj8I+lU1tNxcTPBHsk7ZVQ+K51MPgJb5i5Xmthw7f/CFYqiWO8DxCfXb0jtp+zT6NVr2hzSHA7ELrTb3h1HzSf2PzWHaDdrzyjvc06sZ3h1HzV6eogawOKKKLTjJO3uKBLACe7M8r8koCo0wLWm3GTx6on2lJ3cZcSSRyul6nLZd7vvkp7GNrReJaNmgE8V0pOkwqgdqt4KzQPeUEn5M9KteKDeCbZFaOHVLLxICO4OihSHacqeFXt+Gui1OkJheqtAdUfgD+QX61EqjXpSIR3GU4CEYhm6DMYT6gSyv6J4iZDvcJ38VqmCq62sdzgrK8dQJIc3cLS+zTtWHpGZsP1+K9Kl6jyLo4xlUUUTxJhva/D6az5BEm07b7pXxQ0928ifinPt7Um+mS1xEg8ikrG1NURx+fJT2Dqz7hakwUToCboLgH3KLYKreFAz0YjHgHQAmTBvS1gRsmTDUzAIWINlxr7zPwXT0llWpsXpgkIgMOWKPFC8QN0XxDLIbXp3t7kLGbwC4wkXBj6hO/YMfwJknvceASTjqeyduwVOGPbyc0jwBH6K2hnnXrXo6KKKKslMG7ZZsauLrMDWhjXlgI/NpsXE8y4GyWaogbWv8kzduMvNLGVBHrVC7yf3xB6kpdrtdB23upHLW0yvxSSaKuGdB6oxl8Ek8UIo07/UK/hakG9o58vop2h6Y24F7ABLv0R3BYxpEBwKQB2jwIs+rf+XVPwF1P3oxp/21R0i+iqHCfZLrlC1ntBqX7NIc/wAQvDKw4pZ7N56/EHS5ugjeURz3D1f+qdrxv5Ss0YW8VmgnS255eC5ViY1GJ5JTq0ccP+KrToc5aHPPVxNyrVDD4okF2J17SC1gaTxsBPuRZwDdeBdzdW6dOx7PWPsjzulKrSIa3yngnLsk3uvP8zfl+qfQ9kia5PxbGZRRRWkRl37UcDFTD1uDppOPJw77PhqCzvEM02Gx36lbh2syj8Tg6lMesAHs9tneA8xI81iOLZABuLn+6ltWT0rqkpV4VcM290cweS06sggmeGqAfA+CC0ijeQ1bqaSKILWEsNleh0FkDgYDh/SEVdhyWEkC1th9hd6dRsT9yheY5yCQzZp3OyHGxzikU8GfR1/aN0zETEpYoUmjExqJESE4VKjDTgWIXOPDUyoMppO2DZ4/4XZmTtadTWtB4GBPlyQjMqWshzH6HNG42PVccu7ROB9HUs4e4+IXYaEscwwefJOfZVv8Cebp+ACR8RidUQn7s4QcJQItLGnzKo+OukXyXiwNKKKK0hKYKx39omQtw9fuHuVQXhvFhLu8Ok7ea2PSsk/aA/0teq8XDCGj2W290yhsWxCqljElgRLKSQSqLGorlLRIlQyLovoQq40+reOKH46ialjI6cP1RTOMvIYSziJHInaDCVGZtWZUDKlHTJgODtTT8LBDHo/T6+jiabtTanpI/K9ov4am3TblWNqVmiWOp2vO/wB+K55LluIr6Cx1ABwJuSYgwJAH1sircE5jA7EYulQnU2KYkl7bQ0ky7oBKLr+gPKK+z63DtY2NggWYUBVINM3DgJ8V9wuU1K+MJdVqfh2u7jSQC8AzqeWxAJ4Jmr4VrLAAAbR9AgkM7wGaNLL7haZkdEsw9Fp3DGT1gH6pEyvAfiMSxn5R3n+w0i3mbe9aNN/NVfHi+sg+RLXiLiiiipJgLm2bNpU3EOaXxDWyCdRsLTtf4LNcww2sObzEfDdE8NgvzEC+3DzUqYfvAcx8lxnoQm0osd+Kt0HaUUznKol7RY+sOR5oVT2jkopRx4y2MtWoZsNiQ+nCFY/DAnbh9kKrhsSWFGaemo3xCTmFUZb0HZcA07x/SfIhFGegB1aAXGbk8TEm2+y80cINUTJ6Si1PLgBMz4ABaN85HHK6dy4Cx+K+ZxWjqVdBDW8uqXM8zPQx9T/zEdS4D5rktEzk/wCj72YwraFLvyKj4LpEwOAt7+qN064MX5Ifhq4exj9w5oP91cotBjjcfNejHEkkeW296FlFFFpgiMwstI5Gyr4ql6p8b/JGsDQlp6leMbg5CwwBvpQfA2KAZ32dLZqUh4lo+YTNVZwK7UHBzYNihktQUZNPhnBdxH34LvQrkbIjmWWsqVHGkdBBgnSSx3OwiOq4fueo3gHdJB9x3U7gymNqOuDx4m6JMzUDY3S5v6rvA7WIsQeV19bbcz0S3Ef+UN1sZq6L3/p5tamPxI9HRJa4FztJcQZbA3N0pZ/mJbSsYkiPATz6LWs4wbKmim2Llp3nutZNvDZNrimItm10tZIafo2spO1NaCL79I4K7SbpeBwkR70LyvBGm8kcBBRx1PVBHAj5qleiVhJRRRacAsup909V6r0uKiiw4GY/CSJH2UHqsPebtqBE8jEKKLjCvQydzGiDceYPkvTCTZwAI8ioosw0X+0uQnWK1MFuoQ/2uDjHMWnwQ7C5e7cmyiiktWSK6ux6DsywLq9ZlJouSPIDwWzU8KRiPSG38IBreDSXX+QX1RMo9MH5HtII06Nl2wx4KKKhEoQUUUWmn//Z"/>
          <p:cNvSpPr>
            <a:spLocks noChangeAspect="1" noChangeArrowheads="1"/>
          </p:cNvSpPr>
          <p:nvPr/>
        </p:nvSpPr>
        <p:spPr bwMode="auto">
          <a:xfrm>
            <a:off x="73025" y="-617538"/>
            <a:ext cx="962025" cy="12954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41994" name="Picture 10" descr="http://t2.gstatic.com/images?q=tbn:ANd9GcQ0M06-8J0TCHmKFIKDWYjsU8SznqrdkgW50wXfw5BuLF5GAtZ26w"/>
          <p:cNvPicPr>
            <a:picLocks noChangeAspect="1" noChangeArrowheads="1"/>
          </p:cNvPicPr>
          <p:nvPr/>
        </p:nvPicPr>
        <p:blipFill>
          <a:blip r:embed="rId2" cstate="print"/>
          <a:srcRect/>
          <a:stretch>
            <a:fillRect/>
          </a:stretch>
        </p:blipFill>
        <p:spPr bwMode="auto">
          <a:xfrm>
            <a:off x="6858000" y="1600200"/>
            <a:ext cx="1845733" cy="1828800"/>
          </a:xfrm>
          <a:prstGeom prst="rect">
            <a:avLst/>
          </a:prstGeom>
          <a:noFill/>
        </p:spPr>
      </p:pic>
      <p:pic>
        <p:nvPicPr>
          <p:cNvPr id="131074" name="Picture 2" descr="http://t1.gstatic.com/images?q=tbn:ANd9GcQ6kOyt8CVpoKeEfYy2OATUVqwfdx1n5_CHwWrSDZbFdrTgBcH9Mw"/>
          <p:cNvPicPr>
            <a:picLocks noChangeAspect="1" noChangeArrowheads="1"/>
          </p:cNvPicPr>
          <p:nvPr/>
        </p:nvPicPr>
        <p:blipFill>
          <a:blip r:embed="rId3" cstate="print"/>
          <a:srcRect/>
          <a:stretch>
            <a:fillRect/>
          </a:stretch>
        </p:blipFill>
        <p:spPr bwMode="auto">
          <a:xfrm>
            <a:off x="7010400" y="3962400"/>
            <a:ext cx="1600200" cy="251739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152400"/>
            <a:ext cx="4419600" cy="1143000"/>
          </a:xfrm>
        </p:spPr>
        <p:txBody>
          <a:bodyPr/>
          <a:lstStyle/>
          <a:p>
            <a:r>
              <a:rPr lang="en-US" dirty="0" smtClean="0"/>
              <a:t>Self-Introduction</a:t>
            </a:r>
            <a:endParaRPr lang="en-US" dirty="0"/>
          </a:p>
        </p:txBody>
      </p:sp>
      <p:sp>
        <p:nvSpPr>
          <p:cNvPr id="3" name="Content Placeholder 2"/>
          <p:cNvSpPr>
            <a:spLocks noGrp="1"/>
          </p:cNvSpPr>
          <p:nvPr>
            <p:ph idx="1"/>
          </p:nvPr>
        </p:nvSpPr>
        <p:spPr>
          <a:xfrm>
            <a:off x="304800" y="1295400"/>
            <a:ext cx="8382000" cy="4038600"/>
          </a:xfrm>
        </p:spPr>
        <p:txBody>
          <a:bodyPr>
            <a:normAutofit fontScale="62500" lnSpcReduction="20000"/>
          </a:bodyPr>
          <a:lstStyle/>
          <a:p>
            <a:r>
              <a:rPr lang="en-US" dirty="0" smtClean="0"/>
              <a:t>Born/raised in the church. Multi-generational Mormon.</a:t>
            </a:r>
          </a:p>
          <a:p>
            <a:r>
              <a:rPr lang="en-US" dirty="0" smtClean="0"/>
              <a:t>Served a Spanish-speaking mission in Sydney, Australia. </a:t>
            </a:r>
          </a:p>
          <a:p>
            <a:r>
              <a:rPr lang="en-US" dirty="0" smtClean="0"/>
              <a:t>Shortly post-mission, a review of historical, philosophical, and ethical issues led me to dig deeper. </a:t>
            </a:r>
          </a:p>
          <a:p>
            <a:r>
              <a:rPr lang="en-US" dirty="0" smtClean="0"/>
              <a:t>Current orientation: Ethical pragmatist (do good, practice wisdom)</a:t>
            </a:r>
          </a:p>
          <a:p>
            <a:r>
              <a:rPr lang="en-US" dirty="0" smtClean="0"/>
              <a:t>Professor of psychology for 6 years at U. of Idaho. </a:t>
            </a:r>
          </a:p>
          <a:p>
            <a:r>
              <a:rPr lang="en-US" dirty="0" smtClean="0"/>
              <a:t>Licensed Psychologist.</a:t>
            </a:r>
          </a:p>
          <a:p>
            <a:r>
              <a:rPr lang="en-US" dirty="0" smtClean="0"/>
              <a:t>Clinical practice, coaching, consulting for the last 13 years. </a:t>
            </a:r>
          </a:p>
          <a:p>
            <a:r>
              <a:rPr lang="en-US" dirty="0" smtClean="0"/>
              <a:t>Most clients are LDS.</a:t>
            </a:r>
          </a:p>
          <a:p>
            <a:r>
              <a:rPr lang="en-US" dirty="0" smtClean="0"/>
              <a:t>Married to Marianne (Seeker: former CS, SOM, now a Buddhist/Hindu). </a:t>
            </a:r>
          </a:p>
          <a:p>
            <a:r>
              <a:rPr lang="en-US" dirty="0" smtClean="0"/>
              <a:t>Three kids (18, 15, 11). </a:t>
            </a:r>
          </a:p>
          <a:p>
            <a:r>
              <a:rPr lang="en-US" dirty="0" smtClean="0"/>
              <a:t>Pretty </a:t>
            </a:r>
            <a:r>
              <a:rPr lang="en-US" dirty="0" err="1" smtClean="0"/>
              <a:t>fetchin</a:t>
            </a:r>
            <a:r>
              <a:rPr lang="en-US" dirty="0" smtClean="0"/>
              <a:t>’ happy. </a:t>
            </a:r>
            <a:endParaRPr lang="en-US" dirty="0"/>
          </a:p>
        </p:txBody>
      </p:sp>
      <p:pic>
        <p:nvPicPr>
          <p:cNvPr id="25602" name="Picture 2" descr="http://t1.gstatic.com/images?q=tbn:ANd9GcTR1cmo0cNqmUchBTKDX0QEmW_HLsqwtfTR_fJ3XVSYSiWQ2MbbJg"/>
          <p:cNvPicPr>
            <a:picLocks noChangeAspect="1" noChangeArrowheads="1"/>
          </p:cNvPicPr>
          <p:nvPr/>
        </p:nvPicPr>
        <p:blipFill>
          <a:blip r:embed="rId2" cstate="print"/>
          <a:srcRect/>
          <a:stretch>
            <a:fillRect/>
          </a:stretch>
        </p:blipFill>
        <p:spPr bwMode="auto">
          <a:xfrm>
            <a:off x="5943600" y="4419600"/>
            <a:ext cx="2847975" cy="228065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“Skillful Mean”</a:t>
            </a:r>
            <a:br>
              <a:rPr lang="en-US" dirty="0" smtClean="0"/>
            </a:br>
            <a:r>
              <a:rPr lang="en-US" sz="3100" dirty="0" smtClean="0"/>
              <a:t>Daniel </a:t>
            </a:r>
            <a:r>
              <a:rPr lang="en-US" sz="3100" dirty="0" err="1" smtClean="0"/>
              <a:t>Goleman</a:t>
            </a:r>
            <a:r>
              <a:rPr lang="en-US" sz="3100" dirty="0" smtClean="0"/>
              <a:t>: Vital Lies, Simple Truths</a:t>
            </a:r>
            <a:endParaRPr lang="en-US" sz="3100" dirty="0"/>
          </a:p>
        </p:txBody>
      </p:sp>
      <p:sp>
        <p:nvSpPr>
          <p:cNvPr id="3" name="Content Placeholder 2"/>
          <p:cNvSpPr>
            <a:spLocks noGrp="1"/>
          </p:cNvSpPr>
          <p:nvPr>
            <p:ph idx="1"/>
          </p:nvPr>
        </p:nvSpPr>
        <p:spPr/>
        <p:txBody>
          <a:bodyPr>
            <a:normAutofit fontScale="92500"/>
          </a:bodyPr>
          <a:lstStyle/>
          <a:p>
            <a:pPr marL="514350" indent="-514350">
              <a:buFont typeface="+mj-lt"/>
              <a:buAutoNum type="arabicPeriod"/>
            </a:pPr>
            <a:r>
              <a:rPr lang="en-US" dirty="0" smtClean="0"/>
              <a:t>The mind can protect itself against anxiety by diminishing awareness. </a:t>
            </a:r>
          </a:p>
          <a:p>
            <a:pPr marL="514350" indent="-514350">
              <a:buFont typeface="+mj-lt"/>
              <a:buAutoNum type="arabicPeriod"/>
            </a:pPr>
            <a:r>
              <a:rPr lang="en-US" dirty="0" smtClean="0"/>
              <a:t>This mechanism creates a blind spot: a zone of blocked attention and self-deception</a:t>
            </a:r>
          </a:p>
          <a:p>
            <a:pPr marL="514350" indent="-514350">
              <a:buFont typeface="+mj-lt"/>
              <a:buAutoNum type="arabicPeriod"/>
            </a:pPr>
            <a:r>
              <a:rPr lang="en-US" dirty="0" smtClean="0"/>
              <a:t>Such blind spots occur at each major level of behavior from the psychological to the social. </a:t>
            </a:r>
          </a:p>
          <a:p>
            <a:pPr marL="914400" lvl="1" indent="-514350">
              <a:buFont typeface="+mj-lt"/>
              <a:buAutoNum type="arabicPeriod"/>
            </a:pPr>
            <a:r>
              <a:rPr lang="en-US" b="1" dirty="0" smtClean="0"/>
              <a:t>Somewhere between the two poles- living a life of vital lies and speaking simple truths- there lies a skillful mean, a path to sanity and survival. </a:t>
            </a:r>
            <a:endParaRPr lang="en-US"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Some Pros and Cons of Faith</a:t>
            </a:r>
            <a:endParaRPr lang="en-US" dirty="0"/>
          </a:p>
        </p:txBody>
      </p:sp>
      <p:sp>
        <p:nvSpPr>
          <p:cNvPr id="3" name="Content Placeholder 2"/>
          <p:cNvSpPr>
            <a:spLocks noGrp="1"/>
          </p:cNvSpPr>
          <p:nvPr>
            <p:ph sz="half" idx="1"/>
          </p:nvPr>
        </p:nvSpPr>
        <p:spPr>
          <a:xfrm>
            <a:off x="457200" y="1371600"/>
            <a:ext cx="4267200" cy="3657600"/>
          </a:xfrm>
        </p:spPr>
        <p:txBody>
          <a:bodyPr>
            <a:normAutofit fontScale="92500" lnSpcReduction="20000"/>
          </a:bodyPr>
          <a:lstStyle/>
          <a:p>
            <a:pPr>
              <a:buNone/>
            </a:pPr>
            <a:r>
              <a:rPr lang="en-US" u="sng" dirty="0" smtClean="0"/>
              <a:t>Sometimes faith can…</a:t>
            </a:r>
          </a:p>
          <a:p>
            <a:r>
              <a:rPr lang="en-US" dirty="0" smtClean="0"/>
              <a:t>Provide meaning</a:t>
            </a:r>
          </a:p>
          <a:p>
            <a:r>
              <a:rPr lang="en-US" dirty="0" smtClean="0"/>
              <a:t>Create social support</a:t>
            </a:r>
          </a:p>
          <a:p>
            <a:r>
              <a:rPr lang="en-US" dirty="0" smtClean="0"/>
              <a:t>Aid ethical behavior</a:t>
            </a:r>
          </a:p>
          <a:p>
            <a:r>
              <a:rPr lang="en-US" dirty="0" smtClean="0"/>
              <a:t>Provide joy/pleasure</a:t>
            </a:r>
          </a:p>
          <a:p>
            <a:r>
              <a:rPr lang="en-US" dirty="0" smtClean="0"/>
              <a:t>Aid parenting</a:t>
            </a:r>
          </a:p>
          <a:p>
            <a:r>
              <a:rPr lang="en-US" dirty="0" smtClean="0"/>
              <a:t>Promote healthy behavior</a:t>
            </a:r>
          </a:p>
          <a:p>
            <a:r>
              <a:rPr lang="en-US" dirty="0" smtClean="0"/>
              <a:t>Might get you to heaven</a:t>
            </a:r>
          </a:p>
          <a:p>
            <a:pPr>
              <a:buNone/>
            </a:pPr>
            <a:endParaRPr lang="en-US" dirty="0" smtClean="0"/>
          </a:p>
        </p:txBody>
      </p:sp>
      <p:sp>
        <p:nvSpPr>
          <p:cNvPr id="4" name="Content Placeholder 3"/>
          <p:cNvSpPr>
            <a:spLocks noGrp="1"/>
          </p:cNvSpPr>
          <p:nvPr>
            <p:ph sz="half" idx="2"/>
          </p:nvPr>
        </p:nvSpPr>
        <p:spPr>
          <a:xfrm>
            <a:off x="5105400" y="1371600"/>
            <a:ext cx="4038600" cy="3200400"/>
          </a:xfrm>
        </p:spPr>
        <p:txBody>
          <a:bodyPr>
            <a:normAutofit fontScale="92500" lnSpcReduction="20000"/>
          </a:bodyPr>
          <a:lstStyle/>
          <a:p>
            <a:pPr>
              <a:buNone/>
            </a:pPr>
            <a:r>
              <a:rPr lang="en-US" u="sng" dirty="0" smtClean="0"/>
              <a:t>Faith can also…</a:t>
            </a:r>
          </a:p>
          <a:p>
            <a:r>
              <a:rPr lang="en-US" dirty="0" smtClean="0"/>
              <a:t>Create confusion</a:t>
            </a:r>
          </a:p>
          <a:p>
            <a:r>
              <a:rPr lang="en-US" dirty="0" smtClean="0"/>
              <a:t>Create peer pressure</a:t>
            </a:r>
          </a:p>
          <a:p>
            <a:r>
              <a:rPr lang="en-US" dirty="0" smtClean="0"/>
              <a:t>Aid unethical behavior</a:t>
            </a:r>
          </a:p>
          <a:p>
            <a:r>
              <a:rPr lang="en-US" dirty="0" smtClean="0"/>
              <a:t>Create guilt/anxiety</a:t>
            </a:r>
          </a:p>
          <a:p>
            <a:r>
              <a:rPr lang="en-US" dirty="0" smtClean="0"/>
              <a:t>Hinder parenting</a:t>
            </a:r>
          </a:p>
          <a:p>
            <a:r>
              <a:rPr lang="en-US" dirty="0" smtClean="0"/>
              <a:t>Hinder healthy behavior</a:t>
            </a:r>
          </a:p>
          <a:p>
            <a:r>
              <a:rPr lang="en-US" dirty="0" smtClean="0"/>
              <a:t>Distract from this life</a:t>
            </a:r>
          </a:p>
          <a:p>
            <a:endParaRPr lang="en-US" dirty="0"/>
          </a:p>
        </p:txBody>
      </p:sp>
      <p:pic>
        <p:nvPicPr>
          <p:cNvPr id="5" name="Picture 2" descr="http://t0.gstatic.com/images?q=tbn:ANd9GcRTpR5mupnMsiYh_33_yHl4622G3tgW1maZPJuVbLsY4sjFcsFIeQ"/>
          <p:cNvPicPr>
            <a:picLocks noChangeAspect="1" noChangeArrowheads="1"/>
          </p:cNvPicPr>
          <p:nvPr/>
        </p:nvPicPr>
        <p:blipFill>
          <a:blip r:embed="rId2" cstate="print"/>
          <a:srcRect/>
          <a:stretch>
            <a:fillRect/>
          </a:stretch>
        </p:blipFill>
        <p:spPr bwMode="auto">
          <a:xfrm>
            <a:off x="3031272" y="4800600"/>
            <a:ext cx="1159727" cy="1524000"/>
          </a:xfrm>
          <a:prstGeom prst="rect">
            <a:avLst/>
          </a:prstGeom>
          <a:noFill/>
        </p:spPr>
      </p:pic>
      <p:pic>
        <p:nvPicPr>
          <p:cNvPr id="52226" name="Picture 2" descr="File:Mike Leavitt.jpg">
            <a:hlinkClick r:id="rId3"/>
          </p:cNvPr>
          <p:cNvPicPr>
            <a:picLocks noChangeAspect="1" noChangeArrowheads="1"/>
          </p:cNvPicPr>
          <p:nvPr/>
        </p:nvPicPr>
        <p:blipFill>
          <a:blip r:embed="rId4" cstate="print"/>
          <a:srcRect/>
          <a:stretch>
            <a:fillRect/>
          </a:stretch>
        </p:blipFill>
        <p:spPr bwMode="auto">
          <a:xfrm>
            <a:off x="990600" y="4800600"/>
            <a:ext cx="1219200" cy="1524000"/>
          </a:xfrm>
          <a:prstGeom prst="rect">
            <a:avLst/>
          </a:prstGeom>
          <a:noFill/>
        </p:spPr>
      </p:pic>
      <p:pic>
        <p:nvPicPr>
          <p:cNvPr id="63492" name="Picture 4" descr="http://t3.gstatic.com/images?q=tbn:ANd9GcQ7WDLK2Y_6U-UtaexzDJThltgzhtdz0ck7cHbgqOOQ7XBhhpXU"/>
          <p:cNvPicPr>
            <a:picLocks noChangeAspect="1" noChangeArrowheads="1"/>
          </p:cNvPicPr>
          <p:nvPr/>
        </p:nvPicPr>
        <p:blipFill>
          <a:blip r:embed="rId5" cstate="print"/>
          <a:srcRect/>
          <a:stretch>
            <a:fillRect/>
          </a:stretch>
        </p:blipFill>
        <p:spPr bwMode="auto">
          <a:xfrm>
            <a:off x="6629400" y="4495800"/>
            <a:ext cx="2143125" cy="2143125"/>
          </a:xfrm>
          <a:prstGeom prst="rect">
            <a:avLst/>
          </a:prstGeom>
          <a:noFill/>
        </p:spPr>
      </p:pic>
      <p:pic>
        <p:nvPicPr>
          <p:cNvPr id="63490" name="Picture 2" descr="http://t0.gstatic.com/images?q=tbn:ANd9GcTdu9rham597NUlW3zRax53TFt9B-oUiO1X8gLUp9UjyhKA8U-E"/>
          <p:cNvPicPr>
            <a:picLocks noChangeAspect="1" noChangeArrowheads="1"/>
          </p:cNvPicPr>
          <p:nvPr/>
        </p:nvPicPr>
        <p:blipFill>
          <a:blip r:embed="rId6" cstate="print"/>
          <a:srcRect/>
          <a:stretch>
            <a:fillRect/>
          </a:stretch>
        </p:blipFill>
        <p:spPr bwMode="auto">
          <a:xfrm>
            <a:off x="5029200" y="4876800"/>
            <a:ext cx="1752600" cy="1653969"/>
          </a:xfrm>
          <a:prstGeom prst="rect">
            <a:avLst/>
          </a:prstGeom>
          <a:noFill/>
        </p:spPr>
      </p:pic>
      <p:sp>
        <p:nvSpPr>
          <p:cNvPr id="9" name="Rectangle 8"/>
          <p:cNvSpPr/>
          <p:nvPr/>
        </p:nvSpPr>
        <p:spPr>
          <a:xfrm>
            <a:off x="3886039" y="2590800"/>
            <a:ext cx="1143161" cy="646331"/>
          </a:xfrm>
          <a:prstGeom prst="rect">
            <a:avLst/>
          </a:prstGeom>
        </p:spPr>
        <p:txBody>
          <a:bodyPr wrap="none">
            <a:spAutoFit/>
          </a:bodyPr>
          <a:lstStyle/>
          <a:p>
            <a:r>
              <a:rPr lang="en-US" sz="3600" dirty="0" smtClean="0"/>
              <a:t>but…</a:t>
            </a:r>
            <a:r>
              <a:rPr lang="en-US" dirty="0" smtClean="0"/>
              <a:t> </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Faith Is Clearly Powerful </a:t>
            </a:r>
            <a:endParaRPr lang="en-US" dirty="0"/>
          </a:p>
        </p:txBody>
      </p:sp>
      <p:pic>
        <p:nvPicPr>
          <p:cNvPr id="1028" name="Picture 4" descr="http://www.sltrib.com/csp/cms/sites/dt.common.streams.StreamServer.cls?STREAMOID=ZikRGz0D6bDDYp$Vkx59Ac$daE2N3K4ZzOUsqbU5sYsa0jzVRk__e8wRdz0TV3bCWCsjLu883Ygn4B49Lvm9bPe2QeMKQdVeZmXF$9l$4uCZ8QDXhaHEp3rvzXRJFdy0KqPHLoMevcTLo3h8xh70Y6N_U_CryOsw6FTOdKL_jpQ-&amp;CONTENTTYPE=image/jpeg"/>
          <p:cNvPicPr>
            <a:picLocks noChangeAspect="1" noChangeArrowheads="1"/>
          </p:cNvPicPr>
          <p:nvPr/>
        </p:nvPicPr>
        <p:blipFill>
          <a:blip r:embed="rId2" cstate="print"/>
          <a:srcRect/>
          <a:stretch>
            <a:fillRect/>
          </a:stretch>
        </p:blipFill>
        <p:spPr bwMode="auto">
          <a:xfrm>
            <a:off x="762000" y="2286000"/>
            <a:ext cx="3048000" cy="2108680"/>
          </a:xfrm>
          <a:prstGeom prst="rect">
            <a:avLst/>
          </a:prstGeom>
          <a:noFill/>
        </p:spPr>
      </p:pic>
      <p:sp>
        <p:nvSpPr>
          <p:cNvPr id="6" name="Rectangle 5"/>
          <p:cNvSpPr/>
          <p:nvPr/>
        </p:nvSpPr>
        <p:spPr>
          <a:xfrm>
            <a:off x="762000" y="4572000"/>
            <a:ext cx="3352800" cy="1754326"/>
          </a:xfrm>
          <a:prstGeom prst="rect">
            <a:avLst/>
          </a:prstGeom>
        </p:spPr>
        <p:txBody>
          <a:bodyPr wrap="square">
            <a:spAutoFit/>
          </a:bodyPr>
          <a:lstStyle/>
          <a:p>
            <a:r>
              <a:rPr lang="en-US" dirty="0" smtClean="0"/>
              <a:t>Nick </a:t>
            </a:r>
            <a:r>
              <a:rPr lang="en-US" dirty="0" err="1" smtClean="0"/>
              <a:t>Vujicic</a:t>
            </a:r>
            <a:r>
              <a:rPr lang="en-US" dirty="0" smtClean="0"/>
              <a:t> was born without arms or legs as a result of a rare disorder called Tetra-</a:t>
            </a:r>
            <a:r>
              <a:rPr lang="en-US" dirty="0" err="1" smtClean="0"/>
              <a:t>amelia</a:t>
            </a:r>
            <a:r>
              <a:rPr lang="en-US" dirty="0" smtClean="0"/>
              <a:t>. He tried to drown himself at age 10. After a conversion experience he became a motivational preacher.</a:t>
            </a:r>
            <a:endParaRPr lang="en-US" dirty="0"/>
          </a:p>
        </p:txBody>
      </p:sp>
      <p:pic>
        <p:nvPicPr>
          <p:cNvPr id="7" name="Picture 10" descr="http://t1.gstatic.com/images?q=tbn:ANd9GcSeEgRStCWdulaCedcQIdpxRe2mWDK57gaLavhwFP_-9kad4OxIjg"/>
          <p:cNvPicPr>
            <a:picLocks noChangeAspect="1" noChangeArrowheads="1"/>
          </p:cNvPicPr>
          <p:nvPr/>
        </p:nvPicPr>
        <p:blipFill>
          <a:blip r:embed="rId3" cstate="print"/>
          <a:srcRect/>
          <a:stretch>
            <a:fillRect/>
          </a:stretch>
        </p:blipFill>
        <p:spPr bwMode="auto">
          <a:xfrm>
            <a:off x="5257800" y="2288991"/>
            <a:ext cx="3124200" cy="2105689"/>
          </a:xfrm>
          <a:prstGeom prst="rect">
            <a:avLst/>
          </a:prstGeom>
          <a:noFill/>
        </p:spPr>
      </p:pic>
      <p:sp>
        <p:nvSpPr>
          <p:cNvPr id="8" name="Rectangle 7"/>
          <p:cNvSpPr/>
          <p:nvPr/>
        </p:nvSpPr>
        <p:spPr>
          <a:xfrm>
            <a:off x="5334000" y="4572000"/>
            <a:ext cx="3200400" cy="1477328"/>
          </a:xfrm>
          <a:prstGeom prst="rect">
            <a:avLst/>
          </a:prstGeom>
        </p:spPr>
        <p:txBody>
          <a:bodyPr wrap="square">
            <a:spAutoFit/>
          </a:bodyPr>
          <a:lstStyle/>
          <a:p>
            <a:r>
              <a:rPr lang="en-US" dirty="0" smtClean="0"/>
              <a:t>November 18, 1978. Following instructions from their spiritual leader, Jim Jones, 918 people commit suicide by drinking cyanide in Jonestown, Guyana.</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8077200" cy="1371600"/>
          </a:xfrm>
        </p:spPr>
        <p:txBody>
          <a:bodyPr>
            <a:noAutofit/>
          </a:bodyPr>
          <a:lstStyle/>
          <a:p>
            <a:r>
              <a:rPr lang="en-US" sz="3600" dirty="0" smtClean="0"/>
              <a:t>The Dose-Response Relationship </a:t>
            </a:r>
            <a:br>
              <a:rPr lang="en-US" sz="3600" dirty="0" smtClean="0"/>
            </a:br>
            <a:r>
              <a:rPr lang="en-US" sz="3600" dirty="0" smtClean="0"/>
              <a:t>for Faith May be Curved</a:t>
            </a:r>
            <a:br>
              <a:rPr lang="en-US" sz="3600" dirty="0" smtClean="0"/>
            </a:br>
            <a:endParaRPr lang="en-US" sz="3600" dirty="0"/>
          </a:p>
        </p:txBody>
      </p:sp>
      <p:sp>
        <p:nvSpPr>
          <p:cNvPr id="4" name="Rectangle 3"/>
          <p:cNvSpPr/>
          <p:nvPr/>
        </p:nvSpPr>
        <p:spPr>
          <a:xfrm>
            <a:off x="762000" y="4343400"/>
            <a:ext cx="7772400" cy="2308324"/>
          </a:xfrm>
          <a:prstGeom prst="rect">
            <a:avLst/>
          </a:prstGeom>
        </p:spPr>
        <p:txBody>
          <a:bodyPr wrap="square">
            <a:spAutoFit/>
          </a:bodyPr>
          <a:lstStyle/>
          <a:p>
            <a:r>
              <a:rPr lang="en-US" sz="1600" b="1" dirty="0" smtClean="0"/>
              <a:t>Who Benefits from Religion? </a:t>
            </a:r>
            <a:r>
              <a:rPr lang="en-US" sz="1600" dirty="0" smtClean="0">
                <a:hlinkClick r:id="rId2" action="ppaction://hlinkfile" tooltip="View content where Author is Daniel Mochon"/>
              </a:rPr>
              <a:t>Daniel </a:t>
            </a:r>
            <a:r>
              <a:rPr lang="en-US" sz="1600" dirty="0" err="1" smtClean="0">
                <a:hlinkClick r:id="rId2" action="ppaction://hlinkfile" tooltip="View content where Author is Daniel Mochon"/>
              </a:rPr>
              <a:t>Mochon</a:t>
            </a:r>
            <a:r>
              <a:rPr lang="en-US" sz="1600" dirty="0" smtClean="0"/>
              <a:t>, </a:t>
            </a:r>
            <a:r>
              <a:rPr lang="en-US" sz="1600" dirty="0" smtClean="0">
                <a:hlinkClick r:id="rId3" action="ppaction://hlinkfile" tooltip="View content where Author is Michael I. Norton"/>
              </a:rPr>
              <a:t>Michael I. Norton</a:t>
            </a:r>
            <a:r>
              <a:rPr lang="en-US" sz="1600" dirty="0" smtClean="0"/>
              <a:t> and </a:t>
            </a:r>
            <a:r>
              <a:rPr lang="en-US" sz="1600" dirty="0" smtClean="0">
                <a:hlinkClick r:id="rId4" action="ppaction://hlinkfile" tooltip="View content where Author is Dan Ariely"/>
              </a:rPr>
              <a:t>Dan </a:t>
            </a:r>
            <a:r>
              <a:rPr lang="en-US" sz="1600" dirty="0" err="1" smtClean="0">
                <a:hlinkClick r:id="rId4" action="ppaction://hlinkfile" tooltip="View content where Author is Dan Ariely"/>
              </a:rPr>
              <a:t>Ariely</a:t>
            </a:r>
            <a:endParaRPr lang="en-US" sz="1600" dirty="0" smtClean="0"/>
          </a:p>
          <a:p>
            <a:r>
              <a:rPr lang="en-US" sz="1600" b="1" dirty="0" smtClean="0"/>
              <a:t> </a:t>
            </a:r>
            <a:r>
              <a:rPr lang="en-US" sz="1600" dirty="0" smtClean="0">
                <a:hlinkClick r:id="rId5" action="ppaction://hlinkfile" tooltip="Link to the Journal of this Article"/>
              </a:rPr>
              <a:t>Social Indicators Research</a:t>
            </a:r>
            <a:r>
              <a:rPr lang="en-US" sz="1600" dirty="0" smtClean="0"/>
              <a:t>, </a:t>
            </a:r>
            <a:r>
              <a:rPr lang="en-US" sz="1600" dirty="0" smtClean="0">
                <a:hlinkClick r:id="rId6" action="ppaction://hlinkfile" tooltip="Link to the Issue of this Article"/>
              </a:rPr>
              <a:t>Volume 101, Number 1</a:t>
            </a:r>
            <a:r>
              <a:rPr lang="en-US" sz="1600" dirty="0" smtClean="0"/>
              <a:t>, 1-15, (March, 2011)</a:t>
            </a:r>
          </a:p>
          <a:p>
            <a:pPr lvl="1"/>
            <a:r>
              <a:rPr lang="en-US" sz="1600" b="1" dirty="0" smtClean="0"/>
              <a:t>Abstract:   </a:t>
            </a:r>
            <a:r>
              <a:rPr lang="en-US" sz="1600" dirty="0" smtClean="0"/>
              <a:t>… “While fervent believers benefit from their involvement, those with weaker beliefs are actually less happy than those who do not ascribe to any religion—atheists and agnostics. These results may help explain why—in spite of the well-documented benefits of religion—an increasing number of people are abandoning their faith. As commitment wanes, religious involvement may become detrimental to well-being, and individuals may be better off seeking new affiliations.”</a:t>
            </a:r>
          </a:p>
          <a:p>
            <a:pPr lvl="1"/>
            <a:endParaRPr lang="en-US" sz="1600" dirty="0"/>
          </a:p>
        </p:txBody>
      </p:sp>
      <p:cxnSp>
        <p:nvCxnSpPr>
          <p:cNvPr id="7" name="Straight Connector 6"/>
          <p:cNvCxnSpPr/>
          <p:nvPr/>
        </p:nvCxnSpPr>
        <p:spPr>
          <a:xfrm rot="5400000">
            <a:off x="1981200" y="2590800"/>
            <a:ext cx="1828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2895600" y="3505200"/>
            <a:ext cx="3048000" cy="1"/>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Freeform 12"/>
          <p:cNvSpPr/>
          <p:nvPr/>
        </p:nvSpPr>
        <p:spPr>
          <a:xfrm>
            <a:off x="3124200" y="2133600"/>
            <a:ext cx="2514600" cy="838200"/>
          </a:xfrm>
          <a:custGeom>
            <a:avLst/>
            <a:gdLst>
              <a:gd name="connsiteX0" fmla="*/ 0 w 1794295"/>
              <a:gd name="connsiteY0" fmla="*/ 0 h 690113"/>
              <a:gd name="connsiteX1" fmla="*/ 897147 w 1794295"/>
              <a:gd name="connsiteY1" fmla="*/ 681487 h 690113"/>
              <a:gd name="connsiteX2" fmla="*/ 1794295 w 1794295"/>
              <a:gd name="connsiteY2" fmla="*/ 51758 h 690113"/>
            </a:gdLst>
            <a:ahLst/>
            <a:cxnLst>
              <a:cxn ang="0">
                <a:pos x="connsiteX0" y="connsiteY0"/>
              </a:cxn>
              <a:cxn ang="0">
                <a:pos x="connsiteX1" y="connsiteY1"/>
              </a:cxn>
              <a:cxn ang="0">
                <a:pos x="connsiteX2" y="connsiteY2"/>
              </a:cxn>
            </a:cxnLst>
            <a:rect l="l" t="t" r="r" b="b"/>
            <a:pathLst>
              <a:path w="1794295" h="690113">
                <a:moveTo>
                  <a:pt x="0" y="0"/>
                </a:moveTo>
                <a:cubicBezTo>
                  <a:pt x="299049" y="336430"/>
                  <a:pt x="598098" y="672861"/>
                  <a:pt x="897147" y="681487"/>
                </a:cubicBezTo>
                <a:cubicBezTo>
                  <a:pt x="1196196" y="690113"/>
                  <a:pt x="1495245" y="370935"/>
                  <a:pt x="1794295" y="51758"/>
                </a:cubicBezTo>
              </a:path>
            </a:pathLst>
          </a:custGeom>
          <a:ln w="444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TextBox 17"/>
          <p:cNvSpPr txBox="1"/>
          <p:nvPr/>
        </p:nvSpPr>
        <p:spPr>
          <a:xfrm>
            <a:off x="1600200" y="2362200"/>
            <a:ext cx="1168910" cy="369332"/>
          </a:xfrm>
          <a:prstGeom prst="rect">
            <a:avLst/>
          </a:prstGeom>
          <a:noFill/>
        </p:spPr>
        <p:txBody>
          <a:bodyPr wrap="none" rtlCol="0">
            <a:spAutoFit/>
          </a:bodyPr>
          <a:lstStyle/>
          <a:p>
            <a:r>
              <a:rPr lang="en-US" b="1" dirty="0" smtClean="0"/>
              <a:t>Happiness</a:t>
            </a:r>
            <a:endParaRPr lang="en-US" b="1" dirty="0"/>
          </a:p>
        </p:txBody>
      </p:sp>
      <p:sp>
        <p:nvSpPr>
          <p:cNvPr id="19" name="TextBox 18"/>
          <p:cNvSpPr txBox="1"/>
          <p:nvPr/>
        </p:nvSpPr>
        <p:spPr>
          <a:xfrm>
            <a:off x="3429000" y="3810000"/>
            <a:ext cx="2289216" cy="369332"/>
          </a:xfrm>
          <a:prstGeom prst="rect">
            <a:avLst/>
          </a:prstGeom>
          <a:noFill/>
        </p:spPr>
        <p:txBody>
          <a:bodyPr wrap="none" rtlCol="0">
            <a:spAutoFit/>
          </a:bodyPr>
          <a:lstStyle/>
          <a:p>
            <a:r>
              <a:rPr lang="en-US" b="1" dirty="0" smtClean="0"/>
              <a:t>Religious Involvement</a:t>
            </a:r>
            <a:endParaRPr lang="en-US" b="1" dirty="0"/>
          </a:p>
        </p:txBody>
      </p:sp>
      <p:sp>
        <p:nvSpPr>
          <p:cNvPr id="20" name="TextBox 19"/>
          <p:cNvSpPr txBox="1"/>
          <p:nvPr/>
        </p:nvSpPr>
        <p:spPr>
          <a:xfrm>
            <a:off x="2819400" y="3505200"/>
            <a:ext cx="636713" cy="338554"/>
          </a:xfrm>
          <a:prstGeom prst="rect">
            <a:avLst/>
          </a:prstGeom>
          <a:noFill/>
        </p:spPr>
        <p:txBody>
          <a:bodyPr wrap="none" rtlCol="0">
            <a:spAutoFit/>
          </a:bodyPr>
          <a:lstStyle/>
          <a:p>
            <a:r>
              <a:rPr lang="en-US" sz="1600" dirty="0" smtClean="0"/>
              <a:t>None</a:t>
            </a:r>
            <a:endParaRPr lang="en-US" sz="1600" dirty="0"/>
          </a:p>
        </p:txBody>
      </p:sp>
      <p:sp>
        <p:nvSpPr>
          <p:cNvPr id="21" name="TextBox 20"/>
          <p:cNvSpPr txBox="1"/>
          <p:nvPr/>
        </p:nvSpPr>
        <p:spPr>
          <a:xfrm>
            <a:off x="4114800" y="3505200"/>
            <a:ext cx="654346" cy="338554"/>
          </a:xfrm>
          <a:prstGeom prst="rect">
            <a:avLst/>
          </a:prstGeom>
          <a:noFill/>
        </p:spPr>
        <p:txBody>
          <a:bodyPr wrap="none" rtlCol="0">
            <a:spAutoFit/>
          </a:bodyPr>
          <a:lstStyle/>
          <a:p>
            <a:r>
              <a:rPr lang="en-US" sz="1600" dirty="0" smtClean="0"/>
              <a:t>Some</a:t>
            </a:r>
            <a:endParaRPr lang="en-US" sz="1600" dirty="0"/>
          </a:p>
        </p:txBody>
      </p:sp>
      <p:sp>
        <p:nvSpPr>
          <p:cNvPr id="22" name="TextBox 21"/>
          <p:cNvSpPr txBox="1"/>
          <p:nvPr/>
        </p:nvSpPr>
        <p:spPr>
          <a:xfrm>
            <a:off x="5334000" y="3505200"/>
            <a:ext cx="614271" cy="338554"/>
          </a:xfrm>
          <a:prstGeom prst="rect">
            <a:avLst/>
          </a:prstGeom>
          <a:noFill/>
        </p:spPr>
        <p:txBody>
          <a:bodyPr wrap="none" rtlCol="0">
            <a:spAutoFit/>
          </a:bodyPr>
          <a:lstStyle/>
          <a:p>
            <a:r>
              <a:rPr lang="en-US" sz="1600" dirty="0" smtClean="0"/>
              <a:t>A Lot</a:t>
            </a:r>
            <a:endParaRPr lang="en-US" sz="16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1524000" y="9144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a:xfrm>
            <a:off x="3124200" y="1905000"/>
            <a:ext cx="2971800" cy="1905000"/>
          </a:xfrm>
        </p:spPr>
        <p:txBody>
          <a:bodyPr>
            <a:normAutofit fontScale="90000"/>
          </a:bodyPr>
          <a:lstStyle/>
          <a:p>
            <a:r>
              <a:rPr lang="en-US" dirty="0" smtClean="0"/>
              <a:t>The Existential Cycle</a:t>
            </a:r>
            <a:endParaRPr lang="en-US" dirty="0"/>
          </a:p>
        </p:txBody>
      </p:sp>
      <p:sp>
        <p:nvSpPr>
          <p:cNvPr id="5" name="TextBox 4"/>
          <p:cNvSpPr txBox="1"/>
          <p:nvPr/>
        </p:nvSpPr>
        <p:spPr>
          <a:xfrm>
            <a:off x="7162800" y="2667000"/>
            <a:ext cx="937564" cy="646331"/>
          </a:xfrm>
          <a:prstGeom prst="rect">
            <a:avLst/>
          </a:prstGeom>
          <a:noFill/>
        </p:spPr>
        <p:txBody>
          <a:bodyPr wrap="none" rtlCol="0">
            <a:spAutoFit/>
          </a:bodyPr>
          <a:lstStyle/>
          <a:p>
            <a:r>
              <a:rPr lang="en-US" dirty="0" smtClean="0">
                <a:solidFill>
                  <a:srgbClr val="C00000"/>
                </a:solidFill>
              </a:rPr>
              <a:t>Analysis</a:t>
            </a:r>
          </a:p>
          <a:p>
            <a:pPr algn="ctr"/>
            <a:r>
              <a:rPr lang="en-US" dirty="0" smtClean="0">
                <a:solidFill>
                  <a:srgbClr val="C00000"/>
                </a:solidFill>
              </a:rPr>
              <a:t>Phase</a:t>
            </a:r>
            <a:endParaRPr lang="en-US" dirty="0">
              <a:solidFill>
                <a:srgbClr val="C00000"/>
              </a:solidFill>
            </a:endParaRPr>
          </a:p>
        </p:txBody>
      </p:sp>
      <p:sp>
        <p:nvSpPr>
          <p:cNvPr id="6" name="TextBox 5"/>
          <p:cNvSpPr txBox="1"/>
          <p:nvPr/>
        </p:nvSpPr>
        <p:spPr>
          <a:xfrm>
            <a:off x="914400" y="2590800"/>
            <a:ext cx="1058175" cy="646331"/>
          </a:xfrm>
          <a:prstGeom prst="rect">
            <a:avLst/>
          </a:prstGeom>
          <a:noFill/>
        </p:spPr>
        <p:txBody>
          <a:bodyPr wrap="none" rtlCol="0">
            <a:spAutoFit/>
          </a:bodyPr>
          <a:lstStyle/>
          <a:p>
            <a:pPr algn="ctr"/>
            <a:r>
              <a:rPr lang="en-US" dirty="0" smtClean="0">
                <a:solidFill>
                  <a:srgbClr val="C00000"/>
                </a:solidFill>
              </a:rPr>
              <a:t>Synthesis</a:t>
            </a:r>
          </a:p>
          <a:p>
            <a:pPr algn="ctr"/>
            <a:r>
              <a:rPr lang="en-US" dirty="0" smtClean="0">
                <a:solidFill>
                  <a:srgbClr val="C00000"/>
                </a:solidFill>
              </a:rPr>
              <a:t>Phase</a:t>
            </a:r>
            <a:endParaRPr lang="en-US" dirty="0">
              <a:solidFill>
                <a:srgbClr val="C00000"/>
              </a:solidFill>
            </a:endParaRPr>
          </a:p>
        </p:txBody>
      </p:sp>
      <p:sp>
        <p:nvSpPr>
          <p:cNvPr id="7" name="TextBox 6"/>
          <p:cNvSpPr txBox="1"/>
          <p:nvPr/>
        </p:nvSpPr>
        <p:spPr>
          <a:xfrm>
            <a:off x="2057400" y="5638800"/>
            <a:ext cx="5181600" cy="646331"/>
          </a:xfrm>
          <a:prstGeom prst="rect">
            <a:avLst/>
          </a:prstGeom>
          <a:noFill/>
        </p:spPr>
        <p:txBody>
          <a:bodyPr wrap="square" rtlCol="0">
            <a:spAutoFit/>
          </a:bodyPr>
          <a:lstStyle/>
          <a:p>
            <a:pPr algn="ctr"/>
            <a:r>
              <a:rPr lang="en-US" dirty="0" smtClean="0"/>
              <a:t>The existential cycle describes the process many go through as they progressively refine their worldview. </a:t>
            </a:r>
            <a:endParaRPr lang="en-US" dirty="0"/>
          </a:p>
        </p:txBody>
      </p:sp>
      <p:sp>
        <p:nvSpPr>
          <p:cNvPr id="8" name="TextBox 7"/>
          <p:cNvSpPr txBox="1"/>
          <p:nvPr/>
        </p:nvSpPr>
        <p:spPr>
          <a:xfrm>
            <a:off x="3124200" y="5105400"/>
            <a:ext cx="2841932" cy="369332"/>
          </a:xfrm>
          <a:prstGeom prst="rect">
            <a:avLst/>
          </a:prstGeom>
          <a:noFill/>
        </p:spPr>
        <p:txBody>
          <a:bodyPr wrap="none" rtlCol="0">
            <a:spAutoFit/>
          </a:bodyPr>
          <a:lstStyle/>
          <a:p>
            <a:r>
              <a:rPr lang="en-US" dirty="0" smtClean="0">
                <a:solidFill>
                  <a:srgbClr val="C00000"/>
                </a:solidFill>
              </a:rPr>
              <a:t>The “Dark Night of the Soul”</a:t>
            </a:r>
            <a:endParaRPr lang="en-US" dirty="0">
              <a:solidFill>
                <a:srgbClr val="C00000"/>
              </a:solidFill>
            </a:endParaRPr>
          </a:p>
        </p:txBody>
      </p:sp>
      <p:sp>
        <p:nvSpPr>
          <p:cNvPr id="9" name="TextBox 8"/>
          <p:cNvSpPr txBox="1"/>
          <p:nvPr/>
        </p:nvSpPr>
        <p:spPr>
          <a:xfrm>
            <a:off x="3581400" y="457200"/>
            <a:ext cx="1779205" cy="369332"/>
          </a:xfrm>
          <a:prstGeom prst="rect">
            <a:avLst/>
          </a:prstGeom>
          <a:noFill/>
        </p:spPr>
        <p:txBody>
          <a:bodyPr wrap="none" rtlCol="0">
            <a:spAutoFit/>
          </a:bodyPr>
          <a:lstStyle/>
          <a:p>
            <a:r>
              <a:rPr lang="en-US" dirty="0" smtClean="0">
                <a:solidFill>
                  <a:srgbClr val="C00000"/>
                </a:solidFill>
              </a:rPr>
              <a:t>“Got it Together”</a:t>
            </a:r>
            <a:endParaRPr lang="en-US" dirty="0">
              <a:solidFill>
                <a:srgbClr val="C0000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Autofit/>
          </a:bodyPr>
          <a:lstStyle/>
          <a:p>
            <a:r>
              <a:rPr lang="en-US" sz="3200" dirty="0" smtClean="0"/>
              <a:t>A Utility Approach to Faith-Related Problems: </a:t>
            </a:r>
            <a:br>
              <a:rPr lang="en-US" sz="3200" dirty="0" smtClean="0"/>
            </a:br>
            <a:r>
              <a:rPr lang="en-US" sz="3200" dirty="0" smtClean="0"/>
              <a:t>Combined CBT and ACT</a:t>
            </a:r>
            <a:endParaRPr lang="en-US" sz="3200" dirty="0"/>
          </a:p>
        </p:txBody>
      </p:sp>
      <p:sp>
        <p:nvSpPr>
          <p:cNvPr id="3" name="Content Placeholder 2"/>
          <p:cNvSpPr>
            <a:spLocks noGrp="1"/>
          </p:cNvSpPr>
          <p:nvPr>
            <p:ph idx="1"/>
          </p:nvPr>
        </p:nvSpPr>
        <p:spPr>
          <a:xfrm>
            <a:off x="457200" y="2209800"/>
            <a:ext cx="8229600" cy="3810000"/>
          </a:xfrm>
        </p:spPr>
        <p:txBody>
          <a:bodyPr>
            <a:normAutofit fontScale="70000" lnSpcReduction="20000"/>
          </a:bodyPr>
          <a:lstStyle/>
          <a:p>
            <a:pPr marL="514350" indent="-514350">
              <a:buFont typeface="+mj-lt"/>
              <a:buAutoNum type="arabicPeriod"/>
            </a:pPr>
            <a:r>
              <a:rPr lang="en-US" dirty="0" smtClean="0"/>
              <a:t>When people come into my office, their religious beliefs do not wait outside. </a:t>
            </a:r>
          </a:p>
          <a:p>
            <a:pPr marL="514350" indent="-514350">
              <a:buFont typeface="+mj-lt"/>
              <a:buAutoNum type="arabicPeriod"/>
            </a:pPr>
            <a:r>
              <a:rPr lang="en-US" dirty="0" smtClean="0"/>
              <a:t>Many psychological problems are intimately connected to a person’s faith beliefs. </a:t>
            </a:r>
          </a:p>
          <a:p>
            <a:pPr marL="514350" indent="-514350">
              <a:buFont typeface="+mj-lt"/>
              <a:buAutoNum type="arabicPeriod"/>
            </a:pPr>
            <a:r>
              <a:rPr lang="en-US" dirty="0" smtClean="0"/>
              <a:t>It is best not to get between a person and their god. </a:t>
            </a:r>
          </a:p>
          <a:p>
            <a:pPr marL="514350" indent="-514350">
              <a:buFont typeface="+mj-lt"/>
              <a:buAutoNum type="arabicPeriod"/>
            </a:pPr>
            <a:r>
              <a:rPr lang="en-US" dirty="0" smtClean="0"/>
              <a:t>I use a mix of CBT, the most common type of therapy used in the US, and ACT, a newer approach that covers areas not well-addressed by CBT. Both are listed by the United States Substance Abuse and Mental Health Services Administration (SAMHSA) as empirically supported methods. </a:t>
            </a:r>
          </a:p>
          <a:p>
            <a:pPr marL="514350" indent="-514350">
              <a:buFont typeface="+mj-lt"/>
              <a:buAutoNum type="arabicPeriod"/>
            </a:pPr>
            <a:r>
              <a:rPr lang="en-US" dirty="0" smtClean="0"/>
              <a:t>A combined CBT and ACT approach has worked well for most of my LDS clients.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Box 26"/>
          <p:cNvSpPr txBox="1"/>
          <p:nvPr/>
        </p:nvSpPr>
        <p:spPr>
          <a:xfrm>
            <a:off x="914400" y="228600"/>
            <a:ext cx="7498143" cy="707886"/>
          </a:xfrm>
          <a:prstGeom prst="rect">
            <a:avLst/>
          </a:prstGeom>
          <a:noFill/>
        </p:spPr>
        <p:txBody>
          <a:bodyPr wrap="none" rtlCol="0">
            <a:spAutoFit/>
          </a:bodyPr>
          <a:lstStyle/>
          <a:p>
            <a:r>
              <a:rPr lang="en-US" sz="4000" dirty="0" smtClean="0"/>
              <a:t>Cognitive-Behavioral Therapy (CBT)</a:t>
            </a:r>
            <a:endParaRPr lang="en-US" sz="4000" dirty="0"/>
          </a:p>
        </p:txBody>
      </p:sp>
      <p:sp>
        <p:nvSpPr>
          <p:cNvPr id="56336" name="AutoShape 16" descr="data:image/jpg;base64,/9j/4AAQSkZJRgABAQAAAQABAAD/2wCEAAkGBhQSERUUEhQWFRMVGBsYGBcVFxocFxgZGBcYGBwXGBUcHiYeGhwkGhQUIC8gJCcpLCwsFR4xNTAqNSYrLCkBCQoKDgwOGA8PGiwfHyQsLCkpKSkpLCksLCksKSwpLCkpLCwsLCwsLCkpKSkpKSkpLCwsKSwsLCksLCwsLCwpKf/AABEIAJwAYAMBIgACEQEDEQH/xAAcAAACAwEBAQEAAAAAAAAAAAAFBgMEBwIBAAj/xAA+EAABAwIEAggDBgQFBQAAAAABAgMRACEEBRIxBkETIlFhcYGRoQcysRQjUsHR8DNCYpNTctLh8RUWQ4KD/8QAGQEAAwEBAQAAAAAAAAAAAAAAAAIDBAEF/8QAIBEAAgIDAQEAAwEAAAAAAAAAAAECEQMhMRJBBBMiUf/aAAwDAQACEQMRAD8ASk5I52VOjJHKGL4jf/F7USObrLIUFdaszTPQUmzn/t1wztU7HCDq7JEnuFWOG8HicW5AVpbT86427gOZp9GIS1DaAEp791HaSrvpXKgtifgvhy6qNSgkev0o5h/hg1HXccUe7SPaDTRhcT3kTaCef7miBNhfe48KRybC2JLvwuZPyvOA/wBSQR5xBoXjfhetsap1p/Eifcb1prd4/flRDBog9k7iups42zClcMNDddHeHsIlCNKTIpl+Inw66dSXMMNK1HrgGBYGVR329KDZPwq/hmylxN+69OyfpNA/MsuYUqVkTVEYDCb2NDOKpSo1UyXDShSlUPljRBLzBianwTJWnSN5tUD6z20R4Wu6O6T5inbdDOlLQ8cNqVhsOtAMrUbnyvH0qpiHtZIKpnmZkd/hRPAsylQ3mED6qJpezFs9IQPSs48FbDmFzBYA1GSBBPaI7f8A1B9aZmM1CmzfrDbx3+hNJOXMmwk+tHWmike9K5Fv12NeDxYJJ5EE+ExRnDLvSvl6pjyomlSu2hSEljC72KBX6CrqSlQg+9LzT4B61F8O7YGZT7p8TzFVjKzPkx0InxS4E1tKxDIui60jmOah+YpBbwnR4bvIr9FlsLQQRIIg/Q1jfEOWhl1TYHVSbeHZ5U2TSRPG70Zh03V2olwm4OlV/lP1oKlZ2opkDZQ5qVZKkkT47TVJKkVTcmO+AxcHeL/WhS39TxPYajGJ6gUO2PMVHg/mvvz8azPhpxrYxYRoGCLUdwzdqF4VqE2otgn4IChUWXQQwo0iOVXm3pNC1rBVANXWByHrXUxWid3f3ohlNlaeRFqopQTHb7UbwYHSqtsI9P8AmqQVsz5pJRoJoISmTtWOcZZkHHXXE7GY8rT6AVoHHWbFtoNo+ZyZg7JH6n6VlWb4JxxvSnnV8j5Ex419FJvFoSZ6OuVrlSieZ9q8LdcPGx7aGb1Bx2F2/kSByHuf9q6XhXEnY6jsLSfDw9a8SoDSByimLBYVK9yRsQQdu8VFuh4oEYL7UVABWgb6u8Xvq9IipsPxQ8XQ26EpuLpSRN94PbR3HNrSk6VkjwH13pNUnU6DMmbk+PKuJ+gUaejQMYVNoLiesTsO7nQzB/ERCVBJSpHaVJlI7yQZijqcMVNJ8P3vQZjh9KVffNhUGUrEHvum1JGl0aSb4NuUZ8hRSoxBPLaJ3pqaAQpS+RA9SazzK8k6M/dGGzuhV0g9qeafWnV3FEYQk76dIqmOVWZc0Lqvog8f5y4vGLDZGlACR5CT7k0h47iTENqgx6U559mACYcUICxosAR1CVCRci6TekPiE61jo708ZuTtg8fn+UUumqVkyfC9Qfak/hrleLHIRVKH/ZXQu45EfvlR3I8wFLjbmpKCeYv6xV7CMFBn+USahNaLReg5n2eBLZG5Owpeyxf3gJINR40al33NW8r4fKuuZgG8b0JJIb6aVhXh0J2NgQOcgxHofapMI8lyIMj6UJwGDRCFJ1SB/MSYPbG3rVBx1TGIO/RuGR3K5p/OpM7Q7spEhIiuM5dOhI2upUDuTAnzNCsHjbzVvNnuqgcyDHbFr/Sux3pEp/y7ZlHHDxU8lBPVQDHeomVE+dvAChuDECi/FOULcelNDfs5asutGkqQmKVz9MCEd9eAdtG2uHVnlXa+DXjtFXbRjKuWuSiOwn3v+dNuAwwcZV/l+hBpYw+Uqa1yQSIkDleBRbLM20JKTzGn1rLkV8N2J/zso5lhlawUq32mi2WPYtCIAStJ/e9RYrAyARyPpRbLSUgC89wNK5aLJFljG4oCEtAq7NvVWwq6tpThQl0AK1SQDIsDzogwom5rnENw4Fd1SbAnwuFAIBsO2lnh/PF4t55xSpAJS2OSWwTpAHhfzo1nClqw60NnStwFAP4QfmPpbzoFwjkxw5UkmZq2KNKzJnlbov4tI10mcZ/OmKfMXgzqmRQHOOFi+oEriKaKalZK1QtsZ48flHt+dWXM+cAjVc9nLzqhiXD4D98qqqF6fpXygzkw6QPA7lKR7m/rFC3gQSDYixqxkj0O6fxpI8xcfQ0QzPAlXWHzjf8AqFc+gpUyPL8ztpJsefhtThkWYpEatqzXVCophy/DkJ1pcOkcqnOCRojLRov2lJvqBFDVOKW5YGCYA7qr4HA9SQSSY5zvTlwZkUEuLHh+lJGHp0cyZFBWwZn3DephMKLbqRuLgTeFJ8+VLvD+TYlpai8NQPyrSZSfA7+tP+bLlTw/CoeXVFLuHxhEpHiP0qjl5dGZL2tiJxVmjiHoSqO6gis8e/Ga0fHht2zzTbneRfyULj1oBiuBWnLsuls/hcGpPktNx5itmP8AIxtVLRiyfjZE7WxbfY66E95PoJqDEsRRfBs63lq5IGgeJufaPWuMxZsax38PTAOvQQsbpIPpTXn2MSlhDqJ+8gADc6hNu+JpSxC45V6srdYSBJDJUYG8GIUB2C89lWSIT6RtYgLClOKUVAbJABN95274i96I5TmJSyskpIAukE6he6tMfKDF/wCoVSwmEQtEoXpeGyDELHMA9vZ6dho3whwc5iXegKFNKWlR6RciEix6kGdyI5zvXXG9E/bjsvJ4udw7WotAHUEgFUzKdcwOWmL/ANQqhm3GuKfQCcSoJiCy0tTYTeQYEauYImedHM++FTrKCrpFOCQJ2AKilEkdkBA8AKUs5yV5lBbeBCmlW8DZUeeg+RoUVHgOfvpG5mRcbDa1L1ghSdcaTaCCbKuIuSflv21oeSBwMNdJZzQCbAR2CB2CB5Uk8PZUcY42pz5GrL7VCdSU+M6ge6tEXv3fvaoZmuFsSfTjEjmOft3VADHOrIVNvTuNVyKgXA+S4LQ0AodYypXioz9IHlXONw4NhRfD4F1SQQy8JvdpYPmCJqB3KXgf4Lvk2v8ASnd2Ja/0WsRkOrnRbg7g5BxCelUQmCowrTGkbz4Gr5yl/my7/bX/AKan/wCn4kAKQ04FoIUAWlwYsUkRsUkjzp4ykmLNJroZw3DOGafLrTaQhtJUer/MZSIJvzmKl4SeWnMjN0utGJ3AHWEHyNMOIQXMMhKW1JLmkqGk2tJBtUeSZcftylFKglpoJSSkgEqN4J3sD61qXTE+MO520Th3gLq6NUT2wY94pa4ncbcy91x1pOsthJm5Di4SR4gqnwpnzNJKIAJ1EAwOVLfHGXH7G4G0KUp1xsqCUlV0wJ0gWskU0mJBbRn+WNhCQlIAHdae/voklfZVfC5W8B/BdH/zX+lWU4B4f+J3+2v9K89pnp2jwbeFeOXv271KjAO/4Ln9td/avE5c8d2nP7a/0paZ20a7XkV7X1eqeOV8biw0grVJA5ASpR5JSOZJtFKOD+IenClx9ALyVYkKQgwkJwzhSTKhN9TKQIkqdTYTZydYSqNSQdJ1CQDBGxE7G5vVQ5Dh/wDAaupSv4aPmX8ytt1QJPOL0ABE8b9aCyQguKaDhcToK2063O/QlKXSVxH3fOa6y/jcPOtNpZWOkKBKikFJXh/tBSU7yhGkKjmr1YDlzWnT0aNMlWnSmNSiSVRESSSSe818Mvb1a+jRqBKtWkatSgElUxMkAAnmAKAErG8W4gY9aELSlhOIaYGpIKSoMqfxAKh15DenSRbUDNF8LxoHQktsrJcBW2FFKSptKW1FfWjTd5pIB3KxeJINM5OwhZcQy2lZJJUlCQolUaiVATJgT2xXzeTsJ0BLLQDZKkQ2kaFHdSYHVJ7RQAH4R4iVijiOsFIQ84hJ2ISkwlOmOsCmFa5vrAvFMlV8Nl7bZlttCCQE9VIFkzpFhsJMDlNWKAPIr2K+r6gD/9k="/>
          <p:cNvSpPr>
            <a:spLocks noChangeAspect="1" noChangeArrowheads="1"/>
          </p:cNvSpPr>
          <p:nvPr/>
        </p:nvSpPr>
        <p:spPr bwMode="auto">
          <a:xfrm>
            <a:off x="73025" y="-708025"/>
            <a:ext cx="914400" cy="14859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6338" name="AutoShape 18" descr="data:image/jpg;base64,/9j/4AAQSkZJRgABAQAAAQABAAD/2wCEAAkGBhQSERUUEhQWFRMVGBsYGBcVFxocFxgZGBcYGBwXGBUcHiYeGhwkGhQUIC8gJCcpLCwsFR4xNTAqNSYrLCkBCQoKDgwOGA8PGiwfHyQsLCkpKSkpLCksLCksKSwpLCkpLCwsLCwsLCkpKSkpKSkpLCwsKSwsLCksLCwsLCwpKf/AABEIAJwAYAMBIgACEQEDEQH/xAAcAAACAwEBAQEAAAAAAAAAAAAFBgMEBwIBAAj/xAA+EAABAwIEAggDBgQFBQAAAAABAgMRACEEBRIxBkETIlFhcYGRoQcysRQjUsHR8DNCYpNTctLh8RUWQ4KD/8QAGQEAAwEBAQAAAAAAAAAAAAAAAAIDBAEF/8QAIBEAAgIDAQEAAwEAAAAAAAAAAAECEQMhMRJBBBMiUf/aAAwDAQACEQMRAD8ASk5I52VOjJHKGL4jf/F7USObrLIUFdaszTPQUmzn/t1wztU7HCDq7JEnuFWOG8HicW5AVpbT86427gOZp9GIS1DaAEp791HaSrvpXKgtifgvhy6qNSgkev0o5h/hg1HXccUe7SPaDTRhcT3kTaCef7miBNhfe48KRybC2JLvwuZPyvOA/wBSQR5xBoXjfhetsap1p/Eifcb1prd4/flRDBog9k7iups42zClcMNDddHeHsIlCNKTIpl+Inw66dSXMMNK1HrgGBYGVR329KDZPwq/hmylxN+69OyfpNA/MsuYUqVkTVEYDCb2NDOKpSo1UyXDShSlUPljRBLzBianwTJWnSN5tUD6z20R4Wu6O6T5inbdDOlLQ8cNqVhsOtAMrUbnyvH0qpiHtZIKpnmZkd/hRPAsylQ3mED6qJpezFs9IQPSs48FbDmFzBYA1GSBBPaI7f8A1B9aZmM1CmzfrDbx3+hNJOXMmwk+tHWmike9K5Fv12NeDxYJJ5EE+ExRnDLvSvl6pjyomlSu2hSEljC72KBX6CrqSlQg+9LzT4B61F8O7YGZT7p8TzFVjKzPkx0InxS4E1tKxDIui60jmOah+YpBbwnR4bvIr9FlsLQQRIIg/Q1jfEOWhl1TYHVSbeHZ5U2TSRPG70Zh03V2olwm4OlV/lP1oKlZ2opkDZQ5qVZKkkT47TVJKkVTcmO+AxcHeL/WhS39TxPYajGJ6gUO2PMVHg/mvvz8azPhpxrYxYRoGCLUdwzdqF4VqE2otgn4IChUWXQQwo0iOVXm3pNC1rBVANXWByHrXUxWid3f3ohlNlaeRFqopQTHb7UbwYHSqtsI9P8AmqQVsz5pJRoJoISmTtWOcZZkHHXXE7GY8rT6AVoHHWbFtoNo+ZyZg7JH6n6VlWb4JxxvSnnV8j5Ex419FJvFoSZ6OuVrlSieZ9q8LdcPGx7aGb1Bx2F2/kSByHuf9q6XhXEnY6jsLSfDw9a8SoDSByimLBYVK9yRsQQdu8VFuh4oEYL7UVABWgb6u8Xvq9IipsPxQ8XQ26EpuLpSRN94PbR3HNrSk6VkjwH13pNUnU6DMmbk+PKuJ+gUaejQMYVNoLiesTsO7nQzB/ERCVBJSpHaVJlI7yQZijqcMVNJ8P3vQZjh9KVffNhUGUrEHvum1JGl0aSb4NuUZ8hRSoxBPLaJ3pqaAQpS+RA9SazzK8k6M/dGGzuhV0g9qeafWnV3FEYQk76dIqmOVWZc0Lqvog8f5y4vGLDZGlACR5CT7k0h47iTENqgx6U559mACYcUICxosAR1CVCRci6TekPiE61jo708ZuTtg8fn+UUumqVkyfC9Qfak/hrleLHIRVKH/ZXQu45EfvlR3I8wFLjbmpKCeYv6xV7CMFBn+USahNaLReg5n2eBLZG5Owpeyxf3gJINR40al33NW8r4fKuuZgG8b0JJIb6aVhXh0J2NgQOcgxHofapMI8lyIMj6UJwGDRCFJ1SB/MSYPbG3rVBx1TGIO/RuGR3K5p/OpM7Q7spEhIiuM5dOhI2upUDuTAnzNCsHjbzVvNnuqgcyDHbFr/Sux3pEp/y7ZlHHDxU8lBPVQDHeomVE+dvAChuDECi/FOULcelNDfs5asutGkqQmKVz9MCEd9eAdtG2uHVnlXa+DXjtFXbRjKuWuSiOwn3v+dNuAwwcZV/l+hBpYw+Uqa1yQSIkDleBRbLM20JKTzGn1rLkV8N2J/zso5lhlawUq32mi2WPYtCIAStJ/e9RYrAyARyPpRbLSUgC89wNK5aLJFljG4oCEtAq7NvVWwq6tpThQl0AK1SQDIsDzogwom5rnENw4Fd1SbAnwuFAIBsO2lnh/PF4t55xSpAJS2OSWwTpAHhfzo1nClqw60NnStwFAP4QfmPpbzoFwjkxw5UkmZq2KNKzJnlbov4tI10mcZ/OmKfMXgzqmRQHOOFi+oEriKaKalZK1QtsZ48flHt+dWXM+cAjVc9nLzqhiXD4D98qqqF6fpXygzkw6QPA7lKR7m/rFC3gQSDYixqxkj0O6fxpI8xcfQ0QzPAlXWHzjf8AqFc+gpUyPL8ztpJsefhtThkWYpEatqzXVCophy/DkJ1pcOkcqnOCRojLRov2lJvqBFDVOKW5YGCYA7qr4HA9SQSSY5zvTlwZkUEuLHh+lJGHp0cyZFBWwZn3DephMKLbqRuLgTeFJ8+VLvD+TYlpai8NQPyrSZSfA7+tP+bLlTw/CoeXVFLuHxhEpHiP0qjl5dGZL2tiJxVmjiHoSqO6gis8e/Ga0fHht2zzTbneRfyULj1oBiuBWnLsuls/hcGpPktNx5itmP8AIxtVLRiyfjZE7WxbfY66E95PoJqDEsRRfBs63lq5IGgeJufaPWuMxZsax38PTAOvQQsbpIPpTXn2MSlhDqJ+8gADc6hNu+JpSxC45V6srdYSBJDJUYG8GIUB2C89lWSIT6RtYgLClOKUVAbJABN95274i96I5TmJSyskpIAukE6he6tMfKDF/wCoVSwmEQtEoXpeGyDELHMA9vZ6dho3whwc5iXegKFNKWlR6RciEix6kGdyI5zvXXG9E/bjsvJ4udw7WotAHUEgFUzKdcwOWmL/ANQqhm3GuKfQCcSoJiCy0tTYTeQYEauYImedHM++FTrKCrpFOCQJ2AKilEkdkBA8AKUs5yV5lBbeBCmlW8DZUeeg+RoUVHgOfvpG5mRcbDa1L1ghSdcaTaCCbKuIuSflv21oeSBwMNdJZzQCbAR2CB2CB5Uk8PZUcY42pz5GrL7VCdSU+M6ge6tEXv3fvaoZmuFsSfTjEjmOft3VADHOrIVNvTuNVyKgXA+S4LQ0AodYypXioz9IHlXONw4NhRfD4F1SQQy8JvdpYPmCJqB3KXgf4Lvk2v8ASnd2Ja/0WsRkOrnRbg7g5BxCelUQmCowrTGkbz4Gr5yl/my7/bX/AKan/wCn4kAKQ04FoIUAWlwYsUkRsUkjzp4ykmLNJroZw3DOGafLrTaQhtJUer/MZSIJvzmKl4SeWnMjN0utGJ3AHWEHyNMOIQXMMhKW1JLmkqGk2tJBtUeSZcftylFKglpoJSSkgEqN4J3sD61qXTE+MO520Th3gLq6NUT2wY94pa4ncbcy91x1pOsthJm5Di4SR4gqnwpnzNJKIAJ1EAwOVLfHGXH7G4G0KUp1xsqCUlV0wJ0gWskU0mJBbRn+WNhCQlIAHdae/voklfZVfC5W8B/BdH/zX+lWU4B4f+J3+2v9K89pnp2jwbeFeOXv271KjAO/4Ln9td/avE5c8d2nP7a/0paZ20a7XkV7X1eqeOV8biw0grVJA5ASpR5JSOZJtFKOD+IenClx9ALyVYkKQgwkJwzhSTKhN9TKQIkqdTYTZydYSqNSQdJ1CQDBGxE7G5vVQ5Dh/wDAaupSv4aPmX8ytt1QJPOL0ABE8b9aCyQguKaDhcToK2063O/QlKXSVxH3fOa6y/jcPOtNpZWOkKBKikFJXh/tBSU7yhGkKjmr1YDlzWnT0aNMlWnSmNSiSVRESSSSe818Mvb1a+jRqBKtWkatSgElUxMkAAnmAKAErG8W4gY9aELSlhOIaYGpIKSoMqfxAKh15DenSRbUDNF8LxoHQktsrJcBW2FFKSptKW1FfWjTd5pIB3KxeJINM5OwhZcQy2lZJJUlCQolUaiVATJgT2xXzeTsJ0BLLQDZKkQ2kaFHdSYHVJ7RQAH4R4iVijiOsFIQ84hJ2ISkwlOmOsCmFa5vrAvFMlV8Nl7bZlttCCQE9VIFkzpFhsJMDlNWKAPIr2K+r6gD/9k="/>
          <p:cNvSpPr>
            <a:spLocks noChangeAspect="1" noChangeArrowheads="1"/>
          </p:cNvSpPr>
          <p:nvPr/>
        </p:nvSpPr>
        <p:spPr bwMode="auto">
          <a:xfrm>
            <a:off x="73025" y="-708025"/>
            <a:ext cx="914400" cy="14859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 name="TextBox 29"/>
          <p:cNvSpPr txBox="1"/>
          <p:nvPr/>
        </p:nvSpPr>
        <p:spPr>
          <a:xfrm>
            <a:off x="762000" y="4495800"/>
            <a:ext cx="7924800" cy="1815882"/>
          </a:xfrm>
          <a:prstGeom prst="rect">
            <a:avLst/>
          </a:prstGeom>
          <a:noFill/>
        </p:spPr>
        <p:txBody>
          <a:bodyPr wrap="square" rtlCol="0">
            <a:spAutoFit/>
          </a:bodyPr>
          <a:lstStyle/>
          <a:p>
            <a:r>
              <a:rPr lang="en-US" sz="2800" dirty="0" smtClean="0"/>
              <a:t>CBT helps people change thoughts and behaviors in ways that create positive changes in emotions, biology, and their situations. </a:t>
            </a:r>
          </a:p>
          <a:p>
            <a:pPr lvl="1"/>
            <a:r>
              <a:rPr lang="en-US" sz="2800" dirty="0" smtClean="0"/>
              <a:t>- </a:t>
            </a:r>
            <a:r>
              <a:rPr lang="en-US" sz="2000" dirty="0" smtClean="0"/>
              <a:t>E.g., Depression study comparing CBT with Antidepressant. </a:t>
            </a:r>
            <a:endParaRPr lang="en-US" sz="2000" dirty="0"/>
          </a:p>
        </p:txBody>
      </p:sp>
      <p:grpSp>
        <p:nvGrpSpPr>
          <p:cNvPr id="26" name="Group 25"/>
          <p:cNvGrpSpPr/>
          <p:nvPr/>
        </p:nvGrpSpPr>
        <p:grpSpPr>
          <a:xfrm>
            <a:off x="2362200" y="1524000"/>
            <a:ext cx="4604836" cy="2656820"/>
            <a:chOff x="4191000" y="2133600"/>
            <a:chExt cx="4604836" cy="2656820"/>
          </a:xfrm>
        </p:grpSpPr>
        <p:grpSp>
          <p:nvGrpSpPr>
            <p:cNvPr id="14" name="Group 13"/>
            <p:cNvGrpSpPr/>
            <p:nvPr/>
          </p:nvGrpSpPr>
          <p:grpSpPr>
            <a:xfrm>
              <a:off x="4572000" y="4191000"/>
              <a:ext cx="3721496" cy="599420"/>
              <a:chOff x="4572000" y="4114800"/>
              <a:chExt cx="3721496" cy="599420"/>
            </a:xfrm>
          </p:grpSpPr>
          <p:sp>
            <p:nvSpPr>
              <p:cNvPr id="6" name="TextBox 5"/>
              <p:cNvSpPr txBox="1"/>
              <p:nvPr/>
            </p:nvSpPr>
            <p:spPr>
              <a:xfrm>
                <a:off x="4572000" y="4114800"/>
                <a:ext cx="1489382" cy="523220"/>
              </a:xfrm>
              <a:prstGeom prst="rect">
                <a:avLst/>
              </a:prstGeom>
              <a:noFill/>
            </p:spPr>
            <p:txBody>
              <a:bodyPr wrap="none" rtlCol="0">
                <a:spAutoFit/>
              </a:bodyPr>
              <a:lstStyle/>
              <a:p>
                <a:r>
                  <a:rPr lang="en-US" sz="2800" dirty="0" smtClean="0"/>
                  <a:t>Situation</a:t>
                </a:r>
                <a:endParaRPr lang="en-US" sz="2800" dirty="0"/>
              </a:p>
            </p:txBody>
          </p:sp>
          <p:sp>
            <p:nvSpPr>
              <p:cNvPr id="7" name="TextBox 6"/>
              <p:cNvSpPr txBox="1"/>
              <p:nvPr/>
            </p:nvSpPr>
            <p:spPr>
              <a:xfrm>
                <a:off x="6781800" y="4191000"/>
                <a:ext cx="1511696" cy="523220"/>
              </a:xfrm>
              <a:prstGeom prst="rect">
                <a:avLst/>
              </a:prstGeom>
              <a:noFill/>
            </p:spPr>
            <p:txBody>
              <a:bodyPr wrap="none" rtlCol="0">
                <a:spAutoFit/>
              </a:bodyPr>
              <a:lstStyle/>
              <a:p>
                <a:r>
                  <a:rPr lang="en-US" sz="2800" b="1" dirty="0" smtClean="0"/>
                  <a:t>Behavior</a:t>
                </a:r>
                <a:endParaRPr lang="en-US" sz="2800" b="1" dirty="0"/>
              </a:p>
            </p:txBody>
          </p:sp>
        </p:grpSp>
        <p:sp>
          <p:nvSpPr>
            <p:cNvPr id="8" name="TextBox 7"/>
            <p:cNvSpPr txBox="1"/>
            <p:nvPr/>
          </p:nvSpPr>
          <p:spPr>
            <a:xfrm>
              <a:off x="5486400" y="2133600"/>
              <a:ext cx="1600200" cy="523220"/>
            </a:xfrm>
            <a:prstGeom prst="rect">
              <a:avLst/>
            </a:prstGeom>
            <a:noFill/>
          </p:spPr>
          <p:txBody>
            <a:bodyPr wrap="square" rtlCol="0">
              <a:spAutoFit/>
            </a:bodyPr>
            <a:lstStyle/>
            <a:p>
              <a:r>
                <a:rPr lang="en-US" sz="2800" b="1" dirty="0" smtClean="0"/>
                <a:t>Thoughts</a:t>
              </a:r>
              <a:endParaRPr lang="en-US" sz="2800" b="1" dirty="0"/>
            </a:p>
          </p:txBody>
        </p:sp>
        <p:sp>
          <p:nvSpPr>
            <p:cNvPr id="9" name="TextBox 8"/>
            <p:cNvSpPr txBox="1"/>
            <p:nvPr/>
          </p:nvSpPr>
          <p:spPr>
            <a:xfrm>
              <a:off x="7239000" y="3048000"/>
              <a:ext cx="1556836" cy="523220"/>
            </a:xfrm>
            <a:prstGeom prst="rect">
              <a:avLst/>
            </a:prstGeom>
            <a:noFill/>
          </p:spPr>
          <p:txBody>
            <a:bodyPr wrap="none" rtlCol="0">
              <a:spAutoFit/>
            </a:bodyPr>
            <a:lstStyle/>
            <a:p>
              <a:r>
                <a:rPr lang="en-US" sz="2800" dirty="0" smtClean="0"/>
                <a:t>Emotions</a:t>
              </a:r>
              <a:endParaRPr lang="en-US" sz="2800" dirty="0"/>
            </a:p>
          </p:txBody>
        </p:sp>
        <p:sp>
          <p:nvSpPr>
            <p:cNvPr id="10" name="TextBox 9"/>
            <p:cNvSpPr txBox="1"/>
            <p:nvPr/>
          </p:nvSpPr>
          <p:spPr>
            <a:xfrm>
              <a:off x="4191000" y="3048000"/>
              <a:ext cx="1252266" cy="523220"/>
            </a:xfrm>
            <a:prstGeom prst="rect">
              <a:avLst/>
            </a:prstGeom>
            <a:noFill/>
          </p:spPr>
          <p:txBody>
            <a:bodyPr wrap="none" rtlCol="0">
              <a:spAutoFit/>
            </a:bodyPr>
            <a:lstStyle/>
            <a:p>
              <a:r>
                <a:rPr lang="en-US" sz="2800" dirty="0" smtClean="0"/>
                <a:t>Biology</a:t>
              </a:r>
              <a:endParaRPr lang="en-US" sz="2800" dirty="0"/>
            </a:p>
          </p:txBody>
        </p:sp>
        <p:grpSp>
          <p:nvGrpSpPr>
            <p:cNvPr id="25" name="Group 24"/>
            <p:cNvGrpSpPr/>
            <p:nvPr/>
          </p:nvGrpSpPr>
          <p:grpSpPr>
            <a:xfrm>
              <a:off x="5562600" y="2819399"/>
              <a:ext cx="1524000" cy="1371601"/>
              <a:chOff x="5562600" y="2819399"/>
              <a:chExt cx="1524000" cy="1371601"/>
            </a:xfrm>
          </p:grpSpPr>
          <p:sp>
            <p:nvSpPr>
              <p:cNvPr id="13" name="Regular Pentagon 12"/>
              <p:cNvSpPr/>
              <p:nvPr/>
            </p:nvSpPr>
            <p:spPr>
              <a:xfrm>
                <a:off x="5562600" y="2819400"/>
                <a:ext cx="1524000" cy="1371600"/>
              </a:xfrm>
              <a:prstGeom prst="pentagon">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a:stCxn id="13" idx="0"/>
                <a:endCxn id="13" idx="2"/>
              </p:cNvCxnSpPr>
              <p:nvPr/>
            </p:nvCxnSpPr>
            <p:spPr>
              <a:xfrm rot="16200000" flipH="1" flipV="1">
                <a:off x="5403331" y="3269726"/>
                <a:ext cx="1371595" cy="470942"/>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13" idx="0"/>
                <a:endCxn id="13" idx="4"/>
              </p:cNvCxnSpPr>
              <p:nvPr/>
            </p:nvCxnSpPr>
            <p:spPr>
              <a:xfrm rot="16200000" flipH="1">
                <a:off x="5874273" y="3269726"/>
                <a:ext cx="1371595" cy="470942"/>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13" idx="5"/>
                <a:endCxn id="13" idx="2"/>
              </p:cNvCxnSpPr>
              <p:nvPr/>
            </p:nvCxnSpPr>
            <p:spPr>
              <a:xfrm flipH="1">
                <a:off x="5853658" y="3343303"/>
                <a:ext cx="1232940" cy="847692"/>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13" idx="1"/>
                <a:endCxn id="13" idx="4"/>
              </p:cNvCxnSpPr>
              <p:nvPr/>
            </p:nvCxnSpPr>
            <p:spPr>
              <a:xfrm rot="10800000" flipH="1" flipV="1">
                <a:off x="5562602" y="3343303"/>
                <a:ext cx="1232940" cy="847692"/>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4" name="Straight Connector 23"/>
              <p:cNvCxnSpPr>
                <a:stCxn id="13" idx="5"/>
                <a:endCxn id="13" idx="1"/>
              </p:cNvCxnSpPr>
              <p:nvPr/>
            </p:nvCxnSpPr>
            <p:spPr>
              <a:xfrm flipH="1">
                <a:off x="5562602" y="3343303"/>
                <a:ext cx="1523996" cy="0"/>
              </a:xfrm>
              <a:prstGeom prst="line">
                <a:avLst/>
              </a:prstGeom>
              <a:ln w="25400"/>
            </p:spPr>
            <p:style>
              <a:lnRef idx="1">
                <a:schemeClr val="accent1"/>
              </a:lnRef>
              <a:fillRef idx="0">
                <a:schemeClr val="accent1"/>
              </a:fillRef>
              <a:effectRef idx="0">
                <a:schemeClr val="accent1"/>
              </a:effectRef>
              <a:fontRef idx="minor">
                <a:schemeClr val="tx1"/>
              </a:fontRef>
            </p:style>
          </p:cxnSp>
        </p:grpSp>
      </p:grpSp>
      <p:pic>
        <p:nvPicPr>
          <p:cNvPr id="60418" name="Picture 2" descr="http://t3.gstatic.com/images?q=tbn:ANd9GcQ8VLQS-hP1O64vznmvbS4SlPJwa61AblrNfjvEYa9m83GXS1O2"/>
          <p:cNvPicPr>
            <a:picLocks noChangeAspect="1" noChangeArrowheads="1"/>
          </p:cNvPicPr>
          <p:nvPr/>
        </p:nvPicPr>
        <p:blipFill>
          <a:blip r:embed="rId2" cstate="print"/>
          <a:srcRect/>
          <a:stretch>
            <a:fillRect/>
          </a:stretch>
        </p:blipFill>
        <p:spPr bwMode="auto">
          <a:xfrm>
            <a:off x="533400" y="1905000"/>
            <a:ext cx="1447800" cy="1809750"/>
          </a:xfrm>
          <a:prstGeom prst="rect">
            <a:avLst/>
          </a:prstGeom>
          <a:noFill/>
        </p:spPr>
      </p:pic>
      <p:pic>
        <p:nvPicPr>
          <p:cNvPr id="63490" name="Picture 2" descr="http://t3.gstatic.com/images?q=tbn:ANd9GcQv5dk3KyRUhQczXNWsDU6y9YcnAf5dZr49DjIxnKSz2MsL58AaSg"/>
          <p:cNvPicPr>
            <a:picLocks noChangeAspect="1" noChangeArrowheads="1"/>
          </p:cNvPicPr>
          <p:nvPr/>
        </p:nvPicPr>
        <p:blipFill>
          <a:blip r:embed="rId3" cstate="print"/>
          <a:srcRect/>
          <a:stretch>
            <a:fillRect/>
          </a:stretch>
        </p:blipFill>
        <p:spPr bwMode="auto">
          <a:xfrm>
            <a:off x="7239000" y="1905000"/>
            <a:ext cx="1434267" cy="1905000"/>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CBT Methods</a:t>
            </a:r>
            <a:endParaRPr lang="en-US" dirty="0"/>
          </a:p>
        </p:txBody>
      </p:sp>
      <p:sp>
        <p:nvSpPr>
          <p:cNvPr id="3" name="Content Placeholder 2"/>
          <p:cNvSpPr>
            <a:spLocks noGrp="1"/>
          </p:cNvSpPr>
          <p:nvPr>
            <p:ph idx="1"/>
          </p:nvPr>
        </p:nvSpPr>
        <p:spPr>
          <a:xfrm>
            <a:off x="457200" y="1600200"/>
            <a:ext cx="8229600" cy="4572000"/>
          </a:xfrm>
        </p:spPr>
        <p:txBody>
          <a:bodyPr>
            <a:normAutofit lnSpcReduction="10000"/>
          </a:bodyPr>
          <a:lstStyle/>
          <a:p>
            <a:pPr marL="514350" indent="-514350">
              <a:buFont typeface="+mj-lt"/>
              <a:buAutoNum type="arabicPeriod"/>
            </a:pPr>
            <a:r>
              <a:rPr lang="en-US" dirty="0" smtClean="0"/>
              <a:t>Recognize thoughts, assumptions, and beliefs that are interfering with values. </a:t>
            </a:r>
          </a:p>
          <a:p>
            <a:pPr marL="514350" indent="-514350">
              <a:buFont typeface="+mj-lt"/>
              <a:buAutoNum type="arabicPeriod"/>
            </a:pPr>
            <a:r>
              <a:rPr lang="en-US" dirty="0" smtClean="0"/>
              <a:t>Replace dysfunctional thoughts with more workable ones. </a:t>
            </a:r>
          </a:p>
          <a:p>
            <a:pPr marL="514350" indent="-514350">
              <a:buFont typeface="+mj-lt"/>
              <a:buAutoNum type="arabicPeriod"/>
            </a:pPr>
            <a:r>
              <a:rPr lang="en-US" dirty="0" smtClean="0"/>
              <a:t>Gradually increase valued activities which have been avoided. </a:t>
            </a:r>
          </a:p>
          <a:p>
            <a:pPr marL="514350" indent="-514350">
              <a:buFont typeface="+mj-lt"/>
              <a:buAutoNum type="arabicPeriod"/>
            </a:pPr>
            <a:r>
              <a:rPr lang="en-US" dirty="0" smtClean="0"/>
              <a:t>Try out new ways of behaving and reacting.</a:t>
            </a:r>
          </a:p>
          <a:p>
            <a:pPr marL="514350" indent="-514350">
              <a:buFont typeface="+mj-lt"/>
              <a:buAutoNum type="arabicPeriod"/>
            </a:pPr>
            <a:r>
              <a:rPr lang="en-US" dirty="0" smtClean="0"/>
              <a:t>Practice collaborative empiricism. (Experiment)</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7" name="Picture 3" descr="http://www.borders.com/ProductImages/products/00/51/32/b/51320151_b.jpg"/>
          <p:cNvPicPr>
            <a:picLocks noChangeAspect="1" noChangeArrowheads="1"/>
          </p:cNvPicPr>
          <p:nvPr/>
        </p:nvPicPr>
        <p:blipFill>
          <a:blip r:embed="rId2" cstate="print"/>
          <a:srcRect/>
          <a:stretch>
            <a:fillRect/>
          </a:stretch>
        </p:blipFill>
        <p:spPr bwMode="auto">
          <a:xfrm>
            <a:off x="3200400" y="4648200"/>
            <a:ext cx="1226704" cy="1905000"/>
          </a:xfrm>
          <a:prstGeom prst="rect">
            <a:avLst/>
          </a:prstGeom>
          <a:noFill/>
        </p:spPr>
      </p:pic>
      <p:sp>
        <p:nvSpPr>
          <p:cNvPr id="5" name="Rectangle 4"/>
          <p:cNvSpPr/>
          <p:nvPr/>
        </p:nvSpPr>
        <p:spPr>
          <a:xfrm>
            <a:off x="4572000" y="5638800"/>
            <a:ext cx="4572000" cy="923330"/>
          </a:xfrm>
          <a:prstGeom prst="rect">
            <a:avLst/>
          </a:prstGeom>
        </p:spPr>
        <p:txBody>
          <a:bodyPr>
            <a:spAutoFit/>
          </a:bodyPr>
          <a:lstStyle/>
          <a:p>
            <a:pPr lvl="0" fontAlgn="base">
              <a:spcBef>
                <a:spcPct val="0"/>
              </a:spcBef>
              <a:spcAft>
                <a:spcPct val="0"/>
              </a:spcAft>
            </a:pPr>
            <a:r>
              <a:rPr lang="en-US" b="1" dirty="0" smtClean="0">
                <a:latin typeface="Arial" pitchFamily="34" charset="0"/>
                <a:ea typeface="Calibri" pitchFamily="34" charset="0"/>
                <a:cs typeface="Arial" pitchFamily="34" charset="0"/>
              </a:rPr>
              <a:t>Ten Types of Twisted Thinking</a:t>
            </a:r>
            <a:endParaRPr lang="en-US" dirty="0" smtClean="0">
              <a:latin typeface="Arial" pitchFamily="34" charset="0"/>
              <a:cs typeface="Arial" pitchFamily="34" charset="0"/>
            </a:endParaRPr>
          </a:p>
          <a:p>
            <a:pPr lvl="0" eaLnBrk="0" fontAlgn="base" hangingPunct="0">
              <a:spcBef>
                <a:spcPct val="0"/>
              </a:spcBef>
              <a:spcAft>
                <a:spcPct val="0"/>
              </a:spcAft>
            </a:pPr>
            <a:r>
              <a:rPr lang="en-US" dirty="0" smtClean="0">
                <a:latin typeface="Arial" pitchFamily="34" charset="0"/>
                <a:ea typeface="Calibri" pitchFamily="34" charset="0"/>
                <a:cs typeface="Arial" pitchFamily="34" charset="0"/>
              </a:rPr>
              <a:t>Adapted from  “The Feeling Good Handbook” by David Burns. </a:t>
            </a:r>
          </a:p>
        </p:txBody>
      </p:sp>
      <p:sp>
        <p:nvSpPr>
          <p:cNvPr id="11" name="Title 10"/>
          <p:cNvSpPr>
            <a:spLocks noGrp="1"/>
          </p:cNvSpPr>
          <p:nvPr>
            <p:ph type="title"/>
          </p:nvPr>
        </p:nvSpPr>
        <p:spPr>
          <a:xfrm>
            <a:off x="533400" y="457200"/>
            <a:ext cx="8229600" cy="1143000"/>
          </a:xfrm>
        </p:spPr>
        <p:txBody>
          <a:bodyPr>
            <a:normAutofit fontScale="90000"/>
          </a:bodyPr>
          <a:lstStyle/>
          <a:p>
            <a:pPr algn="l"/>
            <a:r>
              <a:rPr lang="en-US" sz="5400" dirty="0" smtClean="0"/>
              <a:t>An Example of CBT</a:t>
            </a:r>
            <a:br>
              <a:rPr lang="en-US" sz="5400" dirty="0" smtClean="0"/>
            </a:br>
            <a:r>
              <a:rPr lang="en-US" dirty="0" smtClean="0"/>
              <a:t>Identify Thinking Errors</a:t>
            </a:r>
            <a:br>
              <a:rPr lang="en-US" dirty="0" smtClean="0"/>
            </a:br>
            <a:endParaRPr lang="en-US" dirty="0"/>
          </a:p>
        </p:txBody>
      </p:sp>
      <p:sp>
        <p:nvSpPr>
          <p:cNvPr id="12" name="Content Placeholder 11"/>
          <p:cNvSpPr>
            <a:spLocks noGrp="1"/>
          </p:cNvSpPr>
          <p:nvPr>
            <p:ph sz="half" idx="1"/>
          </p:nvPr>
        </p:nvSpPr>
        <p:spPr>
          <a:xfrm>
            <a:off x="457200" y="1752600"/>
            <a:ext cx="4038600" cy="4373563"/>
          </a:xfrm>
        </p:spPr>
        <p:txBody>
          <a:bodyPr>
            <a:normAutofit/>
          </a:bodyPr>
          <a:lstStyle/>
          <a:p>
            <a:pPr marL="514350" indent="-514350" eaLnBrk="0" fontAlgn="base" hangingPunct="0">
              <a:spcBef>
                <a:spcPct val="0"/>
              </a:spcBef>
              <a:spcAft>
                <a:spcPct val="0"/>
              </a:spcAft>
              <a:buFont typeface="+mj-lt"/>
              <a:buAutoNum type="arabicPeriod"/>
            </a:pPr>
            <a:r>
              <a:rPr lang="en-US" dirty="0" smtClean="0">
                <a:latin typeface="Arial" pitchFamily="34" charset="0"/>
                <a:ea typeface="Calibri" pitchFamily="34" charset="0"/>
                <a:cs typeface="Arial" pitchFamily="34" charset="0"/>
              </a:rPr>
              <a:t>All or Nothing Thinking</a:t>
            </a:r>
            <a:r>
              <a:rPr lang="en-US" dirty="0" smtClean="0">
                <a:latin typeface="Arial" pitchFamily="34" charset="0"/>
                <a:cs typeface="Arial" pitchFamily="34" charset="0"/>
              </a:rPr>
              <a:t> </a:t>
            </a:r>
          </a:p>
          <a:p>
            <a:pPr marL="514350" indent="-514350" eaLnBrk="0" fontAlgn="base" hangingPunct="0">
              <a:spcBef>
                <a:spcPct val="0"/>
              </a:spcBef>
              <a:spcAft>
                <a:spcPct val="0"/>
              </a:spcAft>
              <a:buFont typeface="+mj-lt"/>
              <a:buAutoNum type="arabicPeriod"/>
            </a:pPr>
            <a:r>
              <a:rPr lang="en-US" dirty="0" smtClean="0">
                <a:latin typeface="Arial" pitchFamily="34" charset="0"/>
                <a:ea typeface="Calibri" pitchFamily="34" charset="0"/>
                <a:cs typeface="Arial" pitchFamily="34" charset="0"/>
              </a:rPr>
              <a:t>Overgeneralization</a:t>
            </a:r>
            <a:endParaRPr lang="en-US" dirty="0" smtClean="0">
              <a:latin typeface="Arial" pitchFamily="34" charset="0"/>
              <a:cs typeface="Arial" pitchFamily="34" charset="0"/>
            </a:endParaRPr>
          </a:p>
          <a:p>
            <a:pPr marL="514350" indent="-514350" eaLnBrk="0" fontAlgn="base" hangingPunct="0">
              <a:spcBef>
                <a:spcPct val="0"/>
              </a:spcBef>
              <a:spcAft>
                <a:spcPct val="0"/>
              </a:spcAft>
              <a:buFont typeface="+mj-lt"/>
              <a:buAutoNum type="arabicPeriod"/>
            </a:pPr>
            <a:r>
              <a:rPr lang="en-US" dirty="0" smtClean="0">
                <a:latin typeface="Arial" pitchFamily="34" charset="0"/>
                <a:ea typeface="Calibri" pitchFamily="34" charset="0"/>
                <a:cs typeface="Arial" pitchFamily="34" charset="0"/>
              </a:rPr>
              <a:t>Mental Filter</a:t>
            </a:r>
            <a:endParaRPr lang="en-US" dirty="0" smtClean="0">
              <a:latin typeface="Arial" pitchFamily="34" charset="0"/>
              <a:cs typeface="Arial" pitchFamily="34" charset="0"/>
            </a:endParaRPr>
          </a:p>
          <a:p>
            <a:pPr marL="514350" indent="-514350" eaLnBrk="0" fontAlgn="base" hangingPunct="0">
              <a:spcBef>
                <a:spcPct val="0"/>
              </a:spcBef>
              <a:spcAft>
                <a:spcPct val="0"/>
              </a:spcAft>
              <a:buFont typeface="+mj-lt"/>
              <a:buAutoNum type="arabicPeriod"/>
            </a:pPr>
            <a:r>
              <a:rPr lang="en-US" dirty="0" smtClean="0">
                <a:latin typeface="Arial" pitchFamily="34" charset="0"/>
                <a:ea typeface="Calibri" pitchFamily="34" charset="0"/>
                <a:cs typeface="Arial" pitchFamily="34" charset="0"/>
              </a:rPr>
              <a:t>Discounting Positives</a:t>
            </a:r>
            <a:endParaRPr lang="en-US" dirty="0" smtClean="0">
              <a:latin typeface="Arial" pitchFamily="34" charset="0"/>
              <a:cs typeface="Arial" pitchFamily="34" charset="0"/>
            </a:endParaRPr>
          </a:p>
          <a:p>
            <a:pPr marL="514350" indent="-514350" eaLnBrk="0" fontAlgn="base" hangingPunct="0">
              <a:spcBef>
                <a:spcPct val="0"/>
              </a:spcBef>
              <a:spcAft>
                <a:spcPct val="0"/>
              </a:spcAft>
              <a:buFont typeface="+mj-lt"/>
              <a:buAutoNum type="arabicPeriod"/>
            </a:pPr>
            <a:r>
              <a:rPr lang="en-US" dirty="0" smtClean="0">
                <a:latin typeface="Arial" pitchFamily="34" charset="0"/>
                <a:ea typeface="Calibri" pitchFamily="34" charset="0"/>
                <a:cs typeface="Arial" pitchFamily="34" charset="0"/>
              </a:rPr>
              <a:t>Jumping to Conclusions</a:t>
            </a:r>
            <a:endParaRPr lang="en-US" dirty="0" smtClean="0">
              <a:latin typeface="Arial" pitchFamily="34" charset="0"/>
              <a:cs typeface="Arial" pitchFamily="34" charset="0"/>
            </a:endParaRPr>
          </a:p>
          <a:p>
            <a:endParaRPr lang="en-US" dirty="0"/>
          </a:p>
        </p:txBody>
      </p:sp>
      <p:sp>
        <p:nvSpPr>
          <p:cNvPr id="13" name="Content Placeholder 12"/>
          <p:cNvSpPr>
            <a:spLocks noGrp="1"/>
          </p:cNvSpPr>
          <p:nvPr>
            <p:ph sz="half" idx="2"/>
          </p:nvPr>
        </p:nvSpPr>
        <p:spPr>
          <a:xfrm>
            <a:off x="4648200" y="1752600"/>
            <a:ext cx="4038600" cy="4373563"/>
          </a:xfrm>
        </p:spPr>
        <p:txBody>
          <a:bodyPr>
            <a:normAutofit/>
          </a:bodyPr>
          <a:lstStyle/>
          <a:p>
            <a:pPr marL="514350" indent="-514350" eaLnBrk="0" fontAlgn="base" hangingPunct="0">
              <a:spcBef>
                <a:spcPct val="0"/>
              </a:spcBef>
              <a:spcAft>
                <a:spcPct val="0"/>
              </a:spcAft>
              <a:buFont typeface="+mj-lt"/>
              <a:buAutoNum type="arabicPeriod" startAt="6"/>
            </a:pPr>
            <a:r>
              <a:rPr lang="en-US" dirty="0" smtClean="0">
                <a:latin typeface="Arial" pitchFamily="34" charset="0"/>
                <a:ea typeface="Calibri" pitchFamily="34" charset="0"/>
                <a:cs typeface="Arial" pitchFamily="34" charset="0"/>
              </a:rPr>
              <a:t>Magnification or Minimization</a:t>
            </a:r>
            <a:endParaRPr lang="en-US" dirty="0" smtClean="0">
              <a:latin typeface="Arial" pitchFamily="34" charset="0"/>
              <a:cs typeface="Arial" pitchFamily="34" charset="0"/>
            </a:endParaRPr>
          </a:p>
          <a:p>
            <a:pPr marL="514350" indent="-514350" eaLnBrk="0" fontAlgn="base" hangingPunct="0">
              <a:spcBef>
                <a:spcPct val="0"/>
              </a:spcBef>
              <a:spcAft>
                <a:spcPct val="0"/>
              </a:spcAft>
              <a:buFont typeface="+mj-lt"/>
              <a:buAutoNum type="arabicPeriod" startAt="6"/>
            </a:pPr>
            <a:r>
              <a:rPr lang="en-US" dirty="0" smtClean="0">
                <a:latin typeface="Arial" pitchFamily="34" charset="0"/>
                <a:ea typeface="Calibri" pitchFamily="34" charset="0"/>
                <a:cs typeface="Arial" pitchFamily="34" charset="0"/>
              </a:rPr>
              <a:t>Emotional Reasoning</a:t>
            </a:r>
            <a:endParaRPr lang="en-US" dirty="0" smtClean="0">
              <a:latin typeface="Arial" pitchFamily="34" charset="0"/>
              <a:cs typeface="Arial" pitchFamily="34" charset="0"/>
            </a:endParaRPr>
          </a:p>
          <a:p>
            <a:pPr marL="514350" indent="-514350" eaLnBrk="0" fontAlgn="base" hangingPunct="0">
              <a:spcBef>
                <a:spcPct val="0"/>
              </a:spcBef>
              <a:spcAft>
                <a:spcPct val="0"/>
              </a:spcAft>
              <a:buFont typeface="+mj-lt"/>
              <a:buAutoNum type="arabicPeriod" startAt="6"/>
            </a:pPr>
            <a:r>
              <a:rPr lang="en-US" dirty="0" err="1" smtClean="0">
                <a:latin typeface="Arial" pitchFamily="34" charset="0"/>
                <a:ea typeface="Calibri" pitchFamily="34" charset="0"/>
                <a:cs typeface="Arial" pitchFamily="34" charset="0"/>
              </a:rPr>
              <a:t>Shoulds</a:t>
            </a:r>
            <a:endParaRPr lang="en-US" dirty="0" smtClean="0">
              <a:latin typeface="Arial" pitchFamily="34" charset="0"/>
              <a:cs typeface="Arial" pitchFamily="34" charset="0"/>
            </a:endParaRPr>
          </a:p>
          <a:p>
            <a:pPr marL="514350" indent="-514350" eaLnBrk="0" fontAlgn="base" hangingPunct="0">
              <a:spcBef>
                <a:spcPct val="0"/>
              </a:spcBef>
              <a:spcAft>
                <a:spcPct val="0"/>
              </a:spcAft>
              <a:buFont typeface="+mj-lt"/>
              <a:buAutoNum type="arabicPeriod" startAt="6"/>
            </a:pPr>
            <a:r>
              <a:rPr lang="en-US" dirty="0" smtClean="0">
                <a:latin typeface="Arial" pitchFamily="34" charset="0"/>
                <a:ea typeface="Calibri" pitchFamily="34" charset="0"/>
                <a:cs typeface="Arial" pitchFamily="34" charset="0"/>
              </a:rPr>
              <a:t>Labeling</a:t>
            </a:r>
            <a:endParaRPr lang="en-US" dirty="0" smtClean="0">
              <a:latin typeface="Arial" pitchFamily="34" charset="0"/>
              <a:cs typeface="Arial" pitchFamily="34" charset="0"/>
            </a:endParaRPr>
          </a:p>
          <a:p>
            <a:pPr marL="514350" indent="-514350" eaLnBrk="0" fontAlgn="base" hangingPunct="0">
              <a:spcBef>
                <a:spcPct val="0"/>
              </a:spcBef>
              <a:spcAft>
                <a:spcPct val="0"/>
              </a:spcAft>
              <a:buFont typeface="+mj-lt"/>
              <a:buAutoNum type="arabicPeriod" startAt="6"/>
            </a:pPr>
            <a:r>
              <a:rPr lang="en-US" dirty="0" smtClean="0">
                <a:latin typeface="Arial" pitchFamily="34" charset="0"/>
                <a:ea typeface="Calibri" pitchFamily="34" charset="0"/>
                <a:cs typeface="Arial" pitchFamily="34" charset="0"/>
              </a:rPr>
              <a:t>Personalization and Blame</a:t>
            </a:r>
            <a:endParaRPr lang="en-US" dirty="0" smtClean="0">
              <a:latin typeface="Arial" pitchFamily="34" charset="0"/>
              <a:cs typeface="Arial" pitchFamily="34" charset="0"/>
            </a:endParaRP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2" name="Picture 2" descr="http://t2.gstatic.com/images?q=tbn:ANd9GcQdARc_-vgQM24bXRhxyehZoyVe1Lq32ZO1x5Sz0_QvVyrfqFJ5ow"/>
          <p:cNvPicPr>
            <a:picLocks noChangeAspect="1" noChangeArrowheads="1"/>
          </p:cNvPicPr>
          <p:nvPr/>
        </p:nvPicPr>
        <p:blipFill>
          <a:blip r:embed="rId2" cstate="print"/>
          <a:srcRect/>
          <a:stretch>
            <a:fillRect/>
          </a:stretch>
        </p:blipFill>
        <p:spPr bwMode="auto">
          <a:xfrm>
            <a:off x="7010400" y="533400"/>
            <a:ext cx="1171575" cy="1171575"/>
          </a:xfrm>
          <a:prstGeom prst="rect">
            <a:avLst/>
          </a:prstGeom>
          <a:noFill/>
        </p:spPr>
      </p:pic>
      <p:sp>
        <p:nvSpPr>
          <p:cNvPr id="4" name="Rectangle 3"/>
          <p:cNvSpPr/>
          <p:nvPr/>
        </p:nvSpPr>
        <p:spPr>
          <a:xfrm>
            <a:off x="762000" y="304800"/>
            <a:ext cx="6172200" cy="1323439"/>
          </a:xfrm>
          <a:prstGeom prst="rect">
            <a:avLst/>
          </a:prstGeom>
        </p:spPr>
        <p:txBody>
          <a:bodyPr wrap="square">
            <a:spAutoFit/>
          </a:bodyPr>
          <a:lstStyle/>
          <a:p>
            <a:pPr eaLnBrk="0" fontAlgn="base" hangingPunct="0">
              <a:spcBef>
                <a:spcPct val="0"/>
              </a:spcBef>
              <a:spcAft>
                <a:spcPct val="0"/>
              </a:spcAft>
            </a:pPr>
            <a:r>
              <a:rPr lang="en-US" sz="4000" b="1" dirty="0" smtClean="0">
                <a:latin typeface="Arial" pitchFamily="34" charset="0"/>
                <a:ea typeface="Calibri" pitchFamily="34" charset="0"/>
                <a:cs typeface="Arial" pitchFamily="34" charset="0"/>
              </a:rPr>
              <a:t>Ten Ways to Untwist Your Thinking</a:t>
            </a:r>
            <a:endParaRPr lang="en-US" sz="4000" dirty="0" smtClean="0">
              <a:latin typeface="Arial" pitchFamily="34" charset="0"/>
              <a:ea typeface="Calibri" pitchFamily="34" charset="0"/>
              <a:cs typeface="Arial" pitchFamily="34" charset="0"/>
            </a:endParaRPr>
          </a:p>
        </p:txBody>
      </p:sp>
      <p:sp>
        <p:nvSpPr>
          <p:cNvPr id="6" name="Content Placeholder 5"/>
          <p:cNvSpPr>
            <a:spLocks noGrp="1"/>
          </p:cNvSpPr>
          <p:nvPr>
            <p:ph sz="half" idx="1"/>
          </p:nvPr>
        </p:nvSpPr>
        <p:spPr>
          <a:xfrm>
            <a:off x="457200" y="2133600"/>
            <a:ext cx="4038600" cy="4221163"/>
          </a:xfrm>
        </p:spPr>
        <p:txBody>
          <a:bodyPr>
            <a:normAutofit/>
          </a:bodyPr>
          <a:lstStyle/>
          <a:p>
            <a:pPr marL="457200" indent="-457200" eaLnBrk="0" fontAlgn="base" hangingPunct="0">
              <a:spcBef>
                <a:spcPct val="0"/>
              </a:spcBef>
              <a:spcAft>
                <a:spcPct val="0"/>
              </a:spcAft>
              <a:buFont typeface="+mj-lt"/>
              <a:buAutoNum type="arabicPeriod"/>
            </a:pPr>
            <a:r>
              <a:rPr lang="en-US" dirty="0" smtClean="0">
                <a:latin typeface="Arial" pitchFamily="34" charset="0"/>
                <a:ea typeface="Calibri" pitchFamily="34" charset="0"/>
                <a:cs typeface="Arial" pitchFamily="34" charset="0"/>
              </a:rPr>
              <a:t>Identify the Distortion</a:t>
            </a:r>
            <a:endParaRPr lang="en-US" dirty="0" smtClean="0">
              <a:latin typeface="Arial" pitchFamily="34" charset="0"/>
              <a:cs typeface="Arial" pitchFamily="34" charset="0"/>
            </a:endParaRPr>
          </a:p>
          <a:p>
            <a:pPr marL="457200" lvl="0" indent="-457200" eaLnBrk="0" fontAlgn="base" hangingPunct="0">
              <a:spcBef>
                <a:spcPct val="0"/>
              </a:spcBef>
              <a:spcAft>
                <a:spcPct val="0"/>
              </a:spcAft>
              <a:buFont typeface="+mj-lt"/>
              <a:buAutoNum type="arabicPeriod"/>
            </a:pPr>
            <a:r>
              <a:rPr lang="en-US" dirty="0" smtClean="0">
                <a:latin typeface="Arial" pitchFamily="34" charset="0"/>
                <a:ea typeface="Calibri" pitchFamily="34" charset="0"/>
                <a:cs typeface="Arial" pitchFamily="34" charset="0"/>
              </a:rPr>
              <a:t>Examine the Evidence</a:t>
            </a:r>
            <a:endParaRPr lang="en-US" dirty="0" smtClean="0">
              <a:latin typeface="Arial" pitchFamily="34" charset="0"/>
              <a:cs typeface="Arial" pitchFamily="34" charset="0"/>
            </a:endParaRPr>
          </a:p>
          <a:p>
            <a:pPr marL="457200" lvl="0" indent="-457200" eaLnBrk="0" fontAlgn="base" hangingPunct="0">
              <a:spcBef>
                <a:spcPct val="0"/>
              </a:spcBef>
              <a:spcAft>
                <a:spcPct val="0"/>
              </a:spcAft>
              <a:buFont typeface="+mj-lt"/>
              <a:buAutoNum type="arabicPeriod"/>
            </a:pPr>
            <a:r>
              <a:rPr lang="en-US" dirty="0" smtClean="0">
                <a:latin typeface="Arial" pitchFamily="34" charset="0"/>
                <a:ea typeface="Calibri" pitchFamily="34" charset="0"/>
                <a:cs typeface="Arial" pitchFamily="34" charset="0"/>
              </a:rPr>
              <a:t>The Double-Standard Method</a:t>
            </a:r>
            <a:endParaRPr lang="en-US" dirty="0" smtClean="0">
              <a:latin typeface="Arial" pitchFamily="34" charset="0"/>
              <a:cs typeface="Arial" pitchFamily="34" charset="0"/>
            </a:endParaRPr>
          </a:p>
          <a:p>
            <a:pPr marL="457200" lvl="0" indent="-457200" eaLnBrk="0" fontAlgn="base" hangingPunct="0">
              <a:spcBef>
                <a:spcPct val="0"/>
              </a:spcBef>
              <a:spcAft>
                <a:spcPct val="0"/>
              </a:spcAft>
              <a:buFont typeface="+mj-lt"/>
              <a:buAutoNum type="arabicPeriod"/>
            </a:pPr>
            <a:r>
              <a:rPr lang="en-US" dirty="0" smtClean="0">
                <a:latin typeface="Arial" pitchFamily="34" charset="0"/>
                <a:ea typeface="Calibri" pitchFamily="34" charset="0"/>
                <a:cs typeface="Arial" pitchFamily="34" charset="0"/>
              </a:rPr>
              <a:t>The Experimental Technique</a:t>
            </a:r>
            <a:endParaRPr lang="en-US" dirty="0" smtClean="0">
              <a:latin typeface="Arial" pitchFamily="34" charset="0"/>
              <a:cs typeface="Arial" pitchFamily="34" charset="0"/>
            </a:endParaRPr>
          </a:p>
          <a:p>
            <a:pPr marL="457200" lvl="0" indent="-457200" eaLnBrk="0" fontAlgn="base" hangingPunct="0">
              <a:spcBef>
                <a:spcPct val="0"/>
              </a:spcBef>
              <a:spcAft>
                <a:spcPct val="0"/>
              </a:spcAft>
              <a:buFont typeface="+mj-lt"/>
              <a:buAutoNum type="arabicPeriod"/>
            </a:pPr>
            <a:r>
              <a:rPr lang="en-US" dirty="0" smtClean="0">
                <a:latin typeface="Arial" pitchFamily="34" charset="0"/>
                <a:ea typeface="Calibri" pitchFamily="34" charset="0"/>
                <a:cs typeface="Arial" pitchFamily="34" charset="0"/>
              </a:rPr>
              <a:t>Thinking In Shades of Gray</a:t>
            </a:r>
            <a:endParaRPr lang="en-US" dirty="0" smtClean="0">
              <a:latin typeface="Arial" pitchFamily="34" charset="0"/>
              <a:cs typeface="Arial" pitchFamily="34" charset="0"/>
            </a:endParaRPr>
          </a:p>
        </p:txBody>
      </p:sp>
      <p:sp>
        <p:nvSpPr>
          <p:cNvPr id="7" name="Content Placeholder 6"/>
          <p:cNvSpPr>
            <a:spLocks noGrp="1"/>
          </p:cNvSpPr>
          <p:nvPr>
            <p:ph sz="half" idx="2"/>
          </p:nvPr>
        </p:nvSpPr>
        <p:spPr>
          <a:xfrm>
            <a:off x="4648200" y="2103437"/>
            <a:ext cx="4038600" cy="3916363"/>
          </a:xfrm>
        </p:spPr>
        <p:txBody>
          <a:bodyPr>
            <a:normAutofit/>
          </a:bodyPr>
          <a:lstStyle/>
          <a:p>
            <a:pPr marL="457200" lvl="0" indent="-457200" eaLnBrk="0" fontAlgn="base" hangingPunct="0">
              <a:spcBef>
                <a:spcPct val="0"/>
              </a:spcBef>
              <a:spcAft>
                <a:spcPct val="0"/>
              </a:spcAft>
              <a:buFont typeface="+mj-lt"/>
              <a:buAutoNum type="arabicPeriod" startAt="6"/>
            </a:pPr>
            <a:r>
              <a:rPr lang="en-US" dirty="0" smtClean="0">
                <a:latin typeface="Arial" pitchFamily="34" charset="0"/>
                <a:ea typeface="Calibri" pitchFamily="34" charset="0"/>
                <a:cs typeface="Arial" pitchFamily="34" charset="0"/>
              </a:rPr>
              <a:t>The Survey Method</a:t>
            </a:r>
            <a:endParaRPr lang="en-US" dirty="0" smtClean="0">
              <a:latin typeface="Arial" pitchFamily="34" charset="0"/>
              <a:cs typeface="Arial" pitchFamily="34" charset="0"/>
            </a:endParaRPr>
          </a:p>
          <a:p>
            <a:pPr marL="457200" lvl="0" indent="-457200" eaLnBrk="0" fontAlgn="base" hangingPunct="0">
              <a:spcBef>
                <a:spcPct val="0"/>
              </a:spcBef>
              <a:spcAft>
                <a:spcPct val="0"/>
              </a:spcAft>
              <a:buFont typeface="+mj-lt"/>
              <a:buAutoNum type="arabicPeriod" startAt="6"/>
            </a:pPr>
            <a:r>
              <a:rPr lang="en-US" dirty="0" smtClean="0">
                <a:latin typeface="Arial" pitchFamily="34" charset="0"/>
                <a:ea typeface="Calibri" pitchFamily="34" charset="0"/>
                <a:cs typeface="Arial" pitchFamily="34" charset="0"/>
              </a:rPr>
              <a:t>Define Terms</a:t>
            </a:r>
            <a:endParaRPr lang="en-US" dirty="0" smtClean="0">
              <a:latin typeface="Arial" pitchFamily="34" charset="0"/>
              <a:cs typeface="Arial" pitchFamily="34" charset="0"/>
            </a:endParaRPr>
          </a:p>
          <a:p>
            <a:pPr marL="457200" lvl="0" indent="-457200" eaLnBrk="0" fontAlgn="base" hangingPunct="0">
              <a:spcBef>
                <a:spcPct val="0"/>
              </a:spcBef>
              <a:spcAft>
                <a:spcPct val="0"/>
              </a:spcAft>
              <a:buFont typeface="+mj-lt"/>
              <a:buAutoNum type="arabicPeriod" startAt="6"/>
            </a:pPr>
            <a:r>
              <a:rPr lang="en-US" dirty="0" smtClean="0">
                <a:latin typeface="Arial" pitchFamily="34" charset="0"/>
                <a:ea typeface="Calibri" pitchFamily="34" charset="0"/>
                <a:cs typeface="Arial" pitchFamily="34" charset="0"/>
              </a:rPr>
              <a:t>The Semantic Method</a:t>
            </a:r>
            <a:endParaRPr lang="en-US" dirty="0" smtClean="0">
              <a:latin typeface="Arial" pitchFamily="34" charset="0"/>
              <a:cs typeface="Arial" pitchFamily="34" charset="0"/>
            </a:endParaRPr>
          </a:p>
          <a:p>
            <a:pPr marL="457200" lvl="0" indent="-457200" eaLnBrk="0" fontAlgn="base" hangingPunct="0">
              <a:spcBef>
                <a:spcPct val="0"/>
              </a:spcBef>
              <a:spcAft>
                <a:spcPct val="0"/>
              </a:spcAft>
              <a:buFont typeface="+mj-lt"/>
              <a:buAutoNum type="arabicPeriod" startAt="6"/>
            </a:pPr>
            <a:r>
              <a:rPr lang="en-US" dirty="0" smtClean="0">
                <a:latin typeface="Arial" pitchFamily="34" charset="0"/>
                <a:ea typeface="Calibri" pitchFamily="34" charset="0"/>
                <a:cs typeface="Arial" pitchFamily="34" charset="0"/>
              </a:rPr>
              <a:t>Re-attribution</a:t>
            </a:r>
            <a:endParaRPr lang="en-US" dirty="0" smtClean="0">
              <a:latin typeface="Arial" pitchFamily="34" charset="0"/>
              <a:cs typeface="Arial" pitchFamily="34" charset="0"/>
            </a:endParaRPr>
          </a:p>
          <a:p>
            <a:pPr marL="457200" lvl="0" indent="-457200" eaLnBrk="0" fontAlgn="base" hangingPunct="0">
              <a:spcBef>
                <a:spcPct val="0"/>
              </a:spcBef>
              <a:spcAft>
                <a:spcPct val="0"/>
              </a:spcAft>
              <a:buFont typeface="+mj-lt"/>
              <a:buAutoNum type="arabicPeriod" startAt="6"/>
            </a:pPr>
            <a:r>
              <a:rPr lang="en-US" dirty="0" smtClean="0">
                <a:latin typeface="Arial" pitchFamily="34" charset="0"/>
                <a:ea typeface="Calibri" pitchFamily="34" charset="0"/>
                <a:cs typeface="Arial" pitchFamily="34" charset="0"/>
              </a:rPr>
              <a:t>Cost-Benefit Analysis</a:t>
            </a:r>
            <a:endParaRPr lang="en-US" dirty="0" smtClean="0">
              <a:latin typeface="Arial" pitchFamily="34" charset="0"/>
              <a:cs typeface="Arial" pitchFamily="34" charset="0"/>
            </a:endParaRPr>
          </a:p>
        </p:txBody>
      </p:sp>
      <p:sp>
        <p:nvSpPr>
          <p:cNvPr id="8" name="Rectangle 7"/>
          <p:cNvSpPr/>
          <p:nvPr/>
        </p:nvSpPr>
        <p:spPr>
          <a:xfrm>
            <a:off x="4267200" y="5943600"/>
            <a:ext cx="4572000" cy="646331"/>
          </a:xfrm>
          <a:prstGeom prst="rect">
            <a:avLst/>
          </a:prstGeom>
        </p:spPr>
        <p:txBody>
          <a:bodyPr>
            <a:spAutoFit/>
          </a:bodyPr>
          <a:lstStyle/>
          <a:p>
            <a:r>
              <a:rPr lang="en-US" dirty="0" smtClean="0">
                <a:latin typeface="Arial" pitchFamily="34" charset="0"/>
                <a:ea typeface="Calibri" pitchFamily="34" charset="0"/>
                <a:cs typeface="Arial" pitchFamily="34" charset="0"/>
              </a:rPr>
              <a:t>Adapted from  “</a:t>
            </a:r>
            <a:r>
              <a:rPr lang="en-US" u="sng" dirty="0" smtClean="0">
                <a:latin typeface="Arial" pitchFamily="34" charset="0"/>
                <a:ea typeface="Calibri" pitchFamily="34" charset="0"/>
                <a:cs typeface="Arial" pitchFamily="34" charset="0"/>
              </a:rPr>
              <a:t>The Feeling Good Handbook</a:t>
            </a:r>
            <a:r>
              <a:rPr lang="en-US" dirty="0" smtClean="0">
                <a:latin typeface="Arial" pitchFamily="34" charset="0"/>
                <a:ea typeface="Calibri" pitchFamily="34" charset="0"/>
                <a:cs typeface="Arial" pitchFamily="34" charset="0"/>
              </a:rPr>
              <a:t>” by David Burns.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229600" cy="1143000"/>
          </a:xfrm>
        </p:spPr>
        <p:txBody>
          <a:bodyPr/>
          <a:lstStyle/>
          <a:p>
            <a:r>
              <a:rPr lang="en-US" dirty="0" smtClean="0"/>
              <a:t>Presentation Objectives</a:t>
            </a:r>
            <a:endParaRPr lang="en-US" dirty="0"/>
          </a:p>
        </p:txBody>
      </p:sp>
      <p:sp>
        <p:nvSpPr>
          <p:cNvPr id="3" name="Content Placeholder 2"/>
          <p:cNvSpPr>
            <a:spLocks noGrp="1"/>
          </p:cNvSpPr>
          <p:nvPr>
            <p:ph idx="1"/>
          </p:nvPr>
        </p:nvSpPr>
        <p:spPr>
          <a:xfrm>
            <a:off x="457200" y="1600200"/>
            <a:ext cx="6477000" cy="4571999"/>
          </a:xfrm>
        </p:spPr>
        <p:txBody>
          <a:bodyPr>
            <a:normAutofit fontScale="92500" lnSpcReduction="20000"/>
          </a:bodyPr>
          <a:lstStyle/>
          <a:p>
            <a:pPr marL="514350" indent="-514350">
              <a:buFont typeface="+mj-lt"/>
              <a:buAutoNum type="arabicPeriod"/>
            </a:pPr>
            <a:r>
              <a:rPr lang="en-US" dirty="0" smtClean="0"/>
              <a:t>Consider how faith (esp. LDS) can help or hinder psychological wellbeing.</a:t>
            </a:r>
          </a:p>
          <a:p>
            <a:pPr marL="514350" indent="-514350">
              <a:buFont typeface="+mj-lt"/>
              <a:buAutoNum type="arabicPeriod"/>
            </a:pPr>
            <a:r>
              <a:rPr lang="en-US" dirty="0" smtClean="0"/>
              <a:t>Present a practical approach to dealing with faith-related psychological problems. </a:t>
            </a:r>
          </a:p>
          <a:p>
            <a:pPr marL="514350" indent="-514350">
              <a:buFont typeface="+mj-lt"/>
              <a:buAutoNum type="arabicPeriod"/>
            </a:pPr>
            <a:r>
              <a:rPr lang="en-US" dirty="0" smtClean="0"/>
              <a:t>Look at how this approach has worked for a number of LDS clients. </a:t>
            </a:r>
          </a:p>
          <a:p>
            <a:pPr marL="514350" indent="-514350">
              <a:buFont typeface="+mj-lt"/>
              <a:buAutoNum type="arabicPeriod"/>
            </a:pPr>
            <a:r>
              <a:rPr lang="en-US" dirty="0" smtClean="0"/>
              <a:t>Learn something that might help you deal with your own faith-related challenges.</a:t>
            </a:r>
          </a:p>
          <a:p>
            <a:endParaRPr lang="en-US" dirty="0" smtClean="0"/>
          </a:p>
          <a:p>
            <a:endParaRPr lang="en-US" dirty="0"/>
          </a:p>
        </p:txBody>
      </p:sp>
      <p:pic>
        <p:nvPicPr>
          <p:cNvPr id="40966" name="Picture 6" descr="http://t0.gstatic.com/images?q=tbn:ANd9GcQ65xiqv1GzD6RYN-UGpZPipv4RGGg-2-th68X-_on_-7XN1tHWzg"/>
          <p:cNvPicPr>
            <a:picLocks noChangeAspect="1" noChangeArrowheads="1"/>
          </p:cNvPicPr>
          <p:nvPr/>
        </p:nvPicPr>
        <p:blipFill>
          <a:blip r:embed="rId2" cstate="print"/>
          <a:srcRect/>
          <a:stretch>
            <a:fillRect/>
          </a:stretch>
        </p:blipFill>
        <p:spPr bwMode="auto">
          <a:xfrm>
            <a:off x="6934200" y="1905000"/>
            <a:ext cx="1905000" cy="3390448"/>
          </a:xfrm>
          <a:prstGeom prst="rect">
            <a:avLst/>
          </a:prstGeom>
          <a:noFill/>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graphicFrame>
        <p:nvGraphicFramePr>
          <p:cNvPr id="59396" name="Object 2"/>
          <p:cNvGraphicFramePr>
            <a:graphicFrameLocks noChangeAspect="1"/>
          </p:cNvGraphicFramePr>
          <p:nvPr/>
        </p:nvGraphicFramePr>
        <p:xfrm>
          <a:off x="609600" y="1295400"/>
          <a:ext cx="4956814" cy="4495800"/>
        </p:xfrm>
        <a:graphic>
          <a:graphicData uri="http://schemas.openxmlformats.org/presentationml/2006/ole">
            <p:oleObj spid="_x0000_s59396" name="CorelDRAW" r:id="rId3" imgW="7137360" imgH="6068880" progId="">
              <p:embed/>
            </p:oleObj>
          </a:graphicData>
        </a:graphic>
      </p:graphicFrame>
      <p:sp>
        <p:nvSpPr>
          <p:cNvPr id="5" name="TextBox 4"/>
          <p:cNvSpPr txBox="1"/>
          <p:nvPr/>
        </p:nvSpPr>
        <p:spPr>
          <a:xfrm>
            <a:off x="685800" y="152400"/>
            <a:ext cx="7578165" cy="1015663"/>
          </a:xfrm>
          <a:prstGeom prst="rect">
            <a:avLst/>
          </a:prstGeom>
          <a:noFill/>
        </p:spPr>
        <p:txBody>
          <a:bodyPr wrap="none" rtlCol="0">
            <a:spAutoFit/>
          </a:bodyPr>
          <a:lstStyle/>
          <a:p>
            <a:pPr algn="ctr"/>
            <a:r>
              <a:rPr lang="en-US" sz="3200" dirty="0" smtClean="0"/>
              <a:t>Acceptance and Commitment Therapy (ACT)</a:t>
            </a:r>
          </a:p>
          <a:p>
            <a:pPr algn="ctr"/>
            <a:r>
              <a:rPr lang="en-US" sz="2800" dirty="0" smtClean="0"/>
              <a:t>Integrates Hard Science and Spirituality</a:t>
            </a:r>
            <a:endParaRPr lang="en-US" sz="2800" dirty="0"/>
          </a:p>
        </p:txBody>
      </p:sp>
      <p:pic>
        <p:nvPicPr>
          <p:cNvPr id="59398" name="Picture 6" descr="http://t2.gstatic.com/images?q=tbn:ANd9GcRQjGxosqZWaAqiELIRQcY72T9nbaYHv4enz9D4RhlGLbBPGyiy_g"/>
          <p:cNvPicPr>
            <a:picLocks noChangeAspect="1" noChangeArrowheads="1"/>
          </p:cNvPicPr>
          <p:nvPr/>
        </p:nvPicPr>
        <p:blipFill>
          <a:blip r:embed="rId4" cstate="print"/>
          <a:srcRect/>
          <a:stretch>
            <a:fillRect/>
          </a:stretch>
        </p:blipFill>
        <p:spPr bwMode="auto">
          <a:xfrm>
            <a:off x="6477000" y="3733800"/>
            <a:ext cx="1369106" cy="2057400"/>
          </a:xfrm>
          <a:prstGeom prst="rect">
            <a:avLst/>
          </a:prstGeom>
          <a:noFill/>
        </p:spPr>
      </p:pic>
      <p:pic>
        <p:nvPicPr>
          <p:cNvPr id="59402" name="Picture 10" descr="http://t0.gstatic.com/images?q=tbn:ANd9GcREhQD4KUxs2P26vpR5kQCclTFS_NKY3LC7VtV0iuXzJOlR99wWIg"/>
          <p:cNvPicPr>
            <a:picLocks noChangeAspect="1" noChangeArrowheads="1"/>
          </p:cNvPicPr>
          <p:nvPr/>
        </p:nvPicPr>
        <p:blipFill>
          <a:blip r:embed="rId5" cstate="print"/>
          <a:srcRect/>
          <a:stretch>
            <a:fillRect/>
          </a:stretch>
        </p:blipFill>
        <p:spPr bwMode="auto">
          <a:xfrm>
            <a:off x="7620000" y="1600200"/>
            <a:ext cx="1389797" cy="1981200"/>
          </a:xfrm>
          <a:prstGeom prst="rect">
            <a:avLst/>
          </a:prstGeom>
          <a:noFill/>
        </p:spPr>
      </p:pic>
      <p:sp>
        <p:nvSpPr>
          <p:cNvPr id="10" name="Rectangle 9"/>
          <p:cNvSpPr/>
          <p:nvPr/>
        </p:nvSpPr>
        <p:spPr>
          <a:xfrm>
            <a:off x="838200" y="6019800"/>
            <a:ext cx="7543800" cy="369332"/>
          </a:xfrm>
          <a:prstGeom prst="rect">
            <a:avLst/>
          </a:prstGeom>
        </p:spPr>
        <p:txBody>
          <a:bodyPr wrap="square">
            <a:spAutoFit/>
          </a:bodyPr>
          <a:lstStyle/>
          <a:p>
            <a:r>
              <a:rPr lang="en-US" u="sng" dirty="0" smtClean="0"/>
              <a:t>Making Sense of Spirituality</a:t>
            </a:r>
            <a:r>
              <a:rPr lang="en-US" dirty="0" smtClean="0"/>
              <a:t>. Steven Hayes, </a:t>
            </a:r>
            <a:r>
              <a:rPr lang="en-US" i="1" dirty="0" smtClean="0"/>
              <a:t>Behaviorism, 12</a:t>
            </a:r>
            <a:r>
              <a:rPr lang="en-US" dirty="0" smtClean="0"/>
              <a:t>, 99-110, (1984)</a:t>
            </a:r>
            <a:endParaRPr lang="en-US" dirty="0"/>
          </a:p>
        </p:txBody>
      </p:sp>
      <p:sp>
        <p:nvSpPr>
          <p:cNvPr id="2" name="AutoShape 6" descr="data:image/jpg;base64,/9j/4AAQSkZJRgABAQAAAQABAAD/2wCEAAkGBhQSERUUEhMWFRUVGRgXFRcWGRUYGhUYGBcXFRcVGBYYGyYeFxokGRUVHy8gIycpLCwsFR4xNTAqNSYrLCkBCQoKBQUFDQUFDSkYEhgpKSkpKSkpKSkpKSkpKSkpKSkpKSkpKSkpKSkpKSkpKSkpKSkpKSkpKSkpKSkpKSkpKf/AABEIAQMAwwMBIgACEQEDEQH/xAAcAAABBQEBAQAAAAAAAAAAAAAEAgMFBgcAAQj/xABFEAABAgMFBQQHBgQFBAMBAAABAhEAAyEEBRIxQQZRYXGBEyKRoQcyQrHB0fAjM1Jy0uEUU2LxFiSCkpMXQ4OiNKPCFf/EABQBAQAAAAAAAAAAAAAAAAAAAAD/xAAUEQEAAAAAAAAAAAAAAAAAAAAA/9oADAMBAAIRAxEAPwCXvH/4Z/L8IzfZoNNbn740K32n/Jn8v/5jN7gUe1oaPAaZKVTpAUv1usE2NVGOohLMYDydJcK6xQ58o9tnrF7mT6K5RUJiR2rwExh+zHWAwgYMzwiRSSZRIH00R1mDorxgKehbzK789RWLFdV0hawrj1itrlHGWqx+MW7ZOY/dNWP1rAaTYLOyByERN7o7vUxPWRPc6fCIu8pDjMCrVb3awFWnys+UMXUll/VYtSbnSpwkhZZsmSOZ38IHl3clCmCFKUKUFBzMBGWX73g8Qm3aXIatR8BFrk3QoLxENwo44HjFa2uS8wVq7boADZyy5/Wp0iw2W78SuSojriQM3Fa+cWC7VkTNM4CxWazFKYqe1aCxi9k92KVtUmpb6pAUy7Ed8v8AVecXlMppZ6e6KfdZJmCmv08XqXK+zL8PdAZrtJRZfdwityi608CPfFu2oR36bvrKK5ZZf2qX3j3wG23Yn7JHLjHQuwJ+zTyEdAT0y45Kk4SxERsrYazpLgDyjG5PpBtaSGU761+cTV37eW2YKB99YDVFbOo0aGBsugDOMwtXpLtUogKBrlWC7L6VppHeSelYC9TdkAo0NIDV6Pw7gxHXV6Q1TR6piTse2pUWwnPdAcvY1QSwfnAknYdQDOd+UWBF/EvSIy1bcBMzCEu0BVj6N5iVKOeI7o8sezSpSziKiA/eyD8E6mL9Z7ymTUg4cIJFWr+0dZbldRx8SeLs3WkBES1zjJ7is+6wABDb9BCrLs+wckqUz1+t8W+VYUgEBIAPvLVhfZAe6AhbJc+CUzkMT5ftBtnkoGEKIdTs+9n9zwq8FqV3UUrWI6XdjMSoukuHqzOPcTAekIwlSilKRkSQHqzlw7E0HGI687ikz2CyxPqLbCeZNAodHj29ruqFqZaUkFKS7Yhk43Al23wmZMmYCV4WNBhD4To5dx1BgIKTs9Nsy8K0MMkqDlJGbh4Ku6W0wuMzFo2cvVE0GTMDlIBapKd7EOQKa784Mt1gTJ75Aw/i+soBvsu7FM2rRnTkYuQvSUzYhlvEB2iVKmZkHwgMyuGzkzQ41jQp0gCUTy90ESbtkpLhuDNBE6ShQbT5wGT33ZyuaEgs/hXJ/OB5mypQUk6M/wC0acjZmUVBWoL1EGWq5JawxL9BAMWE/Zo5COiYs93AJAGkdAYVdN3JKKio8oteythTkz0iu3XMoRwi3bH18IClbfWbDNDcffAVw2TGC7/XKJX0ij7ZL8a+cI2QT3TATuzlhCOkT92WYBZPGI2xoq/GJW7fWPOAk02tl4ToHNaDm8Em5pM11LYlqEJAbkoViPu+6FTp61rIEoZ6k4f6c+pgm+rYHCECmQDHhk0BLXRPR92hLgZ6kbidc4kp0suGppDFyXf2UsAnvH1j8OQiRWiA8lS2hE0CHwYbXACrSBEfaeHGJKdyiPnmABmyioEHIg8soHn2dRlMj/UAM33gsIJmKpm4P0YOsMhLFw4PKAq1luUTFd5IUxoRiQtJG5adXi6yFICOymKUpwxQs4yeB7rdYj5tgxFqipYj3UjrEFCYy2cUcsD45HqIDEL9kT5FvmyUmYgJUcKV6JNQaUw8YMsMq1KI+0oflGkemC6QbOm0hAxyyE427wSogYSoZpr0MZzs7emNTKphpXp84D202q1oJHaZQNbdobVKP3g304+cSG0QJfC9Wyio3hKmOcT5BnzpAStl21tZLYgedIu+zFutM4hSiGcZPGY2Id4P8/KNg9HSfszz69TAXKTIVhDkx0EhHOOgPny5FOSNGi87JHRoolxqz5Bonrt2mTILKIHlAA+kQ/bJ69N0C7Mkh2f3CBdrL6FomApdhBuysl4C52KXSE21RShQHtEB3ZsyWgmxppDVuUyQdyxx3/OAkNnVzpktg4S2tA/PPwiRui7E9riLqwlyTk43CIy4LzRLWZSnK1FkvVgTU7gOIEXNFnCahsJFPN3gDpLNwhxUNSFBoIlkZQHjR2HhC48xQAdpypEdOHe+vfElPECFO/3QEVblsW84eu20k4waM7GBb1UxFCwzaOuu3JyIIdmf4tkYA5NuwLcklPtBsTjlEouzoWApPeSag1ccAr4QJMsolly+Hfql8n3iH5MsJLy1EBdaVlrOqwRQE6t4QD9uu5M6zrkqqlaSmr0f5FvCPmqYF2adMlK9dClIUH1SWdz0PWPp6Xa0uUgutIGIZs+XCMp2y2OlzbaqcywqYUGYnEgSw3dUcRDuQPGApF12lcyYQSTl0iQ2hsrBwNNH+cEKu2XIm91yCRhJpR8uPOF7UWhOAsatAUyyI77Z742D0ey2lxj93+uC1H9/9o2PYEfZnmYC7u0dCjKeOgPmi5p/ebhQ7oct93LmF0Bxn9GJa5dnpozlnI6RP3Ors6LlqpwpAZxNsxQSlYY8XziybMjL4R5tnMC5jplq4skwrZSSr8J6wF7uwOBBirt7RC07+b8SG13QJddBV4m7smBSjveAo9vs0yTOAV6w9r+lqVjRbhvDtbKlT5Ep8Gz41MVrbaysMQyAJUNBur5NHuw144pC0MxCgWOdXgLvIWzVDQdKMRljm4gN+vOD0IO4+B+UA+0JLZ+A3w0bVVuH0Ij5tqUElj3kkhPF6ikBITAdQIBtVvkod5iARn3gT4AEiMx2g2vtq5ipaVDswSlTMASCxJJ3Fw2WsRFnvOWgfaWgKmOwRKSpdSCwKvVdnpWA0xd4SphwpU5roo9Bvj2ySkq7wVLKXKCrEgAEZjfqMt8UqTb5iFCZLlTJZS7FuyFEvjAJAAOKqRSkWW472liauTgSEFQKWYsClCknoFYX1YboC5XZOSZYSVhZTR6gHcHUK5eUV6/LKQvBZZq5ClB1YFAiuoQpwFaU3w5a8SFK7NRYg1DO70ambEw9dMxa1DtKmneIDHc+ogAZ90rk2RSbPOWmaElZmHvLWpIxkZ1JAVluO6IC87QqZNkWh1LROloOB3AUlJdTGockHpErtZtILNMlOxKVBTDIhikpXq2Eqo3tCI+y3eibLsy3KUoRMkjvGmGYVDu5E4VCsBU9q0HEkcQxiFv9wlTnQNvz0ix7VS6jdiTvBoc4rV/zAQQTUAHnpARl1r76SchuGW6Ni9Hsx5Zc6xj12y+8NN2/pGxejtP2Z0rAX0Hl1jo4ynjoCN/ibNoUeUNLlWZWeCM82d2AnTkY1zlgnR8oB2i2PtlnLypyyNxMBqAueyk5I8vlDiLps6cgmMLXaLejOYW8TDH+JLaP+6eTQG/GwSmo0eyLGhJcRgg2ntzOFk9IWnbC3DMwG1X5cyZ6VJChUVByLZdYp/8AhqfZJiVhSWUQlR4HLLVwIpH+NbaDnRuME3ftVMmzcNpoiYwVUkYg5QrDwL+MBo0q9FKlAoOFwrG+LfkMPeKjWjtFftdntU1lyzMQlyyu1UhuRxNplBFptHYygkl2xK0rUeNHiCsOz1ptxE2fMT2SiSiWtSjhln1cKBQlmOhpAHSr7tAAEmclcwYnZaVOAkqLKwkY8ILVYMczSJ+QmfaLFLtZmKxethSwYIfCQfa7wS5aoxDOJWy3NIRLlgSwQlSAVFKEleqgQBQYRMPIxJhCUWdKUBKEhLBKQANTQNAZjabEJ1o7JCn7VSphw4WwrUVOlZxOUk4SMNGi52bYyzpIURUBiApKOta1iItVllpKVOkLBxJan5gDx3RZrPfcrADMWqXwVLVXiMIOIcjAeKsCFsnuhI0GvNRqrIUG6H03aj+HMw+0VKSQ+WJRT0YhtKjhEZaNrrOAaTViqaSyCQcwD7AbXOK/f+1dotKkhMrspSCODDJ3bdRoC9Js2OWlVQ1TwahcCCLulFFWegbDkWyERtyTlLs0wl3JNOTBNeQDxN3TaHQAQBu0ygMy9IV3pttps8uzgKnkrSFHugICg4USMwQsR5Y7QP4RyTS0BKQn2lCWoFuDgGmdInLBdRl3lOXhoJndLsyaKAA5EiBdsLME9lZ5HdwlcxQQAVAqy64DAM3lsoqeHSoEUYjQ5t74irf6MZkz2m5DLWEz/SemxKVZlSiOyOGjl8jiJ1UXLw5K9N0nVBHQwA1m9FM1JBxnwEXrZS4VWZJBOu7yiqD01yNx8DBNi9MciYsJchyBV8zAaVijojZF54khQIqHyjyAXsuoGSkiE30gHPfCdkfuE8z8oF2stWBJPHlAUzaSWlILDWKPOsi1uw9zHxi2Xnbe0S2cDXbLpk8AHd1nwpAIalYVZrtSpRURTQwcUgCPLTagJRakA7aBJSnIPlziGn2uUBo/Ie+KtarSpc0upTPR8vCCbTLHZhjyaAtuz96y7Yr+GW+MAlJcALD1CicmHKNKlmUgMJ0oEABkqSTQbkOfAR88SFGWsTElSVIIKVAtXIUz8+kbfsdLlWyzyp8xCVLU4UPZxJLGnHPhASSbQZij2feSkEP7KcQIKiQSCoh0hOfeJJTQRNTpR7J2p7qVgW+JpEsS5QSkmiad0Z0IFYpe0W0VtlSjjkEMGKkqxJ5gioHAh4AufbbPJxmZMTvcs40aG9k9rgmbMkSiVI9eWHyDsoe4jnGe3NcM28JpUokITmdP9P8AVxjUrg2ck2aUBLQH1Oqs2JJEBY1WlC0YwHcV484iLwlJKcSUjME9IFtNqMpRU5KD66QXI/qA4bhBdlXrQoVUbikjSAk7gmvjS1KGuVeMHzZ4l4dARppEJdM0S1Kc0qH5HV+AECX/AHiUzUjEMKcSqO+FLFoCQvuwlM1NoTNUlKylK0MlqAjEFGoyEUyTbzOUoomA1Ukk+tk1N4IyMXqevtLL3w7FLjjhD+aoyyx3gmXPKSAAwbLnpAA7X7NJUXHrUr01ii2m6+zLGNOvO3oW7eUUq/RhX831DahoCDtFkZLgQFIUQsNm498TFptTyyzcWrloYjZErvp/MPfAfRd0TnkS3Z8I1MdCro+4l/ljoCT2Q+5HM/OB9r7IVgiCNklfZciYKveAym8rvMtyd0QidoRKcH+/jFz2u1jKb3lDEYC32S8hMQSmKpbr5WSQ7D94lrg+6UOEVy2jvmAaQolVTmYkpijhbny8IjkZxILIw1eAj+23V+EaZ6L9osKVyCapeYkbwfXYcDXrGXrz+sokbjvBcieibL9ZBcDfoU9Q8BudqvT/ADElP4iW6JJiTM4KFcNQXdojbossm0JSse2MUpWRQoAgpG4sTSI69NiHJMy0zQh3KEkJSBxIDmAlLXellsksHGk09VOF61yeK7aNupk1kWayTZhOWgO6rYQOoiUsGz1jkqSpKETFgUJOMjljJAiSmW9Z7stGEFnUWdXhAViwWW1k/wCYEpKSapC1EoegBUEtnoDFsF1pTZ0p9p1MR4gAQrsDhbIZl9fLOI2emaxRLUkhzhBph5b4Amxz8M0k1c958wSHy5xBbSWgfxYQ7aU/CDjUTwbCDweHLOuZ25StGEvL7xOYUWKuAoPAxXr/AJvbzwoH79pYOTSSErWuozIEtJ5ndAXyxWharumTEnvHvBy/tP5ikfPd/gyrTNSnEgBagAdA+TtXOPoy6pYmWFaAGGEpzo3McAPGMKve6JlotSiBmeOQLDygI7Z21qUtiSYkL8TXeD74XdmzUySrvaH56wm/M21zzpzgIWcghJ6eWQ5QHILLT+Ye+JC0zWltpESpRxDpAfSV0EdhL/LHQzc9ZEsv7I1j2AldkT3OsSF6mI/ZE9yD74gKPtXKcHfGU3zLIXGsbUFkmMmvucMZY6wEtcA7h5f3iv2tH2hGhfnFg2cYoNd8QV5Dv8zACoDqaDp0vu8N8PLurCnF8ofBT2VYCvrFYJsaMzy+hDCxuh2QYDQNj9ruxWiTNOGXMPdUXaXM9lR/pJoecadZraVnDMGFeSgfeNFJNC8fPttQcAjT9htpP4mwHGoGfZMKQo5rQR3K6kBOE/kG+AuqbrShVAK5sAPNoN/h0BmSBxo/iaxTU7eiWgduhcpbd0rSoBXItEVevpNl4RhLnUJJLcyo0gLrf17olyyVEChqfdTfGP37tvNMx5fdZz+b63xHXttZNtFD3UOWc/TwLYrIFvMmEJlJZytwFtXwasBYrr2utK3lrQ5KShBaoxJIFHokOVE6Nq9HLReSTOTJRX1EAtiZCaUD+sos+6kOXFc9ptiSZP2UpZOO0qSMUwAsESUkOA2p4xeLk2UkWVuyRXJS1VWo7yflATuygPZMtJSFb9zMQz8or+0GyKLFJnWztVzOz760YUABDsyQNQ+pq0WyzKw5xmvpd27E1IsMhVCQZ6nzAIKUDg4c8hAMWi3y5yccvI1YhizndlpFT2gPjEhdssy5YAG8tXvc4DvyWVI7RJdIYFi5HAjQQFctau5l/bWnhEbgyg60zxh5H+8R4W7NWukB9EXIr/LyqeyPrOOh65Ff5eXT2RqI6As1nlIRk3T+8OrQlWf15x87y9u7XTvvBA2/tg1BgN4tNzSpmYBiLm7A2VeaE+AjI5G39tOsPo9INtdqUgNak7FWdIZKUjoIGn+jmyLU5Ql+UZifSHbeHn8oUfSJbR7P14QGnq2Cs5DYfIQOv0cWYhsLdIzMek22HQeMep9JtrfIf7v2rAaCfRVZfwiG1eiyzAuAPCKOPSdaN6fPSPFelC0M8BeJ3ozs6ksfKPLp2BkWUqZ2WACdAxKgSDFEV6VZw3+MF3Z6QJ1onyZLferSk10OcBqKrsl4R2gStOpLMdxIjM9qLbZ5k0ybBY+3nCh7NDpSeJZj4xP7WWCQR2aEntM1qxzgJYIcOlK04lnMA0AL1yiCuiyzLMgolTZiEmpGJQc7yxqYACw+i+eR2trYEnuSUFJWrek+ygDMxarr9HUgETZ3fb7uWSSiWBQCtFq3nwaA7HeZFssqp61KW/ZS8SlHD2jJJw6u4q8XidN7vIkfGA5BSkMAGAYClKabv3jz+JSEkvlEba7QEpd+DHjGe7ebYKT9hLPeIrXLc438ICR2+9JJSDJs6i9cahoMoywzXWSp8RNXfOPFgk8ffvhxwzEVA6mAsFovUKs47zKAoc30IDZRGWa+5ktbsDRqNWrV3jhALkAAZfOGF8H+XCAsaJliWlS5staAnCCJZ/ESxSFGiaGmkNlF2BYwqtBHEJA5O5fnEOg/YTA+qT0B/fzhpJSGObZ8nqIDYbH6TrAiWlP2vdDfdg+eKOjGVz0vUR0BqcjZSX+EQfJ2Vlk+qIrSNrFIoYOO2C0jE1IAm+7AiQglmZ8opM++60iQvzaozgwyMQ/8Jic8BAKF9rdgHh+1W8s2+rDMv8IDWgJyNcoX2JzVU5QDIm1qatkMugh7Op8YSgYciw1hJmAkByNPkHgFy1NUv9aR5Nm5iFqAagfrA611ygGl6RavRjJe3pWoEiSiZMO6gwDzUIrRWef15xcdgrIsotIQSFqTJlBVCEhUxS1q5hMinFYgLgpCj3lJJxd4llZmr5R7Lnv7mPCG5t1Sk1CWVl2jnHucrHeJ4vFdtt9LkzuyIKiZalpXqoAKKgoDUBJOIdXLQFf2jvlrdLWD3ZK0HPVKyonwAjbrRMCMf5qeYy6R88WawTbZaCmVLVMmTHOFLcnd2SANTxjTNuNuFWbFJlsbQpCBMUDiElRT3w4zVUtuzNYAfbDa4IK5KKzCc6ES9XP9XCM0nCpckkmpepO87zDktTuS5q5JzPEnU8YdmKxcQeUAKiaxfdDnaPx4+6ELkgPTk5hkUNaNk/i0B7MBflnpDJyd3H1pC5rqoSAOumseolDMZsNc/lANYycgz58Y4jR2Hv199IdnU3fH6zhsE9afNoBpUp6vHsLMwCjPxrHQGwJ2EkzAFFE5Ooo8PK2OkqGB5gJoDgHyi9JmHC9Yj7feiZEszJi8Kd5+GpPCApp9DskHv2laU6lkht+YpFQvay2ZEwossxcxCHBWthiVkQltIndtNt/4lAkyMQRnMWpwZh/CBomKnKDJLAOejQDJkVdsvV5R7MUTnD8yWByFBu/eBZqmrk+WjeUAlaoHm0IygxEylRnHiZYzavjANoUSl6V3cM4SlDmnyzh4y20qeUeoAbwaAaUhvrR40r0e3WUWQzD605RUBuSnuJ8SJh6xQ7BdyrRaJchD4lln/Cmqlq6AGNiMgIQlKAAlICUjLupSAzdIAC0oc8vrKK3fJIImpSkmViYmrpUkpUnkQTTjwifn1PH39IpO1W0A70iUX0mLLsls0J37ifnARWzW1SrFInJkowzpxCROo8uWAHCB+IqL8GeuURAUTUkkqcknNT1JfWta14w6lIoNH0bLhCihvKAaSMTPpw3jfHTCztTTX4w8dwDg6fCELBbXeX0/aAYmSlpLEM2b6PUc4RMDZ5kOwzPyD6mFiaVCjkZYjkNWSM1dYcTLarVLPvalSeR03wDPYKJqHOie6Gp5wmaQ5rTzO5wMvhBi8qFuDO2+tXyECznfkWFcuPwgBppy0O7PjHoqf25fOPFjeK5k7+GcEJl93UAuW0phZoAam6Oh0SF6BRHSOgN42g9ItklWcKkTEzSSyUIJzZ+9TuiMjvfaObapnaTlFX4R7KPypy65xFyUPkK/LKHp8oJSPN4BUqZiOXWCEzsqaajfpDdmlHDUA8dYWUfRyrAJmTuHTi0NTLTVtw03kQQuWwqatmOr9YGUiu7Khz8dYDkrJrmfDo8KEwHLzzhKZdaVzy8X8KR6A2jHnAeomVoB135w2bT3WGtH51MLWwqM2euYaEWCwKnzUSZfrLISNw3nokGA0H0XXU0tdqXmr7OV+VJ7yhzUQDyi222ewpmPomsESbEiTLShJCES0s5JACUipVuGpPGM12t2wM9RlSS0pziXQGY2YG5PDXygGtp9rwomXIUwLiZMGatClB3f1dMorCFsBVmNKUHGOmyWPnoejZjlCUrqxI56MxpAcojUVLktrz98emfTo+scRnUtxppViM4bLnIN/UpxTgn5wHqbSaYumpMdNdRZXdB9mrcVHVRaOTKZzVxkW4jTx8YXgUCDXxY/OAbwU1L5+8Nuj0rVQDWm/Qfp84JSTUksMtNx1L8IGtE1jSoGRDZjhrn/AOsA2JlS9Nz65BoRNS9Tu0YcucIxvlvjpgDch7zAJLsHh4ryZRzoOZEDrndWgtaSwf6yJgBkzaa+Jjo5ADR0BJ2eVWDLTZwoZ9Sc6PAirTlwrCZyXZWmQgDbDaKBNTvcjyghckBL0UK73O7LUGGLJJJpq3KpggDMFsjWhqKUyaAY7LfrTq0MrFScqnM6U0gialR4CmrO1KCGFFlNq7HOsB4qRxO96P5Zw2QHqRRifEe6CA+QLsG/dt0N2hTJVw1bWtK84AO22ija+rpvBDeEaD6J7j7OXMts4hIAUmWVMyU+3MJOWIpZ9wO8RRbmug2qeQpYRKQCqdMPqy5YLE8SfVSN5if2m2n/AIhpUtPZWWWwloPtYQGUvQszhPsvqawBe2G2htJ7OXSQCzazQK4lbkDMJ1zL0asr7yXABPAHq3lDC7agBwcRO8ZccROfRzAotilE6b8x56wDy7QhLua0hkzFKJIGWpYUzbi7eULkWMZluBL184KlIIzGXxpXQ+sNdIBkWdhi1cO7a7oWhBYEM9NBV9DWnKCJqRuAZno1ScMNzg+461BqTmc84BCJFMmOpIdi4b3QhS6VrwzHj40ghKGz/boDrAxQac6bs21zMB0qbozuOTZ1geYp893w/cwkEkCoZsmLswGY4iEz52pZ9394BBaETH3c+UIxfXwjk84DzGd0Edo2dWam81J98DmohbQCO04R0d2RjoCQEt/rPnDkjvFqcqfOGSNzv9boLsqXOLSAkZS6MGcCrcDoox6q0UYkhhlkMhu1hNnlg0YUNQcqDOh3QRMalK5EHhruAbTfANTFPuypUHjn5wwkNzOQGpO6HLQgJSzdX10DbhhPPEIanTwMNMqg7votAco55ZuKca5n9oZmpK6AgfiLsBxJNIFtFoJIrQZs707vmRCTPKgwoN3v6wBCrxEuWZUo4g4UpdWUoZHCaqbTFlmz1iOUoqLlyT9dIcEgl/rxgxMhgDTzzOQ4QAsuxEkcfdrBtmsjCg1z+DecPMwfoaa6t8oX2jUFTnk3h0gGlJDAJzA6cfhDZOlBvoHPEvD8tyrEcsnL/CPUSN4LZg7/ABDwAqiSwfeC431eH5cgAbxxYfRhUkYXIDZtrnHLm7+WWeY+AgEzEjFXIUpzTXj+0DLSAagnIuWrhVUgQuZaS50z5at5pEB2mZi1FAW97QDShUNoPoQjA5r48fpo8U77s/eRHqFVEAidJCTCG4w7ajT4QOIBxUpssoelkhuFdNKwyxbwhYVnvpAOHp4R5CccdAEksHfOJCzoZI3tSmr/ACeALOh1N1/aJWWKMMqVej68tOcByVkFjTdp/pc5QQDk+RIoyU1O6tBwgedSpDu2VdHyjlzmqMqZPm7kd52FRAdey2GGj4qnjmfhAVhu+dapnZyEqmKfoNO+osEpG8xZNntjJlvXjUTLkJLYqPMUPWSjkQxUaDjF/tdnkXdZF9mhKEpSoJDsVrUGT3jVSnzOgypAY9bLqMtfZuCU+sU73Ykf0vrHsmzgadRU8oMQsKUST6xfERxclhxhxBl4Q+LE3ew4Q1TVJdzRtN8AEkV8cjlXR4VLlEihrSmtKaQ+qYlmCCaEOVGhOrD3GGlT2YZU4b4D3sXz1PFy2nxh5KWDtlvy6DSGcQBcEg5c6Pl1zhC5zA0z4vAFFaSeb65asDpnCVLD0yqX8Bw0aAZdpUpXv6ZHnHTl5uK5cunyMAVOm90ZbuTsx8jA3amj7yRQUYPDU2dRm4Z+75w3/ECvLLo0B7PmuxL0Yn/c/PSGUmjbqD3wi0Tw/wAIZTO13wHmLlzbOPBnHJqWyEKmECgL9IDpxhtSWGZq0ekxxMA5ifSPCISjdDqbOS1D4QCQPpzHQ92PBXgY6A+if+ll2iosoH/knfrhu0+jmwJAAs9Dn9pO/XHR0Awv0dWBvuD/AMs/9cD/APT2w59hUGn2k7Wh9uOjoAv/APhSpiRLVjwIJSlImzkgAUA7qw+QgKfsPZJlFoWoDJ59oLf/AGR7HQAU/Yax1+yOf82dub8cMTNiLICGlKH/AJZ3646OgGv8FWT+WrP+bO/XHK2Msv8ALV/yzv1x7HQDB2MsoA+zV/yzv1whexdlb7tWn/dnb/zx0dAMJ2Psoylqy/mTv1wzO2Us5zQr/lnfrjyOgGBslZn+7V/yTf1w0dmLOSxQogZfaTaf+0dHQDc3ZSzfyz/vm/qgRWzNn/ln/fM/VHR0A2rZyQPYP++Z+qIW3XbLSSAlq71fOOjoAG2SQk0G/f8AiMCHXrHR0AVYZhBLcd24Q+bQrf5COjoBk21e/wAh8o8jo6A//9k="/>
          <p:cNvSpPr>
            <a:spLocks noChangeAspect="1" noChangeArrowheads="1"/>
          </p:cNvSpPr>
          <p:nvPr/>
        </p:nvSpPr>
        <p:spPr bwMode="auto">
          <a:xfrm>
            <a:off x="73025" y="-1181100"/>
            <a:ext cx="1857375" cy="246697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9400" name="AutoShape 8" descr="data:image/jpg;base64,/9j/4AAQSkZJRgABAQAAAQABAAD/2wCEAAkGBhQSERUUEhMWFRUVGRgXFRcWGRUYGhUYGBcXFRcVGBYYGyYeFxokGRUVHy8gIycpLCwsFR4xNTAqNSYrLCkBCQoKBQUFDQUFDSkYEhgpKSkpKSkpKSkpKSkpKSkpKSkpKSkpKSkpKSkpKSkpKSkpKSkpKSkpKSkpKSkpKSkpKf/AABEIAQMAwwMBIgACEQEDEQH/xAAcAAABBQEBAQAAAAAAAAAAAAAEAgMFBgcAAQj/xABFEAABAgMFBQQHBgQFBAMBAAABAhEAAyEEBRIxQQZRYXGBEyKRoQcyQrHB0fAjM1Jy0uEUU2LxFiSCkpMXQ4OiNKPCFf/EABQBAQAAAAAAAAAAAAAAAAAAAAD/xAAUEQEAAAAAAAAAAAAAAAAAAAAA/9oADAMBAAIRAxEAPwCXvH/4Z/L8IzfZoNNbn740K32n/Jn8v/5jN7gUe1oaPAaZKVTpAUv1usE2NVGOohLMYDydJcK6xQ58o9tnrF7mT6K5RUJiR2rwExh+zHWAwgYMzwiRSSZRIH00R1mDorxgKehbzK789RWLFdV0hawrj1itrlHGWqx+MW7ZOY/dNWP1rAaTYLOyByERN7o7vUxPWRPc6fCIu8pDjMCrVb3awFWnys+UMXUll/VYtSbnSpwkhZZsmSOZ38IHl3clCmCFKUKUFBzMBGWX73g8Qm3aXIatR8BFrk3QoLxENwo44HjFa2uS8wVq7boADZyy5/Wp0iw2W78SuSojriQM3Fa+cWC7VkTNM4CxWazFKYqe1aCxi9k92KVtUmpb6pAUy7Ed8v8AVecXlMppZ6e6KfdZJmCmv08XqXK+zL8PdAZrtJRZfdwityi608CPfFu2oR36bvrKK5ZZf2qX3j3wG23Yn7JHLjHQuwJ+zTyEdAT0y45Kk4SxERsrYazpLgDyjG5PpBtaSGU761+cTV37eW2YKB99YDVFbOo0aGBsugDOMwtXpLtUogKBrlWC7L6VppHeSelYC9TdkAo0NIDV6Pw7gxHXV6Q1TR6piTse2pUWwnPdAcvY1QSwfnAknYdQDOd+UWBF/EvSIy1bcBMzCEu0BVj6N5iVKOeI7o8sezSpSziKiA/eyD8E6mL9Z7ymTUg4cIJFWr+0dZbldRx8SeLs3WkBES1zjJ7is+6wABDb9BCrLs+wckqUz1+t8W+VYUgEBIAPvLVhfZAe6AhbJc+CUzkMT5ftBtnkoGEKIdTs+9n9zwq8FqV3UUrWI6XdjMSoukuHqzOPcTAekIwlSilKRkSQHqzlw7E0HGI687ikz2CyxPqLbCeZNAodHj29ruqFqZaUkFKS7Yhk43Al23wmZMmYCV4WNBhD4To5dx1BgIKTs9Nsy8K0MMkqDlJGbh4Ku6W0wuMzFo2cvVE0GTMDlIBapKd7EOQKa784Mt1gTJ75Aw/i+soBvsu7FM2rRnTkYuQvSUzYhlvEB2iVKmZkHwgMyuGzkzQ41jQp0gCUTy90ESbtkpLhuDNBE6ShQbT5wGT33ZyuaEgs/hXJ/OB5mypQUk6M/wC0acjZmUVBWoL1EGWq5JawxL9BAMWE/Zo5COiYs93AJAGkdAYVdN3JKKio8oteythTkz0iu3XMoRwi3bH18IClbfWbDNDcffAVw2TGC7/XKJX0ij7ZL8a+cI2QT3TATuzlhCOkT92WYBZPGI2xoq/GJW7fWPOAk02tl4ToHNaDm8Em5pM11LYlqEJAbkoViPu+6FTp61rIEoZ6k4f6c+pgm+rYHCECmQDHhk0BLXRPR92hLgZ6kbidc4kp0suGppDFyXf2UsAnvH1j8OQiRWiA8lS2hE0CHwYbXACrSBEfaeHGJKdyiPnmABmyioEHIg8soHn2dRlMj/UAM33gsIJmKpm4P0YOsMhLFw4PKAq1luUTFd5IUxoRiQtJG5adXi6yFICOymKUpwxQs4yeB7rdYj5tgxFqipYj3UjrEFCYy2cUcsD45HqIDEL9kT5FvmyUmYgJUcKV6JNQaUw8YMsMq1KI+0oflGkemC6QbOm0hAxyyE427wSogYSoZpr0MZzs7emNTKphpXp84D202q1oJHaZQNbdobVKP3g304+cSG0QJfC9Wyio3hKmOcT5BnzpAStl21tZLYgedIu+zFutM4hSiGcZPGY2Id4P8/KNg9HSfszz69TAXKTIVhDkx0EhHOOgPny5FOSNGi87JHRoolxqz5Bonrt2mTILKIHlAA+kQ/bJ69N0C7Mkh2f3CBdrL6FomApdhBuysl4C52KXSE21RShQHtEB3ZsyWgmxppDVuUyQdyxx3/OAkNnVzpktg4S2tA/PPwiRui7E9riLqwlyTk43CIy4LzRLWZSnK1FkvVgTU7gOIEXNFnCahsJFPN3gDpLNwhxUNSFBoIlkZQHjR2HhC48xQAdpypEdOHe+vfElPECFO/3QEVblsW84eu20k4waM7GBb1UxFCwzaOuu3JyIIdmf4tkYA5NuwLcklPtBsTjlEouzoWApPeSag1ccAr4QJMsolly+Hfql8n3iH5MsJLy1EBdaVlrOqwRQE6t4QD9uu5M6zrkqqlaSmr0f5FvCPmqYF2adMlK9dClIUH1SWdz0PWPp6Xa0uUgutIGIZs+XCMp2y2OlzbaqcywqYUGYnEgSw3dUcRDuQPGApF12lcyYQSTl0iQ2hsrBwNNH+cEKu2XIm91yCRhJpR8uPOF7UWhOAsatAUyyI77Z742D0ey2lxj93+uC1H9/9o2PYEfZnmYC7u0dCjKeOgPmi5p/ebhQ7oct93LmF0Bxn9GJa5dnpozlnI6RP3Ors6LlqpwpAZxNsxQSlYY8XziybMjL4R5tnMC5jplq4skwrZSSr8J6wF7uwOBBirt7RC07+b8SG13QJddBV4m7smBSjveAo9vs0yTOAV6w9r+lqVjRbhvDtbKlT5Ep8Gz41MVrbaysMQyAJUNBur5NHuw144pC0MxCgWOdXgLvIWzVDQdKMRljm4gN+vOD0IO4+B+UA+0JLZ+A3w0bVVuH0Ij5tqUElj3kkhPF6ikBITAdQIBtVvkod5iARn3gT4AEiMx2g2vtq5ipaVDswSlTMASCxJJ3Fw2WsRFnvOWgfaWgKmOwRKSpdSCwKvVdnpWA0xd4SphwpU5roo9Bvj2ySkq7wVLKXKCrEgAEZjfqMt8UqTb5iFCZLlTJZS7FuyFEvjAJAAOKqRSkWW472liauTgSEFQKWYsClCknoFYX1YboC5XZOSZYSVhZTR6gHcHUK5eUV6/LKQvBZZq5ClB1YFAiuoQpwFaU3w5a8SFK7NRYg1DO70ambEw9dMxa1DtKmneIDHc+ogAZ90rk2RSbPOWmaElZmHvLWpIxkZ1JAVluO6IC87QqZNkWh1LROloOB3AUlJdTGockHpErtZtILNMlOxKVBTDIhikpXq2Eqo3tCI+y3eibLsy3KUoRMkjvGmGYVDu5E4VCsBU9q0HEkcQxiFv9wlTnQNvz0ix7VS6jdiTvBoc4rV/zAQQTUAHnpARl1r76SchuGW6Ni9Hsx5Zc6xj12y+8NN2/pGxejtP2Z0rAX0Hl1jo4ynjoCN/ibNoUeUNLlWZWeCM82d2AnTkY1zlgnR8oB2i2PtlnLypyyNxMBqAueyk5I8vlDiLps6cgmMLXaLejOYW8TDH+JLaP+6eTQG/GwSmo0eyLGhJcRgg2ntzOFk9IWnbC3DMwG1X5cyZ6VJChUVByLZdYp/8AhqfZJiVhSWUQlR4HLLVwIpH+NbaDnRuME3ftVMmzcNpoiYwVUkYg5QrDwL+MBo0q9FKlAoOFwrG+LfkMPeKjWjtFftdntU1lyzMQlyyu1UhuRxNplBFptHYygkl2xK0rUeNHiCsOz1ptxE2fMT2SiSiWtSjhln1cKBQlmOhpAHSr7tAAEmclcwYnZaVOAkqLKwkY8ILVYMczSJ+QmfaLFLtZmKxethSwYIfCQfa7wS5aoxDOJWy3NIRLlgSwQlSAVFKEleqgQBQYRMPIxJhCUWdKUBKEhLBKQANTQNAZjabEJ1o7JCn7VSphw4WwrUVOlZxOUk4SMNGi52bYyzpIURUBiApKOta1iItVllpKVOkLBxJan5gDx3RZrPfcrADMWqXwVLVXiMIOIcjAeKsCFsnuhI0GvNRqrIUG6H03aj+HMw+0VKSQ+WJRT0YhtKjhEZaNrrOAaTViqaSyCQcwD7AbXOK/f+1dotKkhMrspSCODDJ3bdRoC9Js2OWlVQ1TwahcCCLulFFWegbDkWyERtyTlLs0wl3JNOTBNeQDxN3TaHQAQBu0ygMy9IV3pttps8uzgKnkrSFHugICg4USMwQsR5Y7QP4RyTS0BKQn2lCWoFuDgGmdInLBdRl3lOXhoJndLsyaKAA5EiBdsLME9lZ5HdwlcxQQAVAqy64DAM3lsoqeHSoEUYjQ5t74irf6MZkz2m5DLWEz/SemxKVZlSiOyOGjl8jiJ1UXLw5K9N0nVBHQwA1m9FM1JBxnwEXrZS4VWZJBOu7yiqD01yNx8DBNi9MciYsJchyBV8zAaVijojZF54khQIqHyjyAXsuoGSkiE30gHPfCdkfuE8z8oF2stWBJPHlAUzaSWlILDWKPOsi1uw9zHxi2Xnbe0S2cDXbLpk8AHd1nwpAIalYVZrtSpRURTQwcUgCPLTagJRakA7aBJSnIPlziGn2uUBo/Ie+KtarSpc0upTPR8vCCbTLHZhjyaAtuz96y7Yr+GW+MAlJcALD1CicmHKNKlmUgMJ0oEABkqSTQbkOfAR88SFGWsTElSVIIKVAtXIUz8+kbfsdLlWyzyp8xCVLU4UPZxJLGnHPhASSbQZij2feSkEP7KcQIKiQSCoh0hOfeJJTQRNTpR7J2p7qVgW+JpEsS5QSkmiad0Z0IFYpe0W0VtlSjjkEMGKkqxJ5gioHAh4AufbbPJxmZMTvcs40aG9k9rgmbMkSiVI9eWHyDsoe4jnGe3NcM28JpUokITmdP9P8AVxjUrg2ck2aUBLQH1Oqs2JJEBY1WlC0YwHcV484iLwlJKcSUjME9IFtNqMpRU5KD66QXI/qA4bhBdlXrQoVUbikjSAk7gmvjS1KGuVeMHzZ4l4dARppEJdM0S1Kc0qH5HV+AECX/AHiUzUjEMKcSqO+FLFoCQvuwlM1NoTNUlKylK0MlqAjEFGoyEUyTbzOUoomA1Ukk+tk1N4IyMXqevtLL3w7FLjjhD+aoyyx3gmXPKSAAwbLnpAA7X7NJUXHrUr01ii2m6+zLGNOvO3oW7eUUq/RhX831DahoCDtFkZLgQFIUQsNm498TFptTyyzcWrloYjZErvp/MPfAfRd0TnkS3Z8I1MdCro+4l/ljoCT2Q+5HM/OB9r7IVgiCNklfZciYKveAym8rvMtyd0QidoRKcH+/jFz2u1jKb3lDEYC32S8hMQSmKpbr5WSQ7D94lrg+6UOEVy2jvmAaQolVTmYkpijhbny8IjkZxILIw1eAj+23V+EaZ6L9osKVyCapeYkbwfXYcDXrGXrz+sokbjvBcieibL9ZBcDfoU9Q8BudqvT/ADElP4iW6JJiTM4KFcNQXdojbossm0JSse2MUpWRQoAgpG4sTSI69NiHJMy0zQh3KEkJSBxIDmAlLXellsksHGk09VOF61yeK7aNupk1kWayTZhOWgO6rYQOoiUsGz1jkqSpKETFgUJOMjljJAiSmW9Z7stGEFnUWdXhAViwWW1k/wCYEpKSapC1EoegBUEtnoDFsF1pTZ0p9p1MR4gAQrsDhbIZl9fLOI2emaxRLUkhzhBph5b4Amxz8M0k1c958wSHy5xBbSWgfxYQ7aU/CDjUTwbCDweHLOuZ25StGEvL7xOYUWKuAoPAxXr/AJvbzwoH79pYOTSSErWuozIEtJ5ndAXyxWharumTEnvHvBy/tP5ikfPd/gyrTNSnEgBagAdA+TtXOPoy6pYmWFaAGGEpzo3McAPGMKve6JlotSiBmeOQLDygI7Z21qUtiSYkL8TXeD74XdmzUySrvaH56wm/M21zzpzgIWcghJ6eWQ5QHILLT+Ye+JC0zWltpESpRxDpAfSV0EdhL/LHQzc9ZEsv7I1j2AldkT3OsSF6mI/ZE9yD74gKPtXKcHfGU3zLIXGsbUFkmMmvucMZY6wEtcA7h5f3iv2tH2hGhfnFg2cYoNd8QV5Dv8zACoDqaDp0vu8N8PLurCnF8ofBT2VYCvrFYJsaMzy+hDCxuh2QYDQNj9ruxWiTNOGXMPdUXaXM9lR/pJoecadZraVnDMGFeSgfeNFJNC8fPttQcAjT9htpP4mwHGoGfZMKQo5rQR3K6kBOE/kG+AuqbrShVAK5sAPNoN/h0BmSBxo/iaxTU7eiWgduhcpbd0rSoBXItEVevpNl4RhLnUJJLcyo0gLrf17olyyVEChqfdTfGP37tvNMx5fdZz+b63xHXttZNtFD3UOWc/TwLYrIFvMmEJlJZytwFtXwasBYrr2utK3lrQ5KShBaoxJIFHokOVE6Nq9HLReSTOTJRX1EAtiZCaUD+sos+6kOXFc9ptiSZP2UpZOO0qSMUwAsESUkOA2p4xeLk2UkWVuyRXJS1VWo7yflATuygPZMtJSFb9zMQz8or+0GyKLFJnWztVzOz760YUABDsyQNQ+pq0WyzKw5xmvpd27E1IsMhVCQZ6nzAIKUDg4c8hAMWi3y5yccvI1YhizndlpFT2gPjEhdssy5YAG8tXvc4DvyWVI7RJdIYFi5HAjQQFctau5l/bWnhEbgyg60zxh5H+8R4W7NWukB9EXIr/LyqeyPrOOh65Ff5eXT2RqI6As1nlIRk3T+8OrQlWf15x87y9u7XTvvBA2/tg1BgN4tNzSpmYBiLm7A2VeaE+AjI5G39tOsPo9INtdqUgNak7FWdIZKUjoIGn+jmyLU5Ql+UZifSHbeHn8oUfSJbR7P14QGnq2Cs5DYfIQOv0cWYhsLdIzMek22HQeMep9JtrfIf7v2rAaCfRVZfwiG1eiyzAuAPCKOPSdaN6fPSPFelC0M8BeJ3ozs6ksfKPLp2BkWUqZ2WACdAxKgSDFEV6VZw3+MF3Z6QJ1onyZLferSk10OcBqKrsl4R2gStOpLMdxIjM9qLbZ5k0ybBY+3nCh7NDpSeJZj4xP7WWCQR2aEntM1qxzgJYIcOlK04lnMA0AL1yiCuiyzLMgolTZiEmpGJQc7yxqYACw+i+eR2trYEnuSUFJWrek+ygDMxarr9HUgETZ3fb7uWSSiWBQCtFq3nwaA7HeZFssqp61KW/ZS8SlHD2jJJw6u4q8XidN7vIkfGA5BSkMAGAYClKabv3jz+JSEkvlEba7QEpd+DHjGe7ebYKT9hLPeIrXLc438ICR2+9JJSDJs6i9cahoMoywzXWSp8RNXfOPFgk8ffvhxwzEVA6mAsFovUKs47zKAoc30IDZRGWa+5ktbsDRqNWrV3jhALkAAZfOGF8H+XCAsaJliWlS5staAnCCJZ/ESxSFGiaGmkNlF2BYwqtBHEJA5O5fnEOg/YTA+qT0B/fzhpJSGObZ8nqIDYbH6TrAiWlP2vdDfdg+eKOjGVz0vUR0BqcjZSX+EQfJ2Vlk+qIrSNrFIoYOO2C0jE1IAm+7AiQglmZ8opM++60iQvzaozgwyMQ/8Jic8BAKF9rdgHh+1W8s2+rDMv8IDWgJyNcoX2JzVU5QDIm1qatkMugh7Op8YSgYciw1hJmAkByNPkHgFy1NUv9aR5Nm5iFqAagfrA611ygGl6RavRjJe3pWoEiSiZMO6gwDzUIrRWef15xcdgrIsotIQSFqTJlBVCEhUxS1q5hMinFYgLgpCj3lJJxd4llZmr5R7Lnv7mPCG5t1Sk1CWVl2jnHucrHeJ4vFdtt9LkzuyIKiZalpXqoAKKgoDUBJOIdXLQFf2jvlrdLWD3ZK0HPVKyonwAjbrRMCMf5qeYy6R88WawTbZaCmVLVMmTHOFLcnd2SANTxjTNuNuFWbFJlsbQpCBMUDiElRT3w4zVUtuzNYAfbDa4IK5KKzCc6ES9XP9XCM0nCpckkmpepO87zDktTuS5q5JzPEnU8YdmKxcQeUAKiaxfdDnaPx4+6ELkgPTk5hkUNaNk/i0B7MBflnpDJyd3H1pC5rqoSAOumseolDMZsNc/lANYycgz58Y4jR2Hv199IdnU3fH6zhsE9afNoBpUp6vHsLMwCjPxrHQGwJ2EkzAFFE5Ooo8PK2OkqGB5gJoDgHyi9JmHC9Yj7feiZEszJi8Kd5+GpPCApp9DskHv2laU6lkht+YpFQvay2ZEwossxcxCHBWthiVkQltIndtNt/4lAkyMQRnMWpwZh/CBomKnKDJLAOejQDJkVdsvV5R7MUTnD8yWByFBu/eBZqmrk+WjeUAlaoHm0IygxEylRnHiZYzavjANoUSl6V3cM4SlDmnyzh4y20qeUeoAbwaAaUhvrR40r0e3WUWQzD605RUBuSnuJ8SJh6xQ7BdyrRaJchD4lln/Cmqlq6AGNiMgIQlKAAlICUjLupSAzdIAC0oc8vrKK3fJIImpSkmViYmrpUkpUnkQTTjwifn1PH39IpO1W0A70iUX0mLLsls0J37ifnARWzW1SrFInJkowzpxCROo8uWAHCB+IqL8GeuURAUTUkkqcknNT1JfWta14w6lIoNH0bLhCihvKAaSMTPpw3jfHTCztTTX4w8dwDg6fCELBbXeX0/aAYmSlpLEM2b6PUc4RMDZ5kOwzPyD6mFiaVCjkZYjkNWSM1dYcTLarVLPvalSeR03wDPYKJqHOie6Gp5wmaQ5rTzO5wMvhBi8qFuDO2+tXyECznfkWFcuPwgBppy0O7PjHoqf25fOPFjeK5k7+GcEJl93UAuW0phZoAam6Oh0SF6BRHSOgN42g9ItklWcKkTEzSSyUIJzZ+9TuiMjvfaObapnaTlFX4R7KPypy65xFyUPkK/LKHp8oJSPN4BUqZiOXWCEzsqaajfpDdmlHDUA8dYWUfRyrAJmTuHTi0NTLTVtw03kQQuWwqatmOr9YGUiu7Khz8dYDkrJrmfDo8KEwHLzzhKZdaVzy8X8KR6A2jHnAeomVoB135w2bT3WGtH51MLWwqM2euYaEWCwKnzUSZfrLISNw3nokGA0H0XXU0tdqXmr7OV+VJ7yhzUQDyi222ewpmPomsESbEiTLShJCES0s5JACUipVuGpPGM12t2wM9RlSS0pziXQGY2YG5PDXygGtp9rwomXIUwLiZMGatClB3f1dMorCFsBVmNKUHGOmyWPnoejZjlCUrqxI56MxpAcojUVLktrz98emfTo+scRnUtxppViM4bLnIN/UpxTgn5wHqbSaYumpMdNdRZXdB9mrcVHVRaOTKZzVxkW4jTx8YXgUCDXxY/OAbwU1L5+8Nuj0rVQDWm/Qfp84JSTUksMtNx1L8IGtE1jSoGRDZjhrn/AOsA2JlS9Nz65BoRNS9Tu0YcucIxvlvjpgDch7zAJLsHh4ryZRzoOZEDrndWgtaSwf6yJgBkzaa+Jjo5ADR0BJ2eVWDLTZwoZ9Sc6PAirTlwrCZyXZWmQgDbDaKBNTvcjyghckBL0UK73O7LUGGLJJJpq3KpggDMFsjWhqKUyaAY7LfrTq0MrFScqnM6U0gialR4CmrO1KCGFFlNq7HOsB4qRxO96P5Zw2QHqRRifEe6CA+QLsG/dt0N2hTJVw1bWtK84AO22ija+rpvBDeEaD6J7j7OXMts4hIAUmWVMyU+3MJOWIpZ9wO8RRbmug2qeQpYRKQCqdMPqy5YLE8SfVSN5if2m2n/AIhpUtPZWWWwloPtYQGUvQszhPsvqawBe2G2htJ7OXSQCzazQK4lbkDMJ1zL0asr7yXABPAHq3lDC7agBwcRO8ZccROfRzAotilE6b8x56wDy7QhLua0hkzFKJIGWpYUzbi7eULkWMZluBL184KlIIzGXxpXQ+sNdIBkWdhi1cO7a7oWhBYEM9NBV9DWnKCJqRuAZno1ScMNzg+461BqTmc84BCJFMmOpIdi4b3QhS6VrwzHj40ghKGz/boDrAxQac6bs21zMB0qbozuOTZ1geYp893w/cwkEkCoZsmLswGY4iEz52pZ9394BBaETH3c+UIxfXwjk84DzGd0Edo2dWam81J98DmohbQCO04R0d2RjoCQEt/rPnDkjvFqcqfOGSNzv9boLsqXOLSAkZS6MGcCrcDoox6q0UYkhhlkMhu1hNnlg0YUNQcqDOh3QRMalK5EHhruAbTfANTFPuypUHjn5wwkNzOQGpO6HLQgJSzdX10DbhhPPEIanTwMNMqg7votAco55ZuKca5n9oZmpK6AgfiLsBxJNIFtFoJIrQZs707vmRCTPKgwoN3v6wBCrxEuWZUo4g4UpdWUoZHCaqbTFlmz1iOUoqLlyT9dIcEgl/rxgxMhgDTzzOQ4QAsuxEkcfdrBtmsjCg1z+DecPMwfoaa6t8oX2jUFTnk3h0gGlJDAJzA6cfhDZOlBvoHPEvD8tyrEcsnL/CPUSN4LZg7/ABDwAqiSwfeC431eH5cgAbxxYfRhUkYXIDZtrnHLm7+WWeY+AgEzEjFXIUpzTXj+0DLSAagnIuWrhVUgQuZaS50z5at5pEB2mZi1FAW97QDShUNoPoQjA5r48fpo8U77s/eRHqFVEAidJCTCG4w7ajT4QOIBxUpssoelkhuFdNKwyxbwhYVnvpAOHp4R5CccdAEksHfOJCzoZI3tSmr/ACeALOh1N1/aJWWKMMqVej68tOcByVkFjTdp/pc5QQDk+RIoyU1O6tBwgedSpDu2VdHyjlzmqMqZPm7kd52FRAdey2GGj4qnjmfhAVhu+dapnZyEqmKfoNO+osEpG8xZNntjJlvXjUTLkJLYqPMUPWSjkQxUaDjF/tdnkXdZF9mhKEpSoJDsVrUGT3jVSnzOgypAY9bLqMtfZuCU+sU73Ykf0vrHsmzgadRU8oMQsKUST6xfERxclhxhxBl4Q+LE3ew4Q1TVJdzRtN8AEkV8cjlXR4VLlEihrSmtKaQ+qYlmCCaEOVGhOrD3GGlT2YZU4b4D3sXz1PFy2nxh5KWDtlvy6DSGcQBcEg5c6Pl1zhC5zA0z4vAFFaSeb65asDpnCVLD0yqX8Bw0aAZdpUpXv6ZHnHTl5uK5cunyMAVOm90ZbuTsx8jA3amj7yRQUYPDU2dRm4Z+75w3/ECvLLo0B7PmuxL0Yn/c/PSGUmjbqD3wi0Tw/wAIZTO13wHmLlzbOPBnHJqWyEKmECgL9IDpxhtSWGZq0ekxxMA5ifSPCISjdDqbOS1D4QCQPpzHQ92PBXgY6A+if+ll2iosoH/knfrhu0+jmwJAAs9Dn9pO/XHR0Awv0dWBvuD/AMs/9cD/APT2w59hUGn2k7Wh9uOjoAv/APhSpiRLVjwIJSlImzkgAUA7qw+QgKfsPZJlFoWoDJ59oLf/AGR7HQAU/Yax1+yOf82dub8cMTNiLICGlKH/AJZ3646OgGv8FWT+WrP+bO/XHK2Msv8ALV/yzv1x7HQDB2MsoA+zV/yzv1whexdlb7tWn/dnb/zx0dAMJ2Psoylqy/mTv1wzO2Us5zQr/lnfrjyOgGBslZn+7V/yTf1w0dmLOSxQogZfaTaf+0dHQDc3ZSzfyz/vm/qgRWzNn/ln/fM/VHR0A2rZyQPYP++Z+qIW3XbLSSAlq71fOOjoAG2SQk0G/f8AiMCHXrHR0AVYZhBLcd24Q+bQrf5COjoBk21e/wAh8o8jo6A//9k="/>
          <p:cNvSpPr>
            <a:spLocks noChangeAspect="1" noChangeArrowheads="1"/>
          </p:cNvSpPr>
          <p:nvPr/>
        </p:nvSpPr>
        <p:spPr bwMode="auto">
          <a:xfrm>
            <a:off x="73025" y="-1181100"/>
            <a:ext cx="1857375" cy="246697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 name="AutoShape 10" descr="data:image/jpg;base64,/9j/4AAQSkZJRgABAQAAAQABAAD/2wCEAAkGBhQSERUUEhMWFRUVGRgXFRcWGRUYGhUYGBcXFRcVGBYYGyYeFxokGRUVHy8gIycpLCwsFR4xNTAqNSYrLCkBCQoKBQUFDQUFDSkYEhgpKSkpKSkpKSkpKSkpKSkpKSkpKSkpKSkpKSkpKSkpKSkpKSkpKSkpKSkpKSkpKSkpKf/AABEIAQMAwwMBIgACEQEDEQH/xAAcAAABBQEBAQAAAAAAAAAAAAAEAgMFBgcAAQj/xABFEAABAgMFBQQHBgQFBAMBAAABAhEAAyEEBRIxQQZRYXGBEyKRoQcyQrHB0fAjM1Jy0uEUU2LxFiSCkpMXQ4OiNKPCFf/EABQBAQAAAAAAAAAAAAAAAAAAAAD/xAAUEQEAAAAAAAAAAAAAAAAAAAAA/9oADAMBAAIRAxEAPwCXvH/4Z/L8IzfZoNNbn740K32n/Jn8v/5jN7gUe1oaPAaZKVTpAUv1usE2NVGOohLMYDydJcK6xQ58o9tnrF7mT6K5RUJiR2rwExh+zHWAwgYMzwiRSSZRIH00R1mDorxgKehbzK789RWLFdV0hawrj1itrlHGWqx+MW7ZOY/dNWP1rAaTYLOyByERN7o7vUxPWRPc6fCIu8pDjMCrVb3awFWnys+UMXUll/VYtSbnSpwkhZZsmSOZ38IHl3clCmCFKUKUFBzMBGWX73g8Qm3aXIatR8BFrk3QoLxENwo44HjFa2uS8wVq7boADZyy5/Wp0iw2W78SuSojriQM3Fa+cWC7VkTNM4CxWazFKYqe1aCxi9k92KVtUmpb6pAUy7Ed8v8AVecXlMppZ6e6KfdZJmCmv08XqXK+zL8PdAZrtJRZfdwityi608CPfFu2oR36bvrKK5ZZf2qX3j3wG23Yn7JHLjHQuwJ+zTyEdAT0y45Kk4SxERsrYazpLgDyjG5PpBtaSGU761+cTV37eW2YKB99YDVFbOo0aGBsugDOMwtXpLtUogKBrlWC7L6VppHeSelYC9TdkAo0NIDV6Pw7gxHXV6Q1TR6piTse2pUWwnPdAcvY1QSwfnAknYdQDOd+UWBF/EvSIy1bcBMzCEu0BVj6N5iVKOeI7o8sezSpSziKiA/eyD8E6mL9Z7ymTUg4cIJFWr+0dZbldRx8SeLs3WkBES1zjJ7is+6wABDb9BCrLs+wckqUz1+t8W+VYUgEBIAPvLVhfZAe6AhbJc+CUzkMT5ftBtnkoGEKIdTs+9n9zwq8FqV3UUrWI6XdjMSoukuHqzOPcTAekIwlSilKRkSQHqzlw7E0HGI687ikz2CyxPqLbCeZNAodHj29ruqFqZaUkFKS7Yhk43Al23wmZMmYCV4WNBhD4To5dx1BgIKTs9Nsy8K0MMkqDlJGbh4Ku6W0wuMzFo2cvVE0GTMDlIBapKd7EOQKa784Mt1gTJ75Aw/i+soBvsu7FM2rRnTkYuQvSUzYhlvEB2iVKmZkHwgMyuGzkzQ41jQp0gCUTy90ESbtkpLhuDNBE6ShQbT5wGT33ZyuaEgs/hXJ/OB5mypQUk6M/wC0acjZmUVBWoL1EGWq5JawxL9BAMWE/Zo5COiYs93AJAGkdAYVdN3JKKio8oteythTkz0iu3XMoRwi3bH18IClbfWbDNDcffAVw2TGC7/XKJX0ij7ZL8a+cI2QT3TATuzlhCOkT92WYBZPGI2xoq/GJW7fWPOAk02tl4ToHNaDm8Em5pM11LYlqEJAbkoViPu+6FTp61rIEoZ6k4f6c+pgm+rYHCECmQDHhk0BLXRPR92hLgZ6kbidc4kp0suGppDFyXf2UsAnvH1j8OQiRWiA8lS2hE0CHwYbXACrSBEfaeHGJKdyiPnmABmyioEHIg8soHn2dRlMj/UAM33gsIJmKpm4P0YOsMhLFw4PKAq1luUTFd5IUxoRiQtJG5adXi6yFICOymKUpwxQs4yeB7rdYj5tgxFqipYj3UjrEFCYy2cUcsD45HqIDEL9kT5FvmyUmYgJUcKV6JNQaUw8YMsMq1KI+0oflGkemC6QbOm0hAxyyE427wSogYSoZpr0MZzs7emNTKphpXp84D202q1oJHaZQNbdobVKP3g304+cSG0QJfC9Wyio3hKmOcT5BnzpAStl21tZLYgedIu+zFutM4hSiGcZPGY2Id4P8/KNg9HSfszz69TAXKTIVhDkx0EhHOOgPny5FOSNGi87JHRoolxqz5Bonrt2mTILKIHlAA+kQ/bJ69N0C7Mkh2f3CBdrL6FomApdhBuysl4C52KXSE21RShQHtEB3ZsyWgmxppDVuUyQdyxx3/OAkNnVzpktg4S2tA/PPwiRui7E9riLqwlyTk43CIy4LzRLWZSnK1FkvVgTU7gOIEXNFnCahsJFPN3gDpLNwhxUNSFBoIlkZQHjR2HhC48xQAdpypEdOHe+vfElPECFO/3QEVblsW84eu20k4waM7GBb1UxFCwzaOuu3JyIIdmf4tkYA5NuwLcklPtBsTjlEouzoWApPeSag1ccAr4QJMsolly+Hfql8n3iH5MsJLy1EBdaVlrOqwRQE6t4QD9uu5M6zrkqqlaSmr0f5FvCPmqYF2adMlK9dClIUH1SWdz0PWPp6Xa0uUgutIGIZs+XCMp2y2OlzbaqcywqYUGYnEgSw3dUcRDuQPGApF12lcyYQSTl0iQ2hsrBwNNH+cEKu2XIm91yCRhJpR8uPOF7UWhOAsatAUyyI77Z742D0ey2lxj93+uC1H9/9o2PYEfZnmYC7u0dCjKeOgPmi5p/ebhQ7oct93LmF0Bxn9GJa5dnpozlnI6RP3Ors6LlqpwpAZxNsxQSlYY8XziybMjL4R5tnMC5jplq4skwrZSSr8J6wF7uwOBBirt7RC07+b8SG13QJddBV4m7smBSjveAo9vs0yTOAV6w9r+lqVjRbhvDtbKlT5Ep8Gz41MVrbaysMQyAJUNBur5NHuw144pC0MxCgWOdXgLvIWzVDQdKMRljm4gN+vOD0IO4+B+UA+0JLZ+A3w0bVVuH0Ij5tqUElj3kkhPF6ikBITAdQIBtVvkod5iARn3gT4AEiMx2g2vtq5ipaVDswSlTMASCxJJ3Fw2WsRFnvOWgfaWgKmOwRKSpdSCwKvVdnpWA0xd4SphwpU5roo9Bvj2ySkq7wVLKXKCrEgAEZjfqMt8UqTb5iFCZLlTJZS7FuyFEvjAJAAOKqRSkWW472liauTgSEFQKWYsClCknoFYX1YboC5XZOSZYSVhZTR6gHcHUK5eUV6/LKQvBZZq5ClB1YFAiuoQpwFaU3w5a8SFK7NRYg1DO70ambEw9dMxa1DtKmneIDHc+ogAZ90rk2RSbPOWmaElZmHvLWpIxkZ1JAVluO6IC87QqZNkWh1LROloOB3AUlJdTGockHpErtZtILNMlOxKVBTDIhikpXq2Eqo3tCI+y3eibLsy3KUoRMkjvGmGYVDu5E4VCsBU9q0HEkcQxiFv9wlTnQNvz0ix7VS6jdiTvBoc4rV/zAQQTUAHnpARl1r76SchuGW6Ni9Hsx5Zc6xj12y+8NN2/pGxejtP2Z0rAX0Hl1jo4ynjoCN/ibNoUeUNLlWZWeCM82d2AnTkY1zlgnR8oB2i2PtlnLypyyNxMBqAueyk5I8vlDiLps6cgmMLXaLejOYW8TDH+JLaP+6eTQG/GwSmo0eyLGhJcRgg2ntzOFk9IWnbC3DMwG1X5cyZ6VJChUVByLZdYp/8AhqfZJiVhSWUQlR4HLLVwIpH+NbaDnRuME3ftVMmzcNpoiYwVUkYg5QrDwL+MBo0q9FKlAoOFwrG+LfkMPeKjWjtFftdntU1lyzMQlyyu1UhuRxNplBFptHYygkl2xK0rUeNHiCsOz1ptxE2fMT2SiSiWtSjhln1cKBQlmOhpAHSr7tAAEmclcwYnZaVOAkqLKwkY8ILVYMczSJ+QmfaLFLtZmKxethSwYIfCQfa7wS5aoxDOJWy3NIRLlgSwQlSAVFKEleqgQBQYRMPIxJhCUWdKUBKEhLBKQANTQNAZjabEJ1o7JCn7VSphw4WwrUVOlZxOUk4SMNGi52bYyzpIURUBiApKOta1iItVllpKVOkLBxJan5gDx3RZrPfcrADMWqXwVLVXiMIOIcjAeKsCFsnuhI0GvNRqrIUG6H03aj+HMw+0VKSQ+WJRT0YhtKjhEZaNrrOAaTViqaSyCQcwD7AbXOK/f+1dotKkhMrspSCODDJ3bdRoC9Js2OWlVQ1TwahcCCLulFFWegbDkWyERtyTlLs0wl3JNOTBNeQDxN3TaHQAQBu0ygMy9IV3pttps8uzgKnkrSFHugICg4USMwQsR5Y7QP4RyTS0BKQn2lCWoFuDgGmdInLBdRl3lOXhoJndLsyaKAA5EiBdsLME9lZ5HdwlcxQQAVAqy64DAM3lsoqeHSoEUYjQ5t74irf6MZkz2m5DLWEz/SemxKVZlSiOyOGjl8jiJ1UXLw5K9N0nVBHQwA1m9FM1JBxnwEXrZS4VWZJBOu7yiqD01yNx8DBNi9MciYsJchyBV8zAaVijojZF54khQIqHyjyAXsuoGSkiE30gHPfCdkfuE8z8oF2stWBJPHlAUzaSWlILDWKPOsi1uw9zHxi2Xnbe0S2cDXbLpk8AHd1nwpAIalYVZrtSpRURTQwcUgCPLTagJRakA7aBJSnIPlziGn2uUBo/Ie+KtarSpc0upTPR8vCCbTLHZhjyaAtuz96y7Yr+GW+MAlJcALD1CicmHKNKlmUgMJ0oEABkqSTQbkOfAR88SFGWsTElSVIIKVAtXIUz8+kbfsdLlWyzyp8xCVLU4UPZxJLGnHPhASSbQZij2feSkEP7KcQIKiQSCoh0hOfeJJTQRNTpR7J2p7qVgW+JpEsS5QSkmiad0Z0IFYpe0W0VtlSjjkEMGKkqxJ5gioHAh4AufbbPJxmZMTvcs40aG9k9rgmbMkSiVI9eWHyDsoe4jnGe3NcM28JpUokITmdP9P8AVxjUrg2ck2aUBLQH1Oqs2JJEBY1WlC0YwHcV484iLwlJKcSUjME9IFtNqMpRU5KD66QXI/qA4bhBdlXrQoVUbikjSAk7gmvjS1KGuVeMHzZ4l4dARppEJdM0S1Kc0qH5HV+AECX/AHiUzUjEMKcSqO+FLFoCQvuwlM1NoTNUlKylK0MlqAjEFGoyEUyTbzOUoomA1Ukk+tk1N4IyMXqevtLL3w7FLjjhD+aoyyx3gmXPKSAAwbLnpAA7X7NJUXHrUr01ii2m6+zLGNOvO3oW7eUUq/RhX831DahoCDtFkZLgQFIUQsNm498TFptTyyzcWrloYjZErvp/MPfAfRd0TnkS3Z8I1MdCro+4l/ljoCT2Q+5HM/OB9r7IVgiCNklfZciYKveAym8rvMtyd0QidoRKcH+/jFz2u1jKb3lDEYC32S8hMQSmKpbr5WSQ7D94lrg+6UOEVy2jvmAaQolVTmYkpijhbny8IjkZxILIw1eAj+23V+EaZ6L9osKVyCapeYkbwfXYcDXrGXrz+sokbjvBcieibL9ZBcDfoU9Q8BudqvT/ADElP4iW6JJiTM4KFcNQXdojbossm0JSse2MUpWRQoAgpG4sTSI69NiHJMy0zQh3KEkJSBxIDmAlLXellsksHGk09VOF61yeK7aNupk1kWayTZhOWgO6rYQOoiUsGz1jkqSpKETFgUJOMjljJAiSmW9Z7stGEFnUWdXhAViwWW1k/wCYEpKSapC1EoegBUEtnoDFsF1pTZ0p9p1MR4gAQrsDhbIZl9fLOI2emaxRLUkhzhBph5b4Amxz8M0k1c958wSHy5xBbSWgfxYQ7aU/CDjUTwbCDweHLOuZ25StGEvL7xOYUWKuAoPAxXr/AJvbzwoH79pYOTSSErWuozIEtJ5ndAXyxWharumTEnvHvBy/tP5ikfPd/gyrTNSnEgBagAdA+TtXOPoy6pYmWFaAGGEpzo3McAPGMKve6JlotSiBmeOQLDygI7Z21qUtiSYkL8TXeD74XdmzUySrvaH56wm/M21zzpzgIWcghJ6eWQ5QHILLT+Ye+JC0zWltpESpRxDpAfSV0EdhL/LHQzc9ZEsv7I1j2AldkT3OsSF6mI/ZE9yD74gKPtXKcHfGU3zLIXGsbUFkmMmvucMZY6wEtcA7h5f3iv2tH2hGhfnFg2cYoNd8QV5Dv8zACoDqaDp0vu8N8PLurCnF8ofBT2VYCvrFYJsaMzy+hDCxuh2QYDQNj9ruxWiTNOGXMPdUXaXM9lR/pJoecadZraVnDMGFeSgfeNFJNC8fPttQcAjT9htpP4mwHGoGfZMKQo5rQR3K6kBOE/kG+AuqbrShVAK5sAPNoN/h0BmSBxo/iaxTU7eiWgduhcpbd0rSoBXItEVevpNl4RhLnUJJLcyo0gLrf17olyyVEChqfdTfGP37tvNMx5fdZz+b63xHXttZNtFD3UOWc/TwLYrIFvMmEJlJZytwFtXwasBYrr2utK3lrQ5KShBaoxJIFHokOVE6Nq9HLReSTOTJRX1EAtiZCaUD+sos+6kOXFc9ptiSZP2UpZOO0qSMUwAsESUkOA2p4xeLk2UkWVuyRXJS1VWo7yflATuygPZMtJSFb9zMQz8or+0GyKLFJnWztVzOz760YUABDsyQNQ+pq0WyzKw5xmvpd27E1IsMhVCQZ6nzAIKUDg4c8hAMWi3y5yccvI1YhizndlpFT2gPjEhdssy5YAG8tXvc4DvyWVI7RJdIYFi5HAjQQFctau5l/bWnhEbgyg60zxh5H+8R4W7NWukB9EXIr/LyqeyPrOOh65Ff5eXT2RqI6As1nlIRk3T+8OrQlWf15x87y9u7XTvvBA2/tg1BgN4tNzSpmYBiLm7A2VeaE+AjI5G39tOsPo9INtdqUgNak7FWdIZKUjoIGn+jmyLU5Ql+UZifSHbeHn8oUfSJbR7P14QGnq2Cs5DYfIQOv0cWYhsLdIzMek22HQeMep9JtrfIf7v2rAaCfRVZfwiG1eiyzAuAPCKOPSdaN6fPSPFelC0M8BeJ3ozs6ksfKPLp2BkWUqZ2WACdAxKgSDFEV6VZw3+MF3Z6QJ1onyZLferSk10OcBqKrsl4R2gStOpLMdxIjM9qLbZ5k0ybBY+3nCh7NDpSeJZj4xP7WWCQR2aEntM1qxzgJYIcOlK04lnMA0AL1yiCuiyzLMgolTZiEmpGJQc7yxqYACw+i+eR2trYEnuSUFJWrek+ygDMxarr9HUgETZ3fb7uWSSiWBQCtFq3nwaA7HeZFssqp61KW/ZS8SlHD2jJJw6u4q8XidN7vIkfGA5BSkMAGAYClKabv3jz+JSEkvlEba7QEpd+DHjGe7ebYKT9hLPeIrXLc438ICR2+9JJSDJs6i9cahoMoywzXWSp8RNXfOPFgk8ffvhxwzEVA6mAsFovUKs47zKAoc30IDZRGWa+5ktbsDRqNWrV3jhALkAAZfOGF8H+XCAsaJliWlS5staAnCCJZ/ESxSFGiaGmkNlF2BYwqtBHEJA5O5fnEOg/YTA+qT0B/fzhpJSGObZ8nqIDYbH6TrAiWlP2vdDfdg+eKOjGVz0vUR0BqcjZSX+EQfJ2Vlk+qIrSNrFIoYOO2C0jE1IAm+7AiQglmZ8opM++60iQvzaozgwyMQ/8Jic8BAKF9rdgHh+1W8s2+rDMv8IDWgJyNcoX2JzVU5QDIm1qatkMugh7Op8YSgYciw1hJmAkByNPkHgFy1NUv9aR5Nm5iFqAagfrA611ygGl6RavRjJe3pWoEiSiZMO6gwDzUIrRWef15xcdgrIsotIQSFqTJlBVCEhUxS1q5hMinFYgLgpCj3lJJxd4llZmr5R7Lnv7mPCG5t1Sk1CWVl2jnHucrHeJ4vFdtt9LkzuyIKiZalpXqoAKKgoDUBJOIdXLQFf2jvlrdLWD3ZK0HPVKyonwAjbrRMCMf5qeYy6R88WawTbZaCmVLVMmTHOFLcnd2SANTxjTNuNuFWbFJlsbQpCBMUDiElRT3w4zVUtuzNYAfbDa4IK5KKzCc6ES9XP9XCM0nCpckkmpepO87zDktTuS5q5JzPEnU8YdmKxcQeUAKiaxfdDnaPx4+6ELkgPTk5hkUNaNk/i0B7MBflnpDJyd3H1pC5rqoSAOumseolDMZsNc/lANYycgz58Y4jR2Hv199IdnU3fH6zhsE9afNoBpUp6vHsLMwCjPxrHQGwJ2EkzAFFE5Ooo8PK2OkqGB5gJoDgHyi9JmHC9Yj7feiZEszJi8Kd5+GpPCApp9DskHv2laU6lkht+YpFQvay2ZEwossxcxCHBWthiVkQltIndtNt/4lAkyMQRnMWpwZh/CBomKnKDJLAOejQDJkVdsvV5R7MUTnD8yWByFBu/eBZqmrk+WjeUAlaoHm0IygxEylRnHiZYzavjANoUSl6V3cM4SlDmnyzh4y20qeUeoAbwaAaUhvrR40r0e3WUWQzD605RUBuSnuJ8SJh6xQ7BdyrRaJchD4lln/Cmqlq6AGNiMgIQlKAAlICUjLupSAzdIAC0oc8vrKK3fJIImpSkmViYmrpUkpUnkQTTjwifn1PH39IpO1W0A70iUX0mLLsls0J37ifnARWzW1SrFInJkowzpxCROo8uWAHCB+IqL8GeuURAUTUkkqcknNT1JfWta14w6lIoNH0bLhCihvKAaSMTPpw3jfHTCztTTX4w8dwDg6fCELBbXeX0/aAYmSlpLEM2b6PUc4RMDZ5kOwzPyD6mFiaVCjkZYjkNWSM1dYcTLarVLPvalSeR03wDPYKJqHOie6Gp5wmaQ5rTzO5wMvhBi8qFuDO2+tXyECznfkWFcuPwgBppy0O7PjHoqf25fOPFjeK5k7+GcEJl93UAuW0phZoAam6Oh0SF6BRHSOgN42g9ItklWcKkTEzSSyUIJzZ+9TuiMjvfaObapnaTlFX4R7KPypy65xFyUPkK/LKHp8oJSPN4BUqZiOXWCEzsqaajfpDdmlHDUA8dYWUfRyrAJmTuHTi0NTLTVtw03kQQuWwqatmOr9YGUiu7Khz8dYDkrJrmfDo8KEwHLzzhKZdaVzy8X8KR6A2jHnAeomVoB135w2bT3WGtH51MLWwqM2euYaEWCwKnzUSZfrLISNw3nokGA0H0XXU0tdqXmr7OV+VJ7yhzUQDyi222ewpmPomsESbEiTLShJCES0s5JACUipVuGpPGM12t2wM9RlSS0pziXQGY2YG5PDXygGtp9rwomXIUwLiZMGatClB3f1dMorCFsBVmNKUHGOmyWPnoejZjlCUrqxI56MxpAcojUVLktrz98emfTo+scRnUtxppViM4bLnIN/UpxTgn5wHqbSaYumpMdNdRZXdB9mrcVHVRaOTKZzVxkW4jTx8YXgUCDXxY/OAbwU1L5+8Nuj0rVQDWm/Qfp84JSTUksMtNx1L8IGtE1jSoGRDZjhrn/AOsA2JlS9Nz65BoRNS9Tu0YcucIxvlvjpgDch7zAJLsHh4ryZRzoOZEDrndWgtaSwf6yJgBkzaa+Jjo5ADR0BJ2eVWDLTZwoZ9Sc6PAirTlwrCZyXZWmQgDbDaKBNTvcjyghckBL0UK73O7LUGGLJJJpq3KpggDMFsjWhqKUyaAY7LfrTq0MrFScqnM6U0gialR4CmrO1KCGFFlNq7HOsB4qRxO96P5Zw2QHqRRifEe6CA+QLsG/dt0N2hTJVw1bWtK84AO22ija+rpvBDeEaD6J7j7OXMts4hIAUmWVMyU+3MJOWIpZ9wO8RRbmug2qeQpYRKQCqdMPqy5YLE8SfVSN5if2m2n/AIhpUtPZWWWwloPtYQGUvQszhPsvqawBe2G2htJ7OXSQCzazQK4lbkDMJ1zL0asr7yXABPAHq3lDC7agBwcRO8ZccROfRzAotilE6b8x56wDy7QhLua0hkzFKJIGWpYUzbi7eULkWMZluBL184KlIIzGXxpXQ+sNdIBkWdhi1cO7a7oWhBYEM9NBV9DWnKCJqRuAZno1ScMNzg+461BqTmc84BCJFMmOpIdi4b3QhS6VrwzHj40ghKGz/boDrAxQac6bs21zMB0qbozuOTZ1geYp893w/cwkEkCoZsmLswGY4iEz52pZ9394BBaETH3c+UIxfXwjk84DzGd0Edo2dWam81J98DmohbQCO04R0d2RjoCQEt/rPnDkjvFqcqfOGSNzv9boLsqXOLSAkZS6MGcCrcDoox6q0UYkhhlkMhu1hNnlg0YUNQcqDOh3QRMalK5EHhruAbTfANTFPuypUHjn5wwkNzOQGpO6HLQgJSzdX10DbhhPPEIanTwMNMqg7votAco55ZuKca5n9oZmpK6AgfiLsBxJNIFtFoJIrQZs707vmRCTPKgwoN3v6wBCrxEuWZUo4g4UpdWUoZHCaqbTFlmz1iOUoqLlyT9dIcEgl/rxgxMhgDTzzOQ4QAsuxEkcfdrBtmsjCg1z+DecPMwfoaa6t8oX2jUFTnk3h0gGlJDAJzA6cfhDZOlBvoHPEvD8tyrEcsnL/CPUSN4LZg7/ABDwAqiSwfeC431eH5cgAbxxYfRhUkYXIDZtrnHLm7+WWeY+AgEzEjFXIUpzTXj+0DLSAagnIuWrhVUgQuZaS50z5at5pEB2mZi1FAW97QDShUNoPoQjA5r48fpo8U77s/eRHqFVEAidJCTCG4w7ajT4QOIBxUpssoelkhuFdNKwyxbwhYVnvpAOHp4R5CccdAEksHfOJCzoZI3tSmr/ACeALOh1N1/aJWWKMMqVej68tOcByVkFjTdp/pc5QQDk+RIoyU1O6tBwgedSpDu2VdHyjlzmqMqZPm7kd52FRAdey2GGj4qnjmfhAVhu+dapnZyEqmKfoNO+osEpG8xZNntjJlvXjUTLkJLYqPMUPWSjkQxUaDjF/tdnkXdZF9mhKEpSoJDsVrUGT3jVSnzOgypAY9bLqMtfZuCU+sU73Ykf0vrHsmzgadRU8oMQsKUST6xfERxclhxhxBl4Q+LE3ew4Q1TVJdzRtN8AEkV8cjlXR4VLlEihrSmtKaQ+qYlmCCaEOVGhOrD3GGlT2YZU4b4D3sXz1PFy2nxh5KWDtlvy6DSGcQBcEg5c6Pl1zhC5zA0z4vAFFaSeb65asDpnCVLD0yqX8Bw0aAZdpUpXv6ZHnHTl5uK5cunyMAVOm90ZbuTsx8jA3amj7yRQUYPDU2dRm4Z+75w3/ECvLLo0B7PmuxL0Yn/c/PSGUmjbqD3wi0Tw/wAIZTO13wHmLlzbOPBnHJqWyEKmECgL9IDpxhtSWGZq0ekxxMA5ifSPCISjdDqbOS1D4QCQPpzHQ92PBXgY6A+if+ll2iosoH/knfrhu0+jmwJAAs9Dn9pO/XHR0Awv0dWBvuD/AMs/9cD/APT2w59hUGn2k7Wh9uOjoAv/APhSpiRLVjwIJSlImzkgAUA7qw+QgKfsPZJlFoWoDJ59oLf/AGR7HQAU/Yax1+yOf82dub8cMTNiLICGlKH/AJZ3646OgGv8FWT+WrP+bO/XHK2Msv8ALV/yzv1x7HQDB2MsoA+zV/yzv1whexdlb7tWn/dnb/zx0dAMJ2Psoylqy/mTv1wzO2Us5zQr/lnfrjyOgGBslZn+7V/yTf1w0dmLOSxQogZfaTaf+0dHQDc3ZSzfyz/vm/qgRWzNn/ln/fM/VHR0A2rZyQPYP++Z+qIW3XbLSSAlq71fOOjoAG2SQk0G/f8AiMCHXrHR0AVYZhBLcd24Q+bQrf5COjoBk21e/wAh8o8jo6A//9k="/>
          <p:cNvSpPr>
            <a:spLocks noChangeAspect="1" noChangeArrowheads="1"/>
          </p:cNvSpPr>
          <p:nvPr/>
        </p:nvSpPr>
        <p:spPr bwMode="auto">
          <a:xfrm>
            <a:off x="73025" y="-1181100"/>
            <a:ext cx="1857375" cy="2466975"/>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59404" name="Picture 12" descr="http://t3.gstatic.com/images?q=tbn:ANd9GcTXQLYCQW6g7sDI-iuJ9IWOyQKZgu73-O736b4GbLgjv57mLnLkig"/>
          <p:cNvPicPr>
            <a:picLocks noChangeAspect="1" noChangeArrowheads="1"/>
          </p:cNvPicPr>
          <p:nvPr/>
        </p:nvPicPr>
        <p:blipFill>
          <a:blip r:embed="rId6" cstate="print"/>
          <a:srcRect/>
          <a:stretch>
            <a:fillRect/>
          </a:stretch>
        </p:blipFill>
        <p:spPr bwMode="auto">
          <a:xfrm>
            <a:off x="5943600" y="1219200"/>
            <a:ext cx="1314450" cy="1915140"/>
          </a:xfrm>
          <a:prstGeom prst="rect">
            <a:avLst/>
          </a:prstGeom>
          <a:noFill/>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Six Core ACT Skills</a:t>
            </a:r>
            <a:endParaRPr lang="en-US" dirty="0"/>
          </a:p>
        </p:txBody>
      </p:sp>
      <p:sp>
        <p:nvSpPr>
          <p:cNvPr id="3" name="Content Placeholder 2"/>
          <p:cNvSpPr>
            <a:spLocks noGrp="1"/>
          </p:cNvSpPr>
          <p:nvPr>
            <p:ph idx="1"/>
          </p:nvPr>
        </p:nvSpPr>
        <p:spPr>
          <a:xfrm>
            <a:off x="533400" y="1600200"/>
            <a:ext cx="8229600" cy="4525963"/>
          </a:xfrm>
        </p:spPr>
        <p:txBody>
          <a:bodyPr>
            <a:normAutofit fontScale="92500" lnSpcReduction="20000"/>
          </a:bodyPr>
          <a:lstStyle/>
          <a:p>
            <a:pPr marL="514350" indent="-514350">
              <a:buFont typeface="+mj-lt"/>
              <a:buAutoNum type="arabicPeriod"/>
            </a:pPr>
            <a:r>
              <a:rPr lang="en-US" dirty="0" smtClean="0"/>
              <a:t>Identify what you are willing to stand for (your </a:t>
            </a:r>
            <a:r>
              <a:rPr lang="en-US" b="1" dirty="0" smtClean="0"/>
              <a:t>values</a:t>
            </a:r>
            <a:r>
              <a:rPr lang="en-US" dirty="0" smtClean="0"/>
              <a:t>).</a:t>
            </a:r>
          </a:p>
          <a:p>
            <a:pPr marL="514350" indent="-514350">
              <a:buFont typeface="+mj-lt"/>
              <a:buAutoNum type="arabicPeriod"/>
            </a:pPr>
            <a:r>
              <a:rPr lang="en-US" dirty="0" smtClean="0"/>
              <a:t>Build </a:t>
            </a:r>
            <a:r>
              <a:rPr lang="en-US" b="1" dirty="0" smtClean="0"/>
              <a:t>commitment</a:t>
            </a:r>
            <a:r>
              <a:rPr lang="en-US" dirty="0" smtClean="0"/>
              <a:t> to serving those values.</a:t>
            </a:r>
          </a:p>
          <a:p>
            <a:pPr marL="514350" indent="-514350">
              <a:buFont typeface="+mj-lt"/>
              <a:buAutoNum type="arabicPeriod"/>
            </a:pPr>
            <a:r>
              <a:rPr lang="en-US" dirty="0" smtClean="0"/>
              <a:t>Learn to </a:t>
            </a:r>
            <a:r>
              <a:rPr lang="en-US" b="1" dirty="0" smtClean="0"/>
              <a:t>accept </a:t>
            </a:r>
            <a:r>
              <a:rPr lang="en-US" dirty="0" smtClean="0"/>
              <a:t>what can’t be changed rather than wasting energy in useless struggles.</a:t>
            </a:r>
          </a:p>
          <a:p>
            <a:pPr marL="514350" indent="-514350">
              <a:buFont typeface="+mj-lt"/>
              <a:buAutoNum type="arabicPeriod"/>
            </a:pPr>
            <a:r>
              <a:rPr lang="en-US" dirty="0" smtClean="0"/>
              <a:t>Detach (</a:t>
            </a:r>
            <a:r>
              <a:rPr lang="en-US" b="1" dirty="0" smtClean="0"/>
              <a:t>defuse</a:t>
            </a:r>
            <a:r>
              <a:rPr lang="en-US" dirty="0" smtClean="0"/>
              <a:t>) from interfering thoughts and feelings.</a:t>
            </a:r>
          </a:p>
          <a:p>
            <a:pPr marL="514350" indent="-514350">
              <a:buFont typeface="+mj-lt"/>
              <a:buAutoNum type="arabicPeriod"/>
            </a:pPr>
            <a:r>
              <a:rPr lang="en-US" dirty="0" smtClean="0"/>
              <a:t>Act from the observing (</a:t>
            </a:r>
            <a:r>
              <a:rPr lang="en-US" b="1" dirty="0" smtClean="0"/>
              <a:t>transcendent) self</a:t>
            </a:r>
            <a:r>
              <a:rPr lang="en-US" dirty="0" smtClean="0"/>
              <a:t>.</a:t>
            </a:r>
          </a:p>
          <a:p>
            <a:pPr marL="514350" indent="-514350">
              <a:buFont typeface="+mj-lt"/>
              <a:buAutoNum type="arabicPeriod"/>
            </a:pPr>
            <a:r>
              <a:rPr lang="en-US" dirty="0" smtClean="0"/>
              <a:t>Stay </a:t>
            </a:r>
            <a:r>
              <a:rPr lang="en-US" b="1" dirty="0" smtClean="0"/>
              <a:t>mindful</a:t>
            </a:r>
            <a:r>
              <a:rPr lang="en-US" dirty="0" smtClean="0"/>
              <a:t> of the present moment and what is workable (serving your values). </a:t>
            </a:r>
          </a:p>
          <a:p>
            <a:pPr>
              <a:buNone/>
            </a:pP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33400"/>
            <a:ext cx="5638800" cy="1676400"/>
          </a:xfrm>
        </p:spPr>
        <p:txBody>
          <a:bodyPr>
            <a:normAutofit/>
          </a:bodyPr>
          <a:lstStyle/>
          <a:p>
            <a:r>
              <a:rPr lang="en-US" sz="3200" b="1" dirty="0" smtClean="0"/>
              <a:t>A Utility Approach To Therapy </a:t>
            </a:r>
            <a:br>
              <a:rPr lang="en-US" sz="3200" b="1" dirty="0" smtClean="0"/>
            </a:br>
            <a:r>
              <a:rPr lang="en-US" sz="3200" b="1" dirty="0" smtClean="0"/>
              <a:t>Requires That You </a:t>
            </a:r>
            <a:br>
              <a:rPr lang="en-US" sz="3200" b="1" dirty="0" smtClean="0"/>
            </a:br>
            <a:r>
              <a:rPr lang="en-US" sz="3200" b="1" dirty="0" smtClean="0"/>
              <a:t>Work Like a Good Mechanic</a:t>
            </a:r>
            <a:endParaRPr lang="en-US" sz="3200" b="1" dirty="0"/>
          </a:p>
        </p:txBody>
      </p:sp>
      <p:sp>
        <p:nvSpPr>
          <p:cNvPr id="3" name="Content Placeholder 2"/>
          <p:cNvSpPr>
            <a:spLocks noGrp="1"/>
          </p:cNvSpPr>
          <p:nvPr>
            <p:ph idx="1"/>
          </p:nvPr>
        </p:nvSpPr>
        <p:spPr>
          <a:xfrm>
            <a:off x="533400" y="2743200"/>
            <a:ext cx="8305800" cy="3763963"/>
          </a:xfrm>
        </p:spPr>
        <p:txBody>
          <a:bodyPr>
            <a:normAutofit/>
          </a:bodyPr>
          <a:lstStyle/>
          <a:p>
            <a:r>
              <a:rPr lang="en-US" dirty="0" smtClean="0"/>
              <a:t>Recognize that every vehicle is unique. </a:t>
            </a:r>
          </a:p>
          <a:p>
            <a:r>
              <a:rPr lang="en-US" dirty="0" smtClean="0"/>
              <a:t>Goal: maximize vehicle performance. </a:t>
            </a:r>
          </a:p>
          <a:p>
            <a:r>
              <a:rPr lang="en-US" dirty="0" smtClean="0"/>
              <a:t>Don’t try to sell a new vehicle. </a:t>
            </a:r>
          </a:p>
          <a:p>
            <a:r>
              <a:rPr lang="en-US" dirty="0" smtClean="0"/>
              <a:t>If clients conclude it’s not practical to repair their vehicle, help them find workable alternatives.</a:t>
            </a:r>
          </a:p>
          <a:p>
            <a:pPr>
              <a:buNone/>
            </a:pPr>
            <a:endParaRPr lang="en-US" dirty="0" smtClean="0"/>
          </a:p>
          <a:p>
            <a:endParaRPr lang="en-US" dirty="0" smtClean="0"/>
          </a:p>
          <a:p>
            <a:endParaRPr lang="en-US" dirty="0"/>
          </a:p>
        </p:txBody>
      </p:sp>
      <p:pic>
        <p:nvPicPr>
          <p:cNvPr id="24584" name="Picture 8" descr="http://t1.gstatic.com/images?q=tbn:ANd9GcRYqGNYwF8ejWLqrDF0HhNTzFfeERb90iZ5bV3kjK0LbGP4vwtnuA"/>
          <p:cNvPicPr>
            <a:picLocks noChangeAspect="1" noChangeArrowheads="1"/>
          </p:cNvPicPr>
          <p:nvPr/>
        </p:nvPicPr>
        <p:blipFill>
          <a:blip r:embed="rId2" cstate="print"/>
          <a:srcRect/>
          <a:stretch>
            <a:fillRect/>
          </a:stretch>
        </p:blipFill>
        <p:spPr bwMode="auto">
          <a:xfrm>
            <a:off x="5943600" y="457200"/>
            <a:ext cx="2667000" cy="2238376"/>
          </a:xfrm>
          <a:prstGeom prst="rect">
            <a:avLst/>
          </a:prstGeom>
          <a:noFill/>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990600"/>
            <a:ext cx="4876800" cy="1828800"/>
          </a:xfrm>
        </p:spPr>
        <p:txBody>
          <a:bodyPr>
            <a:normAutofit fontScale="90000"/>
          </a:bodyPr>
          <a:lstStyle/>
          <a:p>
            <a:r>
              <a:rPr lang="en-US" dirty="0" smtClean="0"/>
              <a:t>Recognize That </a:t>
            </a:r>
            <a:br>
              <a:rPr lang="en-US" dirty="0" smtClean="0"/>
            </a:br>
            <a:r>
              <a:rPr lang="en-US" dirty="0" smtClean="0"/>
              <a:t>You Are Not </a:t>
            </a:r>
            <a:br>
              <a:rPr lang="en-US" dirty="0" smtClean="0"/>
            </a:br>
            <a:r>
              <a:rPr lang="en-US" dirty="0" smtClean="0"/>
              <a:t>Your Car (or Faith)</a:t>
            </a:r>
            <a:br>
              <a:rPr lang="en-US" dirty="0" smtClean="0"/>
            </a:br>
            <a:endParaRPr lang="en-US" dirty="0"/>
          </a:p>
        </p:txBody>
      </p:sp>
      <p:sp>
        <p:nvSpPr>
          <p:cNvPr id="3" name="Content Placeholder 2"/>
          <p:cNvSpPr>
            <a:spLocks noGrp="1"/>
          </p:cNvSpPr>
          <p:nvPr>
            <p:ph idx="1"/>
          </p:nvPr>
        </p:nvSpPr>
        <p:spPr>
          <a:xfrm>
            <a:off x="381000" y="3429000"/>
            <a:ext cx="7772400" cy="3200400"/>
          </a:xfrm>
        </p:spPr>
        <p:txBody>
          <a:bodyPr>
            <a:normAutofit fontScale="62500" lnSpcReduction="20000"/>
          </a:bodyPr>
          <a:lstStyle/>
          <a:p>
            <a:pPr>
              <a:buNone/>
            </a:pPr>
            <a:endParaRPr lang="en-US" dirty="0" smtClean="0"/>
          </a:p>
          <a:p>
            <a:r>
              <a:rPr lang="en-US" dirty="0" smtClean="0"/>
              <a:t>This is an example of what ACT calls the “transcendent or observing self.” </a:t>
            </a:r>
          </a:p>
          <a:p>
            <a:r>
              <a:rPr lang="en-US" dirty="0" smtClean="0"/>
              <a:t>You have a car, but you are not your car.</a:t>
            </a:r>
          </a:p>
          <a:p>
            <a:r>
              <a:rPr lang="en-US" dirty="0" smtClean="0"/>
              <a:t>You have a faith, but you are not your faith.</a:t>
            </a:r>
          </a:p>
          <a:p>
            <a:r>
              <a:rPr lang="en-US" dirty="0" smtClean="0"/>
              <a:t>You have (feelings, thoughts, urges, pain, etc.,) but you are not those things. </a:t>
            </a:r>
          </a:p>
          <a:p>
            <a:r>
              <a:rPr lang="en-US" dirty="0" smtClean="0"/>
              <a:t>“You” are the one that has those things without being those things. </a:t>
            </a:r>
          </a:p>
          <a:p>
            <a:r>
              <a:rPr lang="en-US" dirty="0" smtClean="0"/>
              <a:t>This “spiritual” experience of self transcends “things” and creates many more options. It enhances free agency.  </a:t>
            </a:r>
            <a:endParaRPr lang="en-US" dirty="0"/>
          </a:p>
        </p:txBody>
      </p:sp>
      <p:pic>
        <p:nvPicPr>
          <p:cNvPr id="27650" name="Picture 2" descr="http://t1.gstatic.com/images?q=tbn:ANd9GcQZjxVVqLWcTLyuTFDfqtlzJrFhh1tbX3vvJ-hRheW3vh8QALSx"/>
          <p:cNvPicPr>
            <a:picLocks noChangeAspect="1" noChangeArrowheads="1"/>
          </p:cNvPicPr>
          <p:nvPr/>
        </p:nvPicPr>
        <p:blipFill>
          <a:blip r:embed="rId2" cstate="print"/>
          <a:srcRect/>
          <a:stretch>
            <a:fillRect/>
          </a:stretch>
        </p:blipFill>
        <p:spPr bwMode="auto">
          <a:xfrm>
            <a:off x="5105400" y="457200"/>
            <a:ext cx="3733800" cy="2484676"/>
          </a:xfrm>
          <a:prstGeom prst="rect">
            <a:avLst/>
          </a:prstGeom>
          <a:noFill/>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Case Examples of a Utility Approach </a:t>
            </a:r>
            <a:br>
              <a:rPr lang="en-US" dirty="0" smtClean="0"/>
            </a:br>
            <a:r>
              <a:rPr lang="en-US" sz="2700" dirty="0" smtClean="0"/>
              <a:t>When Issues of Faith are Involved</a:t>
            </a:r>
            <a:endParaRPr lang="en-US" sz="2700" dirty="0"/>
          </a:p>
        </p:txBody>
      </p:sp>
      <p:sp>
        <p:nvSpPr>
          <p:cNvPr id="3" name="Content Placeholder 2"/>
          <p:cNvSpPr>
            <a:spLocks noGrp="1"/>
          </p:cNvSpPr>
          <p:nvPr>
            <p:ph idx="1"/>
          </p:nvPr>
        </p:nvSpPr>
        <p:spPr>
          <a:xfrm>
            <a:off x="457200" y="2514600"/>
            <a:ext cx="8229600" cy="3200400"/>
          </a:xfrm>
        </p:spPr>
        <p:txBody>
          <a:bodyPr>
            <a:normAutofit lnSpcReduction="10000"/>
          </a:bodyPr>
          <a:lstStyle/>
          <a:p>
            <a:r>
              <a:rPr lang="en-US" dirty="0" smtClean="0"/>
              <a:t>Names/Pictures changed for confidentiality. </a:t>
            </a:r>
          </a:p>
          <a:p>
            <a:r>
              <a:rPr lang="en-US" dirty="0" smtClean="0"/>
              <a:t>Note the focus on utility/workability. </a:t>
            </a:r>
          </a:p>
          <a:p>
            <a:r>
              <a:rPr lang="en-US" dirty="0" smtClean="0"/>
              <a:t>CBT and ACT methods will be illustrated.</a:t>
            </a:r>
          </a:p>
          <a:p>
            <a:r>
              <a:rPr lang="en-US" dirty="0" smtClean="0"/>
              <a:t>Note the diversity of LDS styles. </a:t>
            </a:r>
          </a:p>
          <a:p>
            <a:r>
              <a:rPr lang="en-US" dirty="0" smtClean="0"/>
              <a:t>Where possible, intervention is made using LDS-compatible terms and concepts. </a:t>
            </a:r>
          </a:p>
          <a:p>
            <a:endParaRPr lang="en-US" dirty="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286000" y="533400"/>
            <a:ext cx="4419600" cy="3046988"/>
          </a:xfrm>
          <a:prstGeom prst="rect">
            <a:avLst/>
          </a:prstGeom>
        </p:spPr>
        <p:txBody>
          <a:bodyPr wrap="square">
            <a:spAutoFit/>
          </a:bodyPr>
          <a:lstStyle/>
          <a:p>
            <a:pPr algn="ctr"/>
            <a:r>
              <a:rPr lang="en-US" sz="4000" b="1" dirty="0" smtClean="0"/>
              <a:t>“Utah No. 1 In Online </a:t>
            </a:r>
            <a:r>
              <a:rPr lang="en-US" sz="4000" b="1" dirty="0"/>
              <a:t>P</a:t>
            </a:r>
            <a:r>
              <a:rPr lang="en-US" sz="4000" b="1" dirty="0" smtClean="0"/>
              <a:t>orn </a:t>
            </a:r>
            <a:r>
              <a:rPr lang="en-US" sz="4000" b="1" dirty="0"/>
              <a:t>S</a:t>
            </a:r>
            <a:r>
              <a:rPr lang="en-US" sz="4000" b="1" dirty="0" smtClean="0"/>
              <a:t>ubscriptions, Report </a:t>
            </a:r>
            <a:r>
              <a:rPr lang="en-US" sz="4000" b="1" dirty="0"/>
              <a:t>S</a:t>
            </a:r>
            <a:r>
              <a:rPr lang="en-US" sz="4000" b="1" dirty="0" smtClean="0"/>
              <a:t>ays.”  </a:t>
            </a:r>
          </a:p>
          <a:p>
            <a:pPr algn="ctr"/>
            <a:r>
              <a:rPr lang="en-US" sz="3200" b="1" dirty="0" smtClean="0"/>
              <a:t>	</a:t>
            </a:r>
            <a:r>
              <a:rPr lang="en-US" sz="2000" b="1" dirty="0" smtClean="0"/>
              <a:t>- Deseret News, </a:t>
            </a:r>
            <a:r>
              <a:rPr lang="en-US" sz="2000" dirty="0" smtClean="0"/>
              <a:t> March 3, 2009 </a:t>
            </a:r>
            <a:endParaRPr lang="en-US" sz="2000" dirty="0"/>
          </a:p>
        </p:txBody>
      </p:sp>
      <p:sp>
        <p:nvSpPr>
          <p:cNvPr id="7" name="Rectangle 6"/>
          <p:cNvSpPr/>
          <p:nvPr/>
        </p:nvSpPr>
        <p:spPr>
          <a:xfrm>
            <a:off x="152400" y="3581400"/>
            <a:ext cx="8534400" cy="2862322"/>
          </a:xfrm>
          <a:prstGeom prst="rect">
            <a:avLst/>
          </a:prstGeom>
        </p:spPr>
        <p:txBody>
          <a:bodyPr wrap="square">
            <a:spAutoFit/>
          </a:bodyPr>
          <a:lstStyle/>
          <a:p>
            <a:pPr lvl="0" fontAlgn="base">
              <a:spcBef>
                <a:spcPct val="0"/>
              </a:spcBef>
              <a:spcAft>
                <a:spcPct val="0"/>
              </a:spcAft>
            </a:pPr>
            <a:endParaRPr lang="en-US" dirty="0" smtClean="0">
              <a:latin typeface="Arial" pitchFamily="34" charset="0"/>
              <a:cs typeface="Arial" pitchFamily="34" charset="0"/>
            </a:endParaRPr>
          </a:p>
          <a:p>
            <a:pPr lvl="1" eaLnBrk="0" fontAlgn="base" hangingPunct="0">
              <a:spcBef>
                <a:spcPct val="0"/>
              </a:spcBef>
              <a:spcAft>
                <a:spcPct val="0"/>
              </a:spcAft>
            </a:pPr>
            <a:r>
              <a:rPr lang="en-US" dirty="0" smtClean="0">
                <a:latin typeface="Arial" pitchFamily="34" charset="0"/>
                <a:cs typeface="Arial" pitchFamily="34" charset="0"/>
              </a:rPr>
              <a:t>	“Eternal life hangs in the balance awaiting the works of men. This process toward eternal life is a matter of achieving </a:t>
            </a:r>
            <a:r>
              <a:rPr lang="en-US" b="1" dirty="0" smtClean="0">
                <a:latin typeface="Arial" pitchFamily="34" charset="0"/>
                <a:cs typeface="Arial" pitchFamily="34" charset="0"/>
              </a:rPr>
              <a:t>perfection</a:t>
            </a:r>
            <a:r>
              <a:rPr lang="en-US" dirty="0" smtClean="0">
                <a:latin typeface="Arial" pitchFamily="34" charset="0"/>
                <a:cs typeface="Arial" pitchFamily="34" charset="0"/>
              </a:rPr>
              <a:t>. Living all the commandments guarantees total forgiveness of sins and assures one of exaltation through the </a:t>
            </a:r>
            <a:r>
              <a:rPr lang="en-US" b="1" dirty="0" smtClean="0">
                <a:latin typeface="Arial" pitchFamily="34" charset="0"/>
                <a:cs typeface="Arial" pitchFamily="34" charset="0"/>
              </a:rPr>
              <a:t>perfection </a:t>
            </a:r>
            <a:r>
              <a:rPr lang="en-US" dirty="0" smtClean="0">
                <a:latin typeface="Arial" pitchFamily="34" charset="0"/>
                <a:cs typeface="Arial" pitchFamily="34" charset="0"/>
              </a:rPr>
              <a:t>which comes by complying with the formula the Lord gave us... Being </a:t>
            </a:r>
            <a:r>
              <a:rPr lang="en-US" b="1" dirty="0" smtClean="0">
                <a:latin typeface="Arial" pitchFamily="34" charset="0"/>
                <a:cs typeface="Arial" pitchFamily="34" charset="0"/>
              </a:rPr>
              <a:t>perfect </a:t>
            </a:r>
            <a:r>
              <a:rPr lang="en-US" dirty="0" smtClean="0">
                <a:latin typeface="Arial" pitchFamily="34" charset="0"/>
                <a:cs typeface="Arial" pitchFamily="34" charset="0"/>
              </a:rPr>
              <a:t>means to triumph over sin. This is a mandate from the Lord. He is just and wise and kind. He would never require anything from his children which was not for their benefit and which was not attainable. </a:t>
            </a:r>
            <a:r>
              <a:rPr lang="en-US" b="1" dirty="0" smtClean="0">
                <a:latin typeface="Arial" pitchFamily="34" charset="0"/>
                <a:cs typeface="Arial" pitchFamily="34" charset="0"/>
              </a:rPr>
              <a:t>Perfection therefore is an achievable goal.</a:t>
            </a:r>
            <a:r>
              <a:rPr lang="en-US" dirty="0" smtClean="0">
                <a:latin typeface="Arial" pitchFamily="34" charset="0"/>
                <a:cs typeface="Arial" pitchFamily="34" charset="0"/>
              </a:rPr>
              <a:t>" (p. 208, The Miracle of Forgiveness, Spencer W. Kimball</a:t>
            </a:r>
            <a:endParaRPr lang="en-US" dirty="0"/>
          </a:p>
        </p:txBody>
      </p:sp>
      <p:pic>
        <p:nvPicPr>
          <p:cNvPr id="2054" name="Picture 6" descr="http://t3.gstatic.com/images?q=tbn:ANd9GcSu9SzKuZ4rlMONilmEk3foDk_Vvcq6ZtX5U9BmHPGvwAVuCFPh"/>
          <p:cNvPicPr>
            <a:picLocks noChangeAspect="1" noChangeArrowheads="1"/>
          </p:cNvPicPr>
          <p:nvPr/>
        </p:nvPicPr>
        <p:blipFill>
          <a:blip r:embed="rId2" cstate="print"/>
          <a:srcRect/>
          <a:stretch>
            <a:fillRect/>
          </a:stretch>
        </p:blipFill>
        <p:spPr bwMode="auto">
          <a:xfrm>
            <a:off x="6858000" y="914400"/>
            <a:ext cx="1676915" cy="2238768"/>
          </a:xfrm>
          <a:prstGeom prst="rect">
            <a:avLst/>
          </a:prstGeom>
          <a:noFill/>
        </p:spPr>
      </p:pic>
      <p:pic>
        <p:nvPicPr>
          <p:cNvPr id="2056" name="Picture 8" descr="http://t0.gstatic.com/images?q=tbn:ANd9GcTdEClfraDtVONgX1-q7x6eQaVWuw7jHSE56IdVPnU8njzy5cLUVA"/>
          <p:cNvPicPr>
            <a:picLocks noChangeAspect="1" noChangeArrowheads="1"/>
          </p:cNvPicPr>
          <p:nvPr/>
        </p:nvPicPr>
        <p:blipFill>
          <a:blip r:embed="rId3" cstate="print"/>
          <a:srcRect/>
          <a:stretch>
            <a:fillRect/>
          </a:stretch>
        </p:blipFill>
        <p:spPr bwMode="auto">
          <a:xfrm>
            <a:off x="609600" y="609600"/>
            <a:ext cx="1673352" cy="2514600"/>
          </a:xfrm>
          <a:prstGeom prst="rect">
            <a:avLst/>
          </a:prstGeom>
          <a:noFill/>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Abstinence Violation Effect (AVE)</a:t>
            </a:r>
            <a:br>
              <a:rPr lang="en-US" dirty="0" smtClean="0"/>
            </a:br>
            <a:r>
              <a:rPr lang="en-US" sz="2700" dirty="0" smtClean="0"/>
              <a:t>A Common Pitfall For LDS Clients</a:t>
            </a:r>
            <a:endParaRPr lang="en-US" sz="2700" dirty="0"/>
          </a:p>
        </p:txBody>
      </p:sp>
      <p:sp>
        <p:nvSpPr>
          <p:cNvPr id="3" name="Content Placeholder 2"/>
          <p:cNvSpPr>
            <a:spLocks noGrp="1"/>
          </p:cNvSpPr>
          <p:nvPr>
            <p:ph idx="1"/>
          </p:nvPr>
        </p:nvSpPr>
        <p:spPr/>
        <p:txBody>
          <a:bodyPr>
            <a:normAutofit fontScale="85000" lnSpcReduction="10000"/>
          </a:bodyPr>
          <a:lstStyle/>
          <a:p>
            <a:r>
              <a:rPr lang="en-US" dirty="0" smtClean="0"/>
              <a:t>The AVE occurs when: </a:t>
            </a:r>
          </a:p>
          <a:p>
            <a:pPr lvl="1"/>
            <a:r>
              <a:rPr lang="en-US" dirty="0" smtClean="0"/>
              <a:t>There is a rigid rule to abstain from a particular behavior.</a:t>
            </a:r>
            <a:endParaRPr lang="en-US" dirty="0"/>
          </a:p>
          <a:p>
            <a:pPr lvl="1"/>
            <a:r>
              <a:rPr lang="en-US" dirty="0" smtClean="0"/>
              <a:t>All or Nothing (</a:t>
            </a:r>
            <a:r>
              <a:rPr lang="en-US" dirty="0" err="1" smtClean="0"/>
              <a:t>Perfectionistic</a:t>
            </a:r>
            <a:r>
              <a:rPr lang="en-US" dirty="0" smtClean="0"/>
              <a:t>) thinking is present. </a:t>
            </a:r>
          </a:p>
          <a:p>
            <a:pPr lvl="1"/>
            <a:r>
              <a:rPr lang="en-US" dirty="0"/>
              <a:t>A</a:t>
            </a:r>
            <a:r>
              <a:rPr lang="en-US" dirty="0" smtClean="0"/>
              <a:t> slip (lapse) is defined as a serious failure. </a:t>
            </a:r>
          </a:p>
          <a:p>
            <a:pPr lvl="1"/>
            <a:r>
              <a:rPr lang="en-US" dirty="0" smtClean="0"/>
              <a:t>Lapses are seen as the result of a personal (internal) flaw. </a:t>
            </a:r>
          </a:p>
          <a:p>
            <a:r>
              <a:rPr lang="en-US" dirty="0" smtClean="0"/>
              <a:t>Example: “Virginity Thinking”</a:t>
            </a:r>
          </a:p>
          <a:p>
            <a:pPr lvl="1"/>
            <a:r>
              <a:rPr lang="en-US" dirty="0" smtClean="0"/>
              <a:t>I’m no less of a virgin if I sleep with 10 people. </a:t>
            </a:r>
          </a:p>
          <a:p>
            <a:pPr lvl="1"/>
            <a:r>
              <a:rPr lang="en-US" dirty="0" smtClean="0"/>
              <a:t>LDS people who do drink have a higher risk of alcoholism. </a:t>
            </a:r>
          </a:p>
          <a:p>
            <a:pPr lvl="1"/>
            <a:r>
              <a:rPr lang="en-US" dirty="0" smtClean="0"/>
              <a:t>Cultures who normalize drinking have lower rates of alcoholism. </a:t>
            </a:r>
          </a:p>
          <a:p>
            <a:pPr lvl="1">
              <a:buNone/>
            </a:pPr>
            <a:r>
              <a:rPr lang="en-US" dirty="0" smtClean="0"/>
              <a:t> </a:t>
            </a:r>
          </a:p>
          <a:p>
            <a:pPr lvl="1"/>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4114800" cy="1782762"/>
          </a:xfrm>
        </p:spPr>
        <p:txBody>
          <a:bodyPr>
            <a:normAutofit/>
          </a:bodyPr>
          <a:lstStyle/>
          <a:p>
            <a:r>
              <a:rPr lang="en-US" sz="3600" dirty="0" smtClean="0"/>
              <a:t>The AVE is an Example of a Basic “Catastrophe”</a:t>
            </a:r>
            <a:endParaRPr lang="en-US" sz="3600" dirty="0"/>
          </a:p>
        </p:txBody>
      </p:sp>
      <p:sp>
        <p:nvSpPr>
          <p:cNvPr id="3" name="Content Placeholder 2"/>
          <p:cNvSpPr>
            <a:spLocks noGrp="1"/>
          </p:cNvSpPr>
          <p:nvPr>
            <p:ph idx="1"/>
          </p:nvPr>
        </p:nvSpPr>
        <p:spPr>
          <a:xfrm>
            <a:off x="304800" y="2514600"/>
            <a:ext cx="3505200" cy="3733800"/>
          </a:xfrm>
        </p:spPr>
        <p:txBody>
          <a:bodyPr>
            <a:normAutofit/>
          </a:bodyPr>
          <a:lstStyle/>
          <a:p>
            <a:r>
              <a:rPr lang="en-US" sz="2400" dirty="0" smtClean="0"/>
              <a:t>Discontinuous (snapping) behavior occurs when two or more orthogonal forces interact. </a:t>
            </a:r>
          </a:p>
          <a:p>
            <a:r>
              <a:rPr lang="en-US" sz="2400" dirty="0" smtClean="0"/>
              <a:t>Smoother behavior requires reducing the resistance force.</a:t>
            </a:r>
            <a:endParaRPr lang="en-US" sz="2400" dirty="0"/>
          </a:p>
        </p:txBody>
      </p:sp>
      <p:grpSp>
        <p:nvGrpSpPr>
          <p:cNvPr id="4" name="Group 4"/>
          <p:cNvGrpSpPr/>
          <p:nvPr/>
        </p:nvGrpSpPr>
        <p:grpSpPr>
          <a:xfrm>
            <a:off x="3581400" y="914400"/>
            <a:ext cx="5386058" cy="4989731"/>
            <a:chOff x="3581400" y="914400"/>
            <a:chExt cx="5386058" cy="4989731"/>
          </a:xfrm>
        </p:grpSpPr>
        <p:grpSp>
          <p:nvGrpSpPr>
            <p:cNvPr id="5" name="Group 11"/>
            <p:cNvGrpSpPr/>
            <p:nvPr/>
          </p:nvGrpSpPr>
          <p:grpSpPr>
            <a:xfrm>
              <a:off x="5486400" y="990600"/>
              <a:ext cx="2514295" cy="4864608"/>
              <a:chOff x="3886200" y="304800"/>
              <a:chExt cx="2514295" cy="4864608"/>
            </a:xfrm>
          </p:grpSpPr>
          <p:sp>
            <p:nvSpPr>
              <p:cNvPr id="13" name="Down Arrow 12"/>
              <p:cNvSpPr/>
              <p:nvPr/>
            </p:nvSpPr>
            <p:spPr>
              <a:xfrm>
                <a:off x="3962400" y="304800"/>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Down Arrow 13"/>
              <p:cNvSpPr/>
              <p:nvPr/>
            </p:nvSpPr>
            <p:spPr>
              <a:xfrm rot="10800000">
                <a:off x="3886200" y="4191000"/>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4114800" y="1295400"/>
                <a:ext cx="639792" cy="2871158"/>
              </a:xfrm>
              <a:custGeom>
                <a:avLst/>
                <a:gdLst>
                  <a:gd name="connsiteX0" fmla="*/ 60385 w 639792"/>
                  <a:gd name="connsiteY0" fmla="*/ 0 h 3795622"/>
                  <a:gd name="connsiteX1" fmla="*/ 629728 w 639792"/>
                  <a:gd name="connsiteY1" fmla="*/ 1785667 h 3795622"/>
                  <a:gd name="connsiteX2" fmla="*/ 0 w 639792"/>
                  <a:gd name="connsiteY2" fmla="*/ 3795622 h 3795622"/>
                </a:gdLst>
                <a:ahLst/>
                <a:cxnLst>
                  <a:cxn ang="0">
                    <a:pos x="connsiteX0" y="connsiteY0"/>
                  </a:cxn>
                  <a:cxn ang="0">
                    <a:pos x="connsiteX1" y="connsiteY1"/>
                  </a:cxn>
                  <a:cxn ang="0">
                    <a:pos x="connsiteX2" y="connsiteY2"/>
                  </a:cxn>
                </a:cxnLst>
                <a:rect l="l" t="t" r="r" b="b"/>
                <a:pathLst>
                  <a:path w="639792" h="3795622">
                    <a:moveTo>
                      <a:pt x="60385" y="0"/>
                    </a:moveTo>
                    <a:cubicBezTo>
                      <a:pt x="350088" y="576531"/>
                      <a:pt x="639792" y="1153063"/>
                      <a:pt x="629728" y="1785667"/>
                    </a:cubicBezTo>
                    <a:cubicBezTo>
                      <a:pt x="619664" y="2418271"/>
                      <a:pt x="309832" y="3106946"/>
                      <a:pt x="0" y="3795622"/>
                    </a:cubicBezTo>
                  </a:path>
                </a:pathLst>
              </a:custGeom>
              <a:ln w="571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16" name="Picture 4" descr="C:\Users\Dave\AppData\Local\Microsoft\Windows\Temporary Internet Files\Content.IE5\D14W822X\MC900297955[1].wmf"/>
              <p:cNvPicPr>
                <a:picLocks noChangeAspect="1" noChangeArrowheads="1"/>
              </p:cNvPicPr>
              <p:nvPr/>
            </p:nvPicPr>
            <p:blipFill>
              <a:blip r:embed="rId2" cstate="print"/>
              <a:srcRect/>
              <a:stretch>
                <a:fillRect/>
              </a:stretch>
            </p:blipFill>
            <p:spPr bwMode="auto">
              <a:xfrm>
                <a:off x="4724400" y="2438400"/>
                <a:ext cx="1676095" cy="838200"/>
              </a:xfrm>
              <a:prstGeom prst="rect">
                <a:avLst/>
              </a:prstGeom>
              <a:noFill/>
            </p:spPr>
          </p:pic>
        </p:grpSp>
        <p:sp>
          <p:nvSpPr>
            <p:cNvPr id="7" name="TextBox 6"/>
            <p:cNvSpPr txBox="1"/>
            <p:nvPr/>
          </p:nvSpPr>
          <p:spPr>
            <a:xfrm>
              <a:off x="4114800" y="5257800"/>
              <a:ext cx="1292085" cy="646331"/>
            </a:xfrm>
            <a:prstGeom prst="rect">
              <a:avLst/>
            </a:prstGeom>
            <a:noFill/>
          </p:spPr>
          <p:txBody>
            <a:bodyPr wrap="none" rtlCol="0">
              <a:spAutoFit/>
            </a:bodyPr>
            <a:lstStyle/>
            <a:p>
              <a:pPr algn="ctr"/>
              <a:r>
                <a:rPr lang="en-US" dirty="0" smtClean="0"/>
                <a:t>Pressure to </a:t>
              </a:r>
            </a:p>
            <a:p>
              <a:pPr algn="ctr"/>
              <a:r>
                <a:rPr lang="en-US" dirty="0" smtClean="0"/>
                <a:t>Resist</a:t>
              </a:r>
              <a:endParaRPr lang="en-US" dirty="0"/>
            </a:p>
          </p:txBody>
        </p:sp>
        <p:sp>
          <p:nvSpPr>
            <p:cNvPr id="8" name="TextBox 7"/>
            <p:cNvSpPr txBox="1"/>
            <p:nvPr/>
          </p:nvSpPr>
          <p:spPr>
            <a:xfrm>
              <a:off x="4267200" y="914400"/>
              <a:ext cx="1292085" cy="646331"/>
            </a:xfrm>
            <a:prstGeom prst="rect">
              <a:avLst/>
            </a:prstGeom>
            <a:noFill/>
          </p:spPr>
          <p:txBody>
            <a:bodyPr wrap="none" rtlCol="0">
              <a:spAutoFit/>
            </a:bodyPr>
            <a:lstStyle/>
            <a:p>
              <a:pPr algn="ctr"/>
              <a:r>
                <a:rPr lang="en-US" dirty="0" smtClean="0"/>
                <a:t>Pressure to </a:t>
              </a:r>
            </a:p>
            <a:p>
              <a:pPr algn="ctr"/>
              <a:r>
                <a:rPr lang="en-US" dirty="0" smtClean="0"/>
                <a:t>Resist</a:t>
              </a:r>
              <a:endParaRPr lang="en-US" dirty="0"/>
            </a:p>
          </p:txBody>
        </p:sp>
        <p:sp>
          <p:nvSpPr>
            <p:cNvPr id="9" name="TextBox 8"/>
            <p:cNvSpPr txBox="1"/>
            <p:nvPr/>
          </p:nvSpPr>
          <p:spPr>
            <a:xfrm>
              <a:off x="7924800" y="3200400"/>
              <a:ext cx="1042658" cy="646331"/>
            </a:xfrm>
            <a:prstGeom prst="rect">
              <a:avLst/>
            </a:prstGeom>
            <a:noFill/>
          </p:spPr>
          <p:txBody>
            <a:bodyPr wrap="none" rtlCol="0">
              <a:spAutoFit/>
            </a:bodyPr>
            <a:lstStyle/>
            <a:p>
              <a:pPr algn="ctr"/>
              <a:r>
                <a:rPr lang="en-US" dirty="0" smtClean="0"/>
                <a:t>Pressure </a:t>
              </a:r>
            </a:p>
            <a:p>
              <a:pPr algn="ctr"/>
              <a:r>
                <a:rPr lang="en-US" dirty="0" smtClean="0"/>
                <a:t>to Act</a:t>
              </a:r>
              <a:endParaRPr lang="en-US" dirty="0"/>
            </a:p>
          </p:txBody>
        </p:sp>
        <p:sp>
          <p:nvSpPr>
            <p:cNvPr id="10" name="Oval 9"/>
            <p:cNvSpPr/>
            <p:nvPr/>
          </p:nvSpPr>
          <p:spPr>
            <a:xfrm>
              <a:off x="5486400" y="2286000"/>
              <a:ext cx="609600" cy="2133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p:cNvCxnSpPr/>
            <p:nvPr/>
          </p:nvCxnSpPr>
          <p:spPr>
            <a:xfrm>
              <a:off x="4648200" y="2895600"/>
              <a:ext cx="838200" cy="53340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3581400" y="1981200"/>
              <a:ext cx="1262461" cy="923330"/>
            </a:xfrm>
            <a:prstGeom prst="rect">
              <a:avLst/>
            </a:prstGeom>
            <a:noFill/>
          </p:spPr>
          <p:txBody>
            <a:bodyPr wrap="none" rtlCol="0">
              <a:spAutoFit/>
            </a:bodyPr>
            <a:lstStyle/>
            <a:p>
              <a:pPr algn="ctr"/>
              <a:r>
                <a:rPr lang="en-US" dirty="0" smtClean="0"/>
                <a:t>Bifurcation </a:t>
              </a:r>
            </a:p>
            <a:p>
              <a:pPr algn="ctr"/>
              <a:r>
                <a:rPr lang="en-US" dirty="0" smtClean="0"/>
                <a:t>Zone </a:t>
              </a:r>
            </a:p>
            <a:p>
              <a:pPr algn="ctr"/>
              <a:r>
                <a:rPr lang="en-US" dirty="0" smtClean="0"/>
                <a:t>(Snapping)</a:t>
              </a:r>
              <a:endParaRPr lang="en-US" dirty="0"/>
            </a:p>
          </p:txBody>
        </p:sp>
      </p:gr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352800"/>
            <a:ext cx="8382000" cy="1938992"/>
          </a:xfrm>
          <a:prstGeom prst="rect">
            <a:avLst/>
          </a:prstGeom>
        </p:spPr>
        <p:txBody>
          <a:bodyPr wrap="square">
            <a:spAutoFit/>
          </a:bodyPr>
          <a:lstStyle/>
          <a:p>
            <a:r>
              <a:rPr lang="en-US" dirty="0" smtClean="0"/>
              <a:t>	</a:t>
            </a:r>
            <a:r>
              <a:rPr lang="en-US" sz="2400" dirty="0" smtClean="0"/>
              <a:t>It is notable that the groups with the lowest incidence of alcohol abuse, the Jews and Italians, have (a) the lowest abstinence rates among these groups, and (b) (especially the Italians) the highest consumption rates.</a:t>
            </a:r>
          </a:p>
          <a:p>
            <a:pPr lvl="1"/>
            <a:r>
              <a:rPr lang="en-US" sz="1200" dirty="0" err="1" smtClean="0"/>
              <a:t>Cahalan</a:t>
            </a:r>
            <a:r>
              <a:rPr lang="en-US" sz="1200" dirty="0" smtClean="0"/>
              <a:t> D., and Room, R., </a:t>
            </a:r>
            <a:r>
              <a:rPr lang="en-US" sz="1200" i="1" dirty="0" smtClean="0"/>
              <a:t>Problem Drinking among American Men,</a:t>
            </a:r>
            <a:r>
              <a:rPr lang="en-US" sz="1200" dirty="0" smtClean="0"/>
              <a:t> Rutgers Center of Alcohol Studies, New Brunswick, NJ, 1974; Greeley, A.M., et al., </a:t>
            </a:r>
            <a:r>
              <a:rPr lang="en-US" sz="1200" i="1" dirty="0" smtClean="0"/>
              <a:t>Ethnic Drinking Subcultures,</a:t>
            </a:r>
            <a:r>
              <a:rPr lang="en-US" sz="1200" dirty="0" smtClean="0"/>
              <a:t> </a:t>
            </a:r>
            <a:r>
              <a:rPr lang="en-US" sz="1200" dirty="0" err="1" smtClean="0"/>
              <a:t>Praeger</a:t>
            </a:r>
            <a:r>
              <a:rPr lang="en-US" sz="1200" dirty="0" smtClean="0"/>
              <a:t>, New York, 1980. -http://www.peele.net/lib/sociocul.html#ii</a:t>
            </a:r>
            <a:endParaRPr lang="en-US" sz="1200" dirty="0"/>
          </a:p>
        </p:txBody>
      </p:sp>
      <p:pic>
        <p:nvPicPr>
          <p:cNvPr id="1026" name="Picture 2" descr="http://image34.webshots.com/35/3/37/29/280633729ympndU_ph.jpg"/>
          <p:cNvPicPr>
            <a:picLocks noChangeAspect="1" noChangeArrowheads="1"/>
          </p:cNvPicPr>
          <p:nvPr/>
        </p:nvPicPr>
        <p:blipFill>
          <a:blip r:embed="rId2" cstate="print"/>
          <a:srcRect/>
          <a:stretch>
            <a:fillRect/>
          </a:stretch>
        </p:blipFill>
        <p:spPr bwMode="auto">
          <a:xfrm>
            <a:off x="4724400" y="533400"/>
            <a:ext cx="3322691" cy="2495061"/>
          </a:xfrm>
          <a:prstGeom prst="rect">
            <a:avLst/>
          </a:prstGeom>
          <a:noFill/>
        </p:spPr>
      </p:pic>
      <p:sp>
        <p:nvSpPr>
          <p:cNvPr id="7" name="TextBox 6"/>
          <p:cNvSpPr txBox="1"/>
          <p:nvPr/>
        </p:nvSpPr>
        <p:spPr>
          <a:xfrm>
            <a:off x="762000" y="5638800"/>
            <a:ext cx="4800600" cy="646331"/>
          </a:xfrm>
          <a:prstGeom prst="rect">
            <a:avLst/>
          </a:prstGeom>
          <a:noFill/>
        </p:spPr>
        <p:txBody>
          <a:bodyPr wrap="square" rtlCol="0">
            <a:spAutoFit/>
          </a:bodyPr>
          <a:lstStyle/>
          <a:p>
            <a:r>
              <a:rPr lang="en-US" dirty="0" smtClean="0"/>
              <a:t>The methods for getting out of quicksand are different from those aimed at avoiding swamps. </a:t>
            </a:r>
            <a:endParaRPr lang="en-US" dirty="0"/>
          </a:p>
        </p:txBody>
      </p:sp>
      <p:pic>
        <p:nvPicPr>
          <p:cNvPr id="1030" name="Picture 6" descr="http://t3.gstatic.com/images?q=tbn:ANd9GcSiPXLAhsJ_EyORETBGXZvmaacb0TWU86uqOyjiGcAAip2wKjHQmg"/>
          <p:cNvPicPr>
            <a:picLocks noChangeAspect="1" noChangeArrowheads="1"/>
          </p:cNvPicPr>
          <p:nvPr/>
        </p:nvPicPr>
        <p:blipFill>
          <a:blip r:embed="rId3" cstate="print"/>
          <a:srcRect/>
          <a:stretch>
            <a:fillRect/>
          </a:stretch>
        </p:blipFill>
        <p:spPr bwMode="auto">
          <a:xfrm>
            <a:off x="838200" y="533400"/>
            <a:ext cx="3209925" cy="2448037"/>
          </a:xfrm>
          <a:prstGeom prst="rect">
            <a:avLst/>
          </a:prstGeom>
          <a:noFill/>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6400800" cy="4525963"/>
          </a:xfrm>
        </p:spPr>
        <p:txBody>
          <a:bodyPr>
            <a:normAutofit fontScale="92500" lnSpcReduction="20000"/>
          </a:bodyPr>
          <a:lstStyle/>
          <a:p>
            <a:r>
              <a:rPr lang="en-US" dirty="0" smtClean="0"/>
              <a:t>Feeling very guilty about porn habit, masturbation, impure thoughts. </a:t>
            </a:r>
          </a:p>
          <a:p>
            <a:r>
              <a:rPr lang="en-US" dirty="0" smtClean="0"/>
              <a:t>Solution</a:t>
            </a:r>
          </a:p>
          <a:p>
            <a:pPr lvl="1"/>
            <a:r>
              <a:rPr lang="en-US" dirty="0" smtClean="0"/>
              <a:t>Recognized the paradox of control.</a:t>
            </a:r>
          </a:p>
          <a:p>
            <a:pPr lvl="2"/>
            <a:r>
              <a:rPr lang="en-US" dirty="0" smtClean="0"/>
              <a:t>ACT- Let go of thought control.</a:t>
            </a:r>
          </a:p>
          <a:p>
            <a:pPr lvl="2"/>
            <a:r>
              <a:rPr lang="en-US" dirty="0" smtClean="0"/>
              <a:t>Focuses on serving his values.  </a:t>
            </a:r>
          </a:p>
          <a:p>
            <a:pPr lvl="1"/>
            <a:r>
              <a:rPr lang="en-US" dirty="0" smtClean="0"/>
              <a:t>Practiced </a:t>
            </a:r>
            <a:r>
              <a:rPr lang="en-US" dirty="0" err="1" smtClean="0"/>
              <a:t>Luskin’s</a:t>
            </a:r>
            <a:r>
              <a:rPr lang="en-US" dirty="0" smtClean="0"/>
              <a:t> self-forgiveness. </a:t>
            </a:r>
          </a:p>
          <a:p>
            <a:pPr lvl="2"/>
            <a:r>
              <a:rPr lang="en-US" dirty="0" smtClean="0"/>
              <a:t>Exercising compassion for self.</a:t>
            </a:r>
          </a:p>
          <a:p>
            <a:pPr lvl="2"/>
            <a:r>
              <a:rPr lang="en-US" dirty="0" smtClean="0"/>
              <a:t>Relaxed his pharisaical standards.</a:t>
            </a:r>
          </a:p>
          <a:p>
            <a:pPr lvl="1"/>
            <a:r>
              <a:rPr lang="en-US" dirty="0" smtClean="0"/>
              <a:t>CBT: revised all or nothing thinking</a:t>
            </a:r>
          </a:p>
          <a:p>
            <a:pPr lvl="2"/>
            <a:r>
              <a:rPr lang="en-US" dirty="0" smtClean="0"/>
              <a:t>A/N thinking maintains the Abstinence Violation Effect. </a:t>
            </a:r>
            <a:endParaRPr lang="en-US" dirty="0"/>
          </a:p>
        </p:txBody>
      </p:sp>
      <p:pic>
        <p:nvPicPr>
          <p:cNvPr id="24578" name="Picture 2" descr="http://t1.gstatic.com/images?q=tbn:ANd9GcRH9cMLsJh-ajsZuPQR3pIyI4La17_PGS4XzliIZcYZn8jsNx1f"/>
          <p:cNvPicPr>
            <a:picLocks noChangeAspect="1" noChangeArrowheads="1"/>
          </p:cNvPicPr>
          <p:nvPr/>
        </p:nvPicPr>
        <p:blipFill>
          <a:blip r:embed="rId2" cstate="print"/>
          <a:srcRect/>
          <a:stretch>
            <a:fillRect/>
          </a:stretch>
        </p:blipFill>
        <p:spPr bwMode="auto">
          <a:xfrm>
            <a:off x="6477000" y="3124200"/>
            <a:ext cx="2401771" cy="2590800"/>
          </a:xfrm>
          <a:prstGeom prst="rect">
            <a:avLst/>
          </a:prstGeom>
          <a:noFill/>
        </p:spPr>
      </p:pic>
      <p:sp>
        <p:nvSpPr>
          <p:cNvPr id="5" name="Title 4"/>
          <p:cNvSpPr>
            <a:spLocks noGrp="1"/>
          </p:cNvSpPr>
          <p:nvPr>
            <p:ph type="title"/>
          </p:nvPr>
        </p:nvSpPr>
        <p:spPr/>
        <p:txBody>
          <a:bodyPr>
            <a:normAutofit fontScale="90000"/>
          </a:bodyPr>
          <a:lstStyle/>
          <a:p>
            <a:r>
              <a:rPr lang="en-US" dirty="0" smtClean="0"/>
              <a:t>Allen: Physician, Serving in High Council</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Current Work: Therapy and Coaching</a:t>
            </a:r>
            <a:endParaRPr lang="en-US" dirty="0"/>
          </a:p>
        </p:txBody>
      </p:sp>
      <p:sp>
        <p:nvSpPr>
          <p:cNvPr id="3" name="Text Placeholder 2"/>
          <p:cNvSpPr>
            <a:spLocks noGrp="1"/>
          </p:cNvSpPr>
          <p:nvPr>
            <p:ph type="body" idx="1"/>
          </p:nvPr>
        </p:nvSpPr>
        <p:spPr>
          <a:xfrm>
            <a:off x="460375" y="3363913"/>
            <a:ext cx="4040188" cy="639762"/>
          </a:xfrm>
        </p:spPr>
        <p:txBody>
          <a:bodyPr/>
          <a:lstStyle/>
          <a:p>
            <a:r>
              <a:rPr lang="en-US" dirty="0" smtClean="0"/>
              <a:t>Therapy	</a:t>
            </a:r>
          </a:p>
        </p:txBody>
      </p:sp>
      <p:sp>
        <p:nvSpPr>
          <p:cNvPr id="4" name="Content Placeholder 3"/>
          <p:cNvSpPr>
            <a:spLocks noGrp="1"/>
          </p:cNvSpPr>
          <p:nvPr>
            <p:ph sz="half" idx="2"/>
          </p:nvPr>
        </p:nvSpPr>
        <p:spPr>
          <a:xfrm>
            <a:off x="460375" y="4003675"/>
            <a:ext cx="4040188" cy="2625725"/>
          </a:xfrm>
        </p:spPr>
        <p:txBody>
          <a:bodyPr>
            <a:normAutofit fontScale="92500" lnSpcReduction="10000"/>
          </a:bodyPr>
          <a:lstStyle/>
          <a:p>
            <a:r>
              <a:rPr lang="en-US" dirty="0" smtClean="0"/>
              <a:t>Focus: clinical problems, e.g., anxiety, depression, OCD, etc.</a:t>
            </a:r>
          </a:p>
          <a:p>
            <a:r>
              <a:rPr lang="en-US" dirty="0" smtClean="0"/>
              <a:t>Goal: restore normal function.</a:t>
            </a:r>
          </a:p>
          <a:p>
            <a:r>
              <a:rPr lang="en-US" dirty="0" smtClean="0"/>
              <a:t>Covered by insurance.</a:t>
            </a:r>
          </a:p>
          <a:p>
            <a:r>
              <a:rPr lang="en-US" dirty="0" smtClean="0"/>
              <a:t>Requires licensure.	</a:t>
            </a:r>
          </a:p>
          <a:p>
            <a:r>
              <a:rPr lang="en-US" dirty="0" smtClean="0"/>
              <a:t>Conducted  face to face. 		</a:t>
            </a:r>
            <a:endParaRPr lang="en-US" dirty="0"/>
          </a:p>
        </p:txBody>
      </p:sp>
      <p:sp>
        <p:nvSpPr>
          <p:cNvPr id="5" name="Text Placeholder 4"/>
          <p:cNvSpPr>
            <a:spLocks noGrp="1"/>
          </p:cNvSpPr>
          <p:nvPr>
            <p:ph type="body" sz="quarter" idx="3"/>
          </p:nvPr>
        </p:nvSpPr>
        <p:spPr>
          <a:xfrm>
            <a:off x="4648200" y="3363913"/>
            <a:ext cx="4041775" cy="639762"/>
          </a:xfrm>
        </p:spPr>
        <p:txBody>
          <a:bodyPr/>
          <a:lstStyle/>
          <a:p>
            <a:r>
              <a:rPr lang="en-US" dirty="0" smtClean="0"/>
              <a:t>Coaching</a:t>
            </a:r>
            <a:endParaRPr lang="en-US" dirty="0"/>
          </a:p>
        </p:txBody>
      </p:sp>
      <p:sp>
        <p:nvSpPr>
          <p:cNvPr id="6" name="Content Placeholder 5"/>
          <p:cNvSpPr>
            <a:spLocks noGrp="1"/>
          </p:cNvSpPr>
          <p:nvPr>
            <p:ph sz="quarter" idx="4"/>
          </p:nvPr>
        </p:nvSpPr>
        <p:spPr>
          <a:xfrm>
            <a:off x="4648200" y="4003675"/>
            <a:ext cx="4041775" cy="2244725"/>
          </a:xfrm>
        </p:spPr>
        <p:txBody>
          <a:bodyPr>
            <a:normAutofit fontScale="92500" lnSpcReduction="10000"/>
          </a:bodyPr>
          <a:lstStyle/>
          <a:p>
            <a:r>
              <a:rPr lang="en-US" dirty="0" smtClean="0"/>
              <a:t>Focus: achieving goals, e.g. career, parenting, etc. </a:t>
            </a:r>
          </a:p>
          <a:p>
            <a:r>
              <a:rPr lang="en-US" dirty="0" smtClean="0"/>
              <a:t>Goal: achieve personal goals.</a:t>
            </a:r>
          </a:p>
          <a:p>
            <a:r>
              <a:rPr lang="en-US" dirty="0" smtClean="0"/>
              <a:t> Not covered by insurance.</a:t>
            </a:r>
          </a:p>
          <a:p>
            <a:r>
              <a:rPr lang="en-US" dirty="0" smtClean="0"/>
              <a:t>Doesn’t require licensure.</a:t>
            </a:r>
          </a:p>
          <a:p>
            <a:r>
              <a:rPr lang="en-US" dirty="0" smtClean="0"/>
              <a:t>Telephonic or face to face. </a:t>
            </a:r>
            <a:endParaRPr lang="en-US" dirty="0"/>
          </a:p>
        </p:txBody>
      </p:sp>
      <p:pic>
        <p:nvPicPr>
          <p:cNvPr id="48132" name="Picture 4" descr="http://t0.gstatic.com/images?q=tbn:ANd9GcTWmYJj-I7pfotlS8Fm_kPe91PKT-ab5Qm-9twEBlzi6M_KjLL3Ng"/>
          <p:cNvPicPr>
            <a:picLocks noChangeAspect="1" noChangeArrowheads="1"/>
          </p:cNvPicPr>
          <p:nvPr/>
        </p:nvPicPr>
        <p:blipFill>
          <a:blip r:embed="rId2" cstate="print"/>
          <a:srcRect/>
          <a:stretch>
            <a:fillRect/>
          </a:stretch>
        </p:blipFill>
        <p:spPr bwMode="auto">
          <a:xfrm>
            <a:off x="5486400" y="1524000"/>
            <a:ext cx="2419350" cy="1895476"/>
          </a:xfrm>
          <a:prstGeom prst="rect">
            <a:avLst/>
          </a:prstGeom>
          <a:noFill/>
        </p:spPr>
      </p:pic>
      <p:pic>
        <p:nvPicPr>
          <p:cNvPr id="76802" name="Picture 2" descr="http://t1.gstatic.com/images?q=tbn:ANd9GcQzE6xZdGMPNOcm9wIdjPewUaF3HIUjcaXfNOH8LoI8gP97gMzF"/>
          <p:cNvPicPr>
            <a:picLocks noChangeAspect="1" noChangeArrowheads="1"/>
          </p:cNvPicPr>
          <p:nvPr/>
        </p:nvPicPr>
        <p:blipFill>
          <a:blip r:embed="rId3" cstate="print"/>
          <a:srcRect/>
          <a:stretch>
            <a:fillRect/>
          </a:stretch>
        </p:blipFill>
        <p:spPr bwMode="auto">
          <a:xfrm>
            <a:off x="990599" y="1524000"/>
            <a:ext cx="2411603" cy="1828800"/>
          </a:xfrm>
          <a:prstGeom prst="rect">
            <a:avLst/>
          </a:prstGeom>
          <a:noFill/>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1096962"/>
          </a:xfrm>
        </p:spPr>
        <p:txBody>
          <a:bodyPr>
            <a:normAutofit/>
          </a:bodyPr>
          <a:lstStyle/>
          <a:p>
            <a:r>
              <a:rPr lang="en-US" dirty="0" smtClean="0"/>
              <a:t>Stacey: Open Marriage?</a:t>
            </a:r>
            <a:endParaRPr lang="en-US" dirty="0"/>
          </a:p>
        </p:txBody>
      </p:sp>
      <p:sp>
        <p:nvSpPr>
          <p:cNvPr id="3" name="Content Placeholder 2"/>
          <p:cNvSpPr>
            <a:spLocks noGrp="1"/>
          </p:cNvSpPr>
          <p:nvPr>
            <p:ph idx="1"/>
          </p:nvPr>
        </p:nvSpPr>
        <p:spPr>
          <a:xfrm>
            <a:off x="457200" y="2438400"/>
            <a:ext cx="8001000" cy="3733800"/>
          </a:xfrm>
        </p:spPr>
        <p:txBody>
          <a:bodyPr>
            <a:normAutofit fontScale="62500" lnSpcReduction="20000"/>
          </a:bodyPr>
          <a:lstStyle/>
          <a:p>
            <a:r>
              <a:rPr lang="en-US" dirty="0" smtClean="0"/>
              <a:t>Married with two children. Tech worker. </a:t>
            </a:r>
          </a:p>
          <a:p>
            <a:r>
              <a:rPr lang="en-US" dirty="0" smtClean="0"/>
              <a:t>She and her husband left the church. </a:t>
            </a:r>
          </a:p>
          <a:p>
            <a:r>
              <a:rPr lang="en-US" dirty="0" smtClean="0"/>
              <a:t>She proposed having an open marriage. </a:t>
            </a:r>
          </a:p>
          <a:p>
            <a:r>
              <a:rPr lang="en-US" dirty="0" smtClean="0"/>
              <a:t>Husband was not ready for this. </a:t>
            </a:r>
          </a:p>
          <a:p>
            <a:r>
              <a:rPr lang="en-US" dirty="0" smtClean="0"/>
              <a:t>Solution: </a:t>
            </a:r>
          </a:p>
          <a:p>
            <a:pPr lvl="1"/>
            <a:r>
              <a:rPr lang="en-US" dirty="0" smtClean="0"/>
              <a:t>Living monogamously for now but with Stacey having more freedom to pursue platonic male relationships.</a:t>
            </a:r>
          </a:p>
          <a:p>
            <a:pPr lvl="1"/>
            <a:r>
              <a:rPr lang="en-US" dirty="0" smtClean="0"/>
              <a:t>Husband developed a wider circle of friends/activities outside of marriage. </a:t>
            </a:r>
          </a:p>
          <a:p>
            <a:pPr lvl="1"/>
            <a:r>
              <a:rPr lang="en-US" dirty="0" smtClean="0"/>
              <a:t>She’s feeling less suffocated. </a:t>
            </a:r>
          </a:p>
          <a:p>
            <a:pPr lvl="1"/>
            <a:r>
              <a:rPr lang="en-US" dirty="0" smtClean="0"/>
              <a:t>He’s got a life that doesn’t orbit around/suffocate her. </a:t>
            </a:r>
          </a:p>
          <a:p>
            <a:pPr lvl="1"/>
            <a:r>
              <a:rPr lang="en-US" dirty="0" smtClean="0"/>
              <a:t>He shows a little jealousy without being controlling. She likes this. </a:t>
            </a:r>
          </a:p>
          <a:p>
            <a:pPr lvl="1"/>
            <a:r>
              <a:rPr lang="en-US" dirty="0" smtClean="0"/>
              <a:t>Having regular “couple’s meetings” to review and monitor high-risk situations (e.g., affairs).</a:t>
            </a:r>
          </a:p>
        </p:txBody>
      </p:sp>
      <p:pic>
        <p:nvPicPr>
          <p:cNvPr id="6146" name="Picture 2" descr="http://t0.gstatic.com/images?q=tbn:ANd9GcRs_GCmYvJIe38-eoE7jYRgHzPCFIwow-u27Nkhq5Jqny35N2stYA"/>
          <p:cNvPicPr>
            <a:picLocks noChangeAspect="1" noChangeArrowheads="1"/>
          </p:cNvPicPr>
          <p:nvPr/>
        </p:nvPicPr>
        <p:blipFill>
          <a:blip r:embed="rId2" cstate="print"/>
          <a:srcRect/>
          <a:stretch>
            <a:fillRect/>
          </a:stretch>
        </p:blipFill>
        <p:spPr bwMode="auto">
          <a:xfrm>
            <a:off x="5486400" y="1600200"/>
            <a:ext cx="3146541" cy="2276476"/>
          </a:xfrm>
          <a:prstGeom prst="rect">
            <a:avLst/>
          </a:prstGeom>
          <a:noFill/>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6705600" cy="1143000"/>
          </a:xfrm>
        </p:spPr>
        <p:txBody>
          <a:bodyPr>
            <a:normAutofit fontScale="90000"/>
          </a:bodyPr>
          <a:lstStyle/>
          <a:p>
            <a:r>
              <a:rPr lang="en-US" dirty="0" smtClean="0"/>
              <a:t>Andrea and Gender Roles: </a:t>
            </a:r>
            <a:br>
              <a:rPr lang="en-US" dirty="0" smtClean="0"/>
            </a:br>
            <a:r>
              <a:rPr lang="en-US" sz="2700" dirty="0" smtClean="0"/>
              <a:t>Too Bright to be a Stay Home Parent?</a:t>
            </a:r>
            <a:endParaRPr lang="en-US" sz="2700" dirty="0"/>
          </a:p>
        </p:txBody>
      </p:sp>
      <p:sp>
        <p:nvSpPr>
          <p:cNvPr id="3" name="Content Placeholder 2"/>
          <p:cNvSpPr>
            <a:spLocks noGrp="1"/>
          </p:cNvSpPr>
          <p:nvPr>
            <p:ph idx="1"/>
          </p:nvPr>
        </p:nvSpPr>
        <p:spPr>
          <a:xfrm>
            <a:off x="304800" y="2286000"/>
            <a:ext cx="6400800" cy="3962400"/>
          </a:xfrm>
        </p:spPr>
        <p:txBody>
          <a:bodyPr>
            <a:normAutofit fontScale="70000" lnSpcReduction="20000"/>
          </a:bodyPr>
          <a:lstStyle/>
          <a:p>
            <a:r>
              <a:rPr lang="en-US" dirty="0" smtClean="0"/>
              <a:t>Both she and husband are returned missionaries. </a:t>
            </a:r>
          </a:p>
          <a:p>
            <a:r>
              <a:rPr lang="en-US" dirty="0" smtClean="0"/>
              <a:t>Husband is an attorney. Very traditional.</a:t>
            </a:r>
          </a:p>
          <a:p>
            <a:r>
              <a:rPr lang="en-US" dirty="0" smtClean="0"/>
              <a:t>She felt compelled to do something with her education but didn’t find anything meaningful. </a:t>
            </a:r>
          </a:p>
          <a:p>
            <a:r>
              <a:rPr lang="en-US" dirty="0" smtClean="0"/>
              <a:t>Became clinically depressed. </a:t>
            </a:r>
          </a:p>
          <a:p>
            <a:r>
              <a:rPr lang="en-US" dirty="0" smtClean="0"/>
              <a:t>Dilemma: Felt “stay home mom” was too confining. </a:t>
            </a:r>
          </a:p>
          <a:p>
            <a:r>
              <a:rPr lang="en-US" dirty="0" smtClean="0"/>
              <a:t>Solution: </a:t>
            </a:r>
          </a:p>
          <a:p>
            <a:pPr lvl="1"/>
            <a:r>
              <a:rPr lang="en-US" dirty="0" smtClean="0"/>
              <a:t>Read </a:t>
            </a:r>
            <a:r>
              <a:rPr lang="en-US" u="sng" dirty="0" smtClean="0"/>
              <a:t>Sidetracked Home Executives</a:t>
            </a:r>
            <a:r>
              <a:rPr lang="en-US" dirty="0" smtClean="0"/>
              <a:t>. </a:t>
            </a:r>
          </a:p>
          <a:p>
            <a:pPr lvl="1"/>
            <a:r>
              <a:rPr lang="en-US" dirty="0" smtClean="0"/>
              <a:t>Reframed her domestic role as challenging, and meaningful. </a:t>
            </a:r>
          </a:p>
          <a:p>
            <a:pPr lvl="1"/>
            <a:r>
              <a:rPr lang="en-US" dirty="0" smtClean="0"/>
              <a:t>Set up her domestic role as a serious job.</a:t>
            </a:r>
            <a:endParaRPr lang="en-US" dirty="0"/>
          </a:p>
          <a:p>
            <a:pPr lvl="2"/>
            <a:r>
              <a:rPr lang="en-US" dirty="0" smtClean="0"/>
              <a:t>Including structure and measures of success. </a:t>
            </a:r>
          </a:p>
        </p:txBody>
      </p:sp>
      <p:pic>
        <p:nvPicPr>
          <p:cNvPr id="18434" name="Picture 2" descr="http://t1.gstatic.com/images?q=tbn:ANd9GcTBb1vmqh3wRKkvdbl4Zud6CeZ_0hf5CdqPn1LZXib3i6ZCXBxX"/>
          <p:cNvPicPr>
            <a:picLocks noChangeAspect="1" noChangeArrowheads="1"/>
          </p:cNvPicPr>
          <p:nvPr/>
        </p:nvPicPr>
        <p:blipFill>
          <a:blip r:embed="rId2" cstate="print"/>
          <a:srcRect/>
          <a:stretch>
            <a:fillRect/>
          </a:stretch>
        </p:blipFill>
        <p:spPr bwMode="auto">
          <a:xfrm>
            <a:off x="6934200" y="1828800"/>
            <a:ext cx="1828800" cy="4457700"/>
          </a:xfrm>
          <a:prstGeom prst="rect">
            <a:avLst/>
          </a:prstGeom>
          <a:noFill/>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Jane: Priesthood Leaders Advised Her </a:t>
            </a:r>
            <a:br>
              <a:rPr lang="en-US" sz="3200" dirty="0" smtClean="0"/>
            </a:br>
            <a:r>
              <a:rPr lang="en-US" sz="3200" dirty="0" smtClean="0"/>
              <a:t>to Marry a Gay Man to “Cure” Him.</a:t>
            </a:r>
            <a:endParaRPr lang="en-US" sz="3200" dirty="0"/>
          </a:p>
        </p:txBody>
      </p:sp>
      <p:sp>
        <p:nvSpPr>
          <p:cNvPr id="3" name="Content Placeholder 2"/>
          <p:cNvSpPr>
            <a:spLocks noGrp="1"/>
          </p:cNvSpPr>
          <p:nvPr>
            <p:ph idx="1"/>
          </p:nvPr>
        </p:nvSpPr>
        <p:spPr>
          <a:xfrm>
            <a:off x="457200" y="1828801"/>
            <a:ext cx="5791200" cy="4495800"/>
          </a:xfrm>
        </p:spPr>
        <p:txBody>
          <a:bodyPr>
            <a:normAutofit fontScale="92500"/>
          </a:bodyPr>
          <a:lstStyle/>
          <a:p>
            <a:r>
              <a:rPr lang="en-US" dirty="0" smtClean="0"/>
              <a:t>Had 2 kids. “Cure” didn’t work.</a:t>
            </a:r>
          </a:p>
          <a:p>
            <a:pPr lvl="1"/>
            <a:r>
              <a:rPr lang="en-US" dirty="0" smtClean="0"/>
              <a:t>Angry at gays, then angry at church. </a:t>
            </a:r>
          </a:p>
          <a:p>
            <a:r>
              <a:rPr lang="en-US" dirty="0" smtClean="0"/>
              <a:t>Solution: </a:t>
            </a:r>
          </a:p>
          <a:p>
            <a:pPr lvl="1"/>
            <a:r>
              <a:rPr lang="en-US" dirty="0" smtClean="0"/>
              <a:t>Left church. </a:t>
            </a:r>
          </a:p>
          <a:p>
            <a:pPr lvl="1"/>
            <a:r>
              <a:rPr lang="en-US" dirty="0" smtClean="0"/>
              <a:t>Found a heterosexual boyfriend. </a:t>
            </a:r>
          </a:p>
          <a:p>
            <a:pPr lvl="1"/>
            <a:r>
              <a:rPr lang="en-US" dirty="0" smtClean="0"/>
              <a:t>Amicably co-parents with “ex.” </a:t>
            </a:r>
          </a:p>
          <a:p>
            <a:pPr lvl="1"/>
            <a:r>
              <a:rPr lang="en-US" dirty="0" smtClean="0"/>
              <a:t>Vacations with “ex” and his partner. </a:t>
            </a:r>
          </a:p>
          <a:p>
            <a:pPr lvl="1"/>
            <a:r>
              <a:rPr lang="en-US" dirty="0" smtClean="0"/>
              <a:t>Provides online support to other LDS women advised to cure gays. </a:t>
            </a:r>
            <a:endParaRPr lang="en-US" dirty="0"/>
          </a:p>
        </p:txBody>
      </p:sp>
      <p:pic>
        <p:nvPicPr>
          <p:cNvPr id="22532" name="Picture 4" descr="http://t2.gstatic.com/images?q=tbn:ANd9GcR0aysdxAN1j6Bd5uh8aAgFfobbkYk8eSM892pxG1f8oPDPuHrPsg"/>
          <p:cNvPicPr>
            <a:picLocks noChangeAspect="1" noChangeArrowheads="1"/>
          </p:cNvPicPr>
          <p:nvPr/>
        </p:nvPicPr>
        <p:blipFill>
          <a:blip r:embed="rId2" cstate="print"/>
          <a:srcRect/>
          <a:stretch>
            <a:fillRect/>
          </a:stretch>
        </p:blipFill>
        <p:spPr bwMode="auto">
          <a:xfrm>
            <a:off x="6248400" y="4343400"/>
            <a:ext cx="2619375" cy="1743076"/>
          </a:xfrm>
          <a:prstGeom prst="rect">
            <a:avLst/>
          </a:prstGeom>
          <a:noFill/>
        </p:spPr>
      </p:pic>
      <p:pic>
        <p:nvPicPr>
          <p:cNvPr id="22536" name="Picture 8" descr="http://t3.gstatic.com/images?q=tbn:ANd9GcR9V74iX2iAp6CfN03vp0WTp5QvIbjbIyzOJ3irxY5gl9Za03d25w"/>
          <p:cNvPicPr>
            <a:picLocks noChangeAspect="1" noChangeArrowheads="1"/>
          </p:cNvPicPr>
          <p:nvPr/>
        </p:nvPicPr>
        <p:blipFill>
          <a:blip r:embed="rId3" cstate="print"/>
          <a:srcRect/>
          <a:stretch>
            <a:fillRect/>
          </a:stretch>
        </p:blipFill>
        <p:spPr bwMode="auto">
          <a:xfrm>
            <a:off x="6096000" y="2209800"/>
            <a:ext cx="2619375" cy="1743076"/>
          </a:xfrm>
          <a:prstGeom prst="rect">
            <a:avLst/>
          </a:prstGeom>
          <a:noFill/>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5181600" cy="1143000"/>
          </a:xfrm>
        </p:spPr>
        <p:txBody>
          <a:bodyPr>
            <a:normAutofit fontScale="90000"/>
          </a:bodyPr>
          <a:lstStyle/>
          <a:p>
            <a:r>
              <a:rPr lang="en-US" dirty="0" smtClean="0"/>
              <a:t>Anna: Depressed about Being Depressed</a:t>
            </a:r>
            <a:endParaRPr lang="en-US" dirty="0"/>
          </a:p>
        </p:txBody>
      </p:sp>
      <p:sp>
        <p:nvSpPr>
          <p:cNvPr id="3" name="Content Placeholder 2"/>
          <p:cNvSpPr>
            <a:spLocks noGrp="1"/>
          </p:cNvSpPr>
          <p:nvPr>
            <p:ph idx="1"/>
          </p:nvPr>
        </p:nvSpPr>
        <p:spPr>
          <a:xfrm>
            <a:off x="457200" y="2286000"/>
            <a:ext cx="8153400" cy="3962400"/>
          </a:xfrm>
        </p:spPr>
        <p:txBody>
          <a:bodyPr>
            <a:normAutofit fontScale="85000" lnSpcReduction="10000"/>
          </a:bodyPr>
          <a:lstStyle/>
          <a:p>
            <a:r>
              <a:rPr lang="en-US" dirty="0" smtClean="0"/>
              <a:t>“If I’m depressed I’m not being worthy.” </a:t>
            </a:r>
          </a:p>
          <a:p>
            <a:pPr lvl="1"/>
            <a:r>
              <a:rPr lang="en-US" dirty="0" smtClean="0"/>
              <a:t>Perfectionism, emotional reasoning. </a:t>
            </a:r>
          </a:p>
          <a:p>
            <a:pPr lvl="1"/>
            <a:r>
              <a:rPr lang="en-US" dirty="0" smtClean="0"/>
              <a:t>Refused medications as sign of poor spirituality.</a:t>
            </a:r>
          </a:p>
          <a:p>
            <a:pPr lvl="1"/>
            <a:r>
              <a:rPr lang="en-US" dirty="0" smtClean="0"/>
              <a:t>(In spite of Utah ranking #1 in antidepressant use, many LDS feel guilty when using them.)</a:t>
            </a:r>
          </a:p>
          <a:p>
            <a:r>
              <a:rPr lang="en-US" dirty="0" smtClean="0"/>
              <a:t>Solutions: </a:t>
            </a:r>
          </a:p>
          <a:p>
            <a:pPr lvl="1"/>
            <a:r>
              <a:rPr lang="en-US" dirty="0" smtClean="0"/>
              <a:t>Redefined perfection as a destination, life is the journey.</a:t>
            </a:r>
          </a:p>
          <a:p>
            <a:pPr lvl="1"/>
            <a:r>
              <a:rPr lang="en-US" dirty="0" smtClean="0"/>
              <a:t>CBT challenge: Just because ___ does not mean ___. </a:t>
            </a:r>
          </a:p>
          <a:p>
            <a:pPr lvl="1"/>
            <a:r>
              <a:rPr lang="en-US" dirty="0" smtClean="0"/>
              <a:t>Revised her medication logic: would you refuse insulin?</a:t>
            </a:r>
          </a:p>
          <a:p>
            <a:endParaRPr lang="en-US" dirty="0"/>
          </a:p>
        </p:txBody>
      </p:sp>
      <p:pic>
        <p:nvPicPr>
          <p:cNvPr id="38914" name="Picture 2" descr="http://t2.gstatic.com/images?q=tbn:ANd9GcSp1swSFSZRMjeF_54Ls2xzg6wyK3vIWTIZKrG1UDE4I46lf-4w5Q"/>
          <p:cNvPicPr>
            <a:picLocks noChangeAspect="1" noChangeArrowheads="1"/>
          </p:cNvPicPr>
          <p:nvPr/>
        </p:nvPicPr>
        <p:blipFill>
          <a:blip r:embed="rId2" cstate="print"/>
          <a:srcRect/>
          <a:stretch>
            <a:fillRect/>
          </a:stretch>
        </p:blipFill>
        <p:spPr bwMode="auto">
          <a:xfrm>
            <a:off x="6019800" y="304800"/>
            <a:ext cx="2647950" cy="1724025"/>
          </a:xfrm>
          <a:prstGeom prst="rect">
            <a:avLst/>
          </a:prstGeom>
          <a:noFill/>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4572000" cy="1935162"/>
          </a:xfrm>
        </p:spPr>
        <p:txBody>
          <a:bodyPr>
            <a:normAutofit fontScale="90000"/>
          </a:bodyPr>
          <a:lstStyle/>
          <a:p>
            <a:r>
              <a:rPr lang="en-US" dirty="0" smtClean="0"/>
              <a:t>John: Guilty and Stressed About His Rebellious Son</a:t>
            </a:r>
            <a:endParaRPr lang="en-US" dirty="0"/>
          </a:p>
        </p:txBody>
      </p:sp>
      <p:sp>
        <p:nvSpPr>
          <p:cNvPr id="3" name="Content Placeholder 2"/>
          <p:cNvSpPr>
            <a:spLocks noGrp="1"/>
          </p:cNvSpPr>
          <p:nvPr>
            <p:ph idx="1"/>
          </p:nvPr>
        </p:nvSpPr>
        <p:spPr>
          <a:xfrm>
            <a:off x="457200" y="2743200"/>
            <a:ext cx="8229600" cy="3962400"/>
          </a:xfrm>
        </p:spPr>
        <p:txBody>
          <a:bodyPr>
            <a:normAutofit fontScale="77500" lnSpcReduction="20000"/>
          </a:bodyPr>
          <a:lstStyle/>
          <a:p>
            <a:r>
              <a:rPr lang="en-US" dirty="0" smtClean="0"/>
              <a:t>Beliefs: </a:t>
            </a:r>
          </a:p>
          <a:p>
            <a:pPr lvl="1"/>
            <a:r>
              <a:rPr lang="en-US" dirty="0" smtClean="0"/>
              <a:t>You can only be as happy as your worst child lets you be. </a:t>
            </a:r>
          </a:p>
          <a:p>
            <a:pPr lvl="1"/>
            <a:r>
              <a:rPr lang="en-US" dirty="0" smtClean="0"/>
              <a:t>It’s my fault. I’m responsible for his bad behavior.</a:t>
            </a:r>
          </a:p>
          <a:p>
            <a:r>
              <a:rPr lang="en-US" dirty="0" smtClean="0"/>
              <a:t>Solutions: </a:t>
            </a:r>
          </a:p>
          <a:p>
            <a:pPr lvl="1"/>
            <a:r>
              <a:rPr lang="en-US" dirty="0" smtClean="0"/>
              <a:t>Recognized the paradox of parent control vs. free agency.</a:t>
            </a:r>
          </a:p>
          <a:p>
            <a:pPr lvl="1"/>
            <a:r>
              <a:rPr lang="en-US" dirty="0" smtClean="0"/>
              <a:t>Take a look: How is God’s parenting going? </a:t>
            </a:r>
          </a:p>
          <a:p>
            <a:pPr lvl="1"/>
            <a:r>
              <a:rPr lang="en-US" dirty="0" smtClean="0"/>
              <a:t>Whose plan was it to make sure all succeed? </a:t>
            </a:r>
          </a:p>
          <a:p>
            <a:pPr lvl="1"/>
            <a:r>
              <a:rPr lang="en-US" dirty="0" smtClean="0"/>
              <a:t>Teach them correct principles and let them govern themselves.</a:t>
            </a:r>
          </a:p>
          <a:p>
            <a:pPr lvl="2"/>
            <a:r>
              <a:rPr lang="en-US" dirty="0" smtClean="0"/>
              <a:t>(Even when you don’t like the results).</a:t>
            </a:r>
          </a:p>
          <a:p>
            <a:pPr lvl="2"/>
            <a:r>
              <a:rPr lang="en-US" dirty="0" smtClean="0"/>
              <a:t>This requires willingness, acceptance, mindful recognition of the difference between the “right” way and the way that works better.  </a:t>
            </a:r>
          </a:p>
          <a:p>
            <a:endParaRPr lang="en-US" dirty="0" smtClean="0"/>
          </a:p>
          <a:p>
            <a:endParaRPr lang="en-US" dirty="0"/>
          </a:p>
        </p:txBody>
      </p:sp>
      <p:pic>
        <p:nvPicPr>
          <p:cNvPr id="39938" name="Picture 2" descr="http://t1.gstatic.com/images?q=tbn:ANd9GcS58S_HQUz7bvxwo_YxGSP-wpI74KBN0toOEKC2hX2yP9jyZn8G"/>
          <p:cNvPicPr>
            <a:picLocks noChangeAspect="1" noChangeArrowheads="1"/>
          </p:cNvPicPr>
          <p:nvPr/>
        </p:nvPicPr>
        <p:blipFill>
          <a:blip r:embed="rId2" cstate="print"/>
          <a:srcRect/>
          <a:stretch>
            <a:fillRect/>
          </a:stretch>
        </p:blipFill>
        <p:spPr bwMode="auto">
          <a:xfrm>
            <a:off x="5943600" y="381000"/>
            <a:ext cx="2438400" cy="2438400"/>
          </a:xfrm>
          <a:prstGeom prst="rect">
            <a:avLst/>
          </a:prstGeom>
          <a:noFill/>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5638800" cy="1143000"/>
          </a:xfrm>
        </p:spPr>
        <p:txBody>
          <a:bodyPr>
            <a:normAutofit/>
          </a:bodyPr>
          <a:lstStyle/>
          <a:p>
            <a:r>
              <a:rPr lang="en-US" dirty="0" smtClean="0"/>
              <a:t>Mike: Bankrupt Again</a:t>
            </a:r>
            <a:endParaRPr lang="en-US" dirty="0"/>
          </a:p>
        </p:txBody>
      </p:sp>
      <p:sp>
        <p:nvSpPr>
          <p:cNvPr id="3" name="Content Placeholder 2"/>
          <p:cNvSpPr>
            <a:spLocks noGrp="1"/>
          </p:cNvSpPr>
          <p:nvPr>
            <p:ph idx="1"/>
          </p:nvPr>
        </p:nvSpPr>
        <p:spPr>
          <a:xfrm>
            <a:off x="457200" y="2057400"/>
            <a:ext cx="8229600" cy="4800600"/>
          </a:xfrm>
        </p:spPr>
        <p:txBody>
          <a:bodyPr>
            <a:normAutofit fontScale="62500" lnSpcReduction="20000"/>
          </a:bodyPr>
          <a:lstStyle/>
          <a:p>
            <a:r>
              <a:rPr lang="en-US" dirty="0" smtClean="0"/>
              <a:t>Mike is now proceeding through his second bankruptcy. </a:t>
            </a:r>
          </a:p>
          <a:p>
            <a:pPr lvl="1"/>
            <a:r>
              <a:rPr lang="en-US" dirty="0" smtClean="0"/>
              <a:t>Continues paying a full tithe: hopes the Lord will help.</a:t>
            </a:r>
          </a:p>
          <a:p>
            <a:pPr lvl="1"/>
            <a:r>
              <a:rPr lang="en-US" dirty="0" smtClean="0"/>
              <a:t>Continues bailing out his children (5)</a:t>
            </a:r>
          </a:p>
          <a:p>
            <a:pPr lvl="1"/>
            <a:r>
              <a:rPr lang="en-US" dirty="0" smtClean="0"/>
              <a:t>Utah usually ranks in the top 5 for bankruptcy.</a:t>
            </a:r>
          </a:p>
          <a:p>
            <a:pPr lvl="1"/>
            <a:r>
              <a:rPr lang="en-US" dirty="0" smtClean="0"/>
              <a:t>In an article:  “Five Steps to Financial Wellbeing."  March 2004 Ensign: Gordon B. Hinckley counseled: “Some of you have money problems. I know that. You are struggling to get along. What is the cure? The only thing I know is the payment of tithing.“</a:t>
            </a:r>
          </a:p>
          <a:p>
            <a:pPr lvl="1"/>
            <a:r>
              <a:rPr lang="en-US" dirty="0" smtClean="0"/>
              <a:t>Materialism: Material goods are evidence of righteousness. </a:t>
            </a:r>
          </a:p>
          <a:p>
            <a:r>
              <a:rPr lang="en-US" dirty="0" smtClean="0"/>
              <a:t>Solutions: </a:t>
            </a:r>
          </a:p>
          <a:p>
            <a:pPr lvl="1"/>
            <a:r>
              <a:rPr lang="en-US" dirty="0" smtClean="0"/>
              <a:t>Confronting “magical” thinking. Live within your means. </a:t>
            </a:r>
          </a:p>
          <a:p>
            <a:pPr lvl="1"/>
            <a:r>
              <a:rPr lang="en-US" dirty="0" smtClean="0"/>
              <a:t>Stop rescuing adult children who display “entitled” attitudes. </a:t>
            </a:r>
          </a:p>
          <a:p>
            <a:pPr lvl="1"/>
            <a:r>
              <a:rPr lang="en-US" dirty="0" smtClean="0"/>
              <a:t>Look at workability. What has this pattern of behavior produced in the past? </a:t>
            </a:r>
          </a:p>
          <a:p>
            <a:pPr lvl="1"/>
            <a:r>
              <a:rPr lang="en-US" dirty="0" smtClean="0"/>
              <a:t>How happy has spending actually made you?</a:t>
            </a:r>
          </a:p>
          <a:p>
            <a:pPr lvl="2"/>
            <a:r>
              <a:rPr lang="en-US" dirty="0" smtClean="0"/>
              <a:t>Research shows that after breaking out of poverty, happiness and income do not correlate. </a:t>
            </a:r>
          </a:p>
        </p:txBody>
      </p:sp>
      <p:pic>
        <p:nvPicPr>
          <p:cNvPr id="138242" name="Picture 2" descr="http://img3.imageshack.us/img3/7728/bertrandblier.jpg"/>
          <p:cNvPicPr>
            <a:picLocks noChangeAspect="1" noChangeArrowheads="1"/>
          </p:cNvPicPr>
          <p:nvPr/>
        </p:nvPicPr>
        <p:blipFill>
          <a:blip r:embed="rId2" cstate="print"/>
          <a:srcRect/>
          <a:stretch>
            <a:fillRect/>
          </a:stretch>
        </p:blipFill>
        <p:spPr bwMode="auto">
          <a:xfrm>
            <a:off x="6858000" y="762000"/>
            <a:ext cx="1752600" cy="2081213"/>
          </a:xfrm>
          <a:prstGeom prst="rect">
            <a:avLst/>
          </a:prstGeom>
          <a:noFill/>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381000"/>
            <a:ext cx="4572000" cy="2011362"/>
          </a:xfrm>
        </p:spPr>
        <p:txBody>
          <a:bodyPr/>
          <a:lstStyle/>
          <a:p>
            <a:r>
              <a:rPr lang="en-US" dirty="0" smtClean="0"/>
              <a:t>Colleen: Trying to be Supermom</a:t>
            </a:r>
            <a:endParaRPr lang="en-US" dirty="0"/>
          </a:p>
        </p:txBody>
      </p:sp>
      <p:sp>
        <p:nvSpPr>
          <p:cNvPr id="3" name="Content Placeholder 2"/>
          <p:cNvSpPr>
            <a:spLocks noGrp="1"/>
          </p:cNvSpPr>
          <p:nvPr>
            <p:ph idx="1"/>
          </p:nvPr>
        </p:nvSpPr>
        <p:spPr>
          <a:xfrm>
            <a:off x="457200" y="2819400"/>
            <a:ext cx="8229600" cy="3505200"/>
          </a:xfrm>
        </p:spPr>
        <p:txBody>
          <a:bodyPr>
            <a:normAutofit fontScale="77500" lnSpcReduction="20000"/>
          </a:bodyPr>
          <a:lstStyle/>
          <a:p>
            <a:r>
              <a:rPr lang="en-US" dirty="0" smtClean="0"/>
              <a:t>Married, stay-home mom with 4 children, </a:t>
            </a:r>
          </a:p>
          <a:p>
            <a:pPr lvl="1"/>
            <a:r>
              <a:rPr lang="en-US" dirty="0" smtClean="0"/>
              <a:t>Kids are involved in multiple extra-curricular activities. </a:t>
            </a:r>
          </a:p>
          <a:p>
            <a:pPr lvl="1"/>
            <a:r>
              <a:rPr lang="en-US" dirty="0" smtClean="0"/>
              <a:t>Belief: “Acting selflessly means not taking care of yourself.” </a:t>
            </a:r>
          </a:p>
          <a:p>
            <a:pPr lvl="1"/>
            <a:r>
              <a:rPr lang="en-US" dirty="0" smtClean="0"/>
              <a:t>Deeply fatigued. </a:t>
            </a:r>
          </a:p>
          <a:p>
            <a:r>
              <a:rPr lang="en-US" dirty="0" smtClean="0"/>
              <a:t>Solution: </a:t>
            </a:r>
          </a:p>
          <a:p>
            <a:pPr lvl="1"/>
            <a:r>
              <a:rPr lang="en-US" dirty="0" smtClean="0"/>
              <a:t>Confronted workability of her definition of selflessness. </a:t>
            </a:r>
          </a:p>
          <a:p>
            <a:pPr lvl="1"/>
            <a:r>
              <a:rPr lang="en-US" dirty="0" smtClean="0"/>
              <a:t>Used the metaphor of oxygen on the airplane. </a:t>
            </a:r>
          </a:p>
          <a:p>
            <a:pPr lvl="1"/>
            <a:r>
              <a:rPr lang="en-US" dirty="0" smtClean="0"/>
              <a:t>Asked “Would your children want to emulate your life?</a:t>
            </a:r>
          </a:p>
          <a:p>
            <a:pPr lvl="1"/>
            <a:r>
              <a:rPr lang="en-US" dirty="0" smtClean="0"/>
              <a:t>Helped her give greater responsibility to children.</a:t>
            </a:r>
          </a:p>
          <a:p>
            <a:pPr lvl="1"/>
            <a:r>
              <a:rPr lang="en-US" dirty="0" smtClean="0"/>
              <a:t>Helped her get a life (Ladies’ night out, book group, exercise).</a:t>
            </a:r>
            <a:endParaRPr lang="en-US" dirty="0"/>
          </a:p>
        </p:txBody>
      </p:sp>
      <p:pic>
        <p:nvPicPr>
          <p:cNvPr id="93188" name="Picture 4" descr="http://t2.gstatic.com/images?q=tbn:ANd9GcSJaP0CxeD7iRu-IskJjYc-pM6DTRtz1Yo1vzbxTYq_EfLYbsBc"/>
          <p:cNvPicPr>
            <a:picLocks noChangeAspect="1" noChangeArrowheads="1"/>
          </p:cNvPicPr>
          <p:nvPr/>
        </p:nvPicPr>
        <p:blipFill>
          <a:blip r:embed="rId2" cstate="print"/>
          <a:srcRect/>
          <a:stretch>
            <a:fillRect/>
          </a:stretch>
        </p:blipFill>
        <p:spPr bwMode="auto">
          <a:xfrm>
            <a:off x="304800" y="685800"/>
            <a:ext cx="2183566" cy="1447800"/>
          </a:xfrm>
          <a:prstGeom prst="rect">
            <a:avLst/>
          </a:prstGeom>
          <a:noFill/>
        </p:spPr>
      </p:pic>
      <p:pic>
        <p:nvPicPr>
          <p:cNvPr id="93190" name="Picture 6" descr="http://t3.gstatic.com/images?q=tbn:ANd9GcRIWeDkwernJDtw8aHyAAtMJHfRecYNTG99XRmTBoHmNzziS7k7"/>
          <p:cNvPicPr>
            <a:picLocks noChangeAspect="1" noChangeArrowheads="1"/>
          </p:cNvPicPr>
          <p:nvPr/>
        </p:nvPicPr>
        <p:blipFill>
          <a:blip r:embed="rId3" cstate="print"/>
          <a:srcRect/>
          <a:stretch>
            <a:fillRect/>
          </a:stretch>
        </p:blipFill>
        <p:spPr bwMode="auto">
          <a:xfrm>
            <a:off x="7315200" y="228600"/>
            <a:ext cx="1676400" cy="2324101"/>
          </a:xfrm>
          <a:prstGeom prst="rect">
            <a:avLst/>
          </a:prstGeom>
          <a:noFill/>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4267200" cy="1630362"/>
          </a:xfrm>
        </p:spPr>
        <p:txBody>
          <a:bodyPr>
            <a:normAutofit/>
          </a:bodyPr>
          <a:lstStyle/>
          <a:p>
            <a:r>
              <a:rPr lang="en-US" dirty="0" smtClean="0"/>
              <a:t>Liza and Frank:  Sex After Sixty </a:t>
            </a:r>
            <a:endParaRPr lang="en-US" dirty="0"/>
          </a:p>
        </p:txBody>
      </p:sp>
      <p:sp>
        <p:nvSpPr>
          <p:cNvPr id="3" name="Content Placeholder 2"/>
          <p:cNvSpPr>
            <a:spLocks noGrp="1"/>
          </p:cNvSpPr>
          <p:nvPr>
            <p:ph idx="1"/>
          </p:nvPr>
        </p:nvSpPr>
        <p:spPr>
          <a:xfrm>
            <a:off x="533400" y="2209800"/>
            <a:ext cx="8305800" cy="4525963"/>
          </a:xfrm>
        </p:spPr>
        <p:txBody>
          <a:bodyPr>
            <a:normAutofit fontScale="92500" lnSpcReduction="20000"/>
          </a:bodyPr>
          <a:lstStyle/>
          <a:p>
            <a:r>
              <a:rPr lang="en-US" dirty="0" smtClean="0"/>
              <a:t>Sex was infrequent, unpleasant.</a:t>
            </a:r>
          </a:p>
          <a:p>
            <a:pPr lvl="1"/>
            <a:r>
              <a:rPr lang="en-US" dirty="0" smtClean="0"/>
              <a:t>Both had beliefs that sex was naughty. </a:t>
            </a:r>
          </a:p>
          <a:p>
            <a:pPr lvl="1"/>
            <a:r>
              <a:rPr lang="en-US" dirty="0" smtClean="0"/>
              <a:t>Sex had become routine/boring, dysfunctional.</a:t>
            </a:r>
          </a:p>
          <a:p>
            <a:pPr lvl="2"/>
            <a:r>
              <a:rPr lang="en-US" dirty="0" smtClean="0"/>
              <a:t>(performance anxiety was interfering)</a:t>
            </a:r>
          </a:p>
          <a:p>
            <a:r>
              <a:rPr lang="en-US" dirty="0" smtClean="0"/>
              <a:t>Solution: </a:t>
            </a:r>
          </a:p>
          <a:p>
            <a:pPr lvl="1"/>
            <a:r>
              <a:rPr lang="en-US" dirty="0" smtClean="0"/>
              <a:t>Challenged their assumptions about sex.</a:t>
            </a:r>
          </a:p>
          <a:p>
            <a:pPr lvl="2"/>
            <a:r>
              <a:rPr lang="en-US" dirty="0" smtClean="0"/>
              <a:t>“Man is that he might have joy.”</a:t>
            </a:r>
          </a:p>
          <a:p>
            <a:pPr lvl="2"/>
            <a:r>
              <a:rPr lang="en-US" dirty="0" smtClean="0"/>
              <a:t>Sensate focus over performance.</a:t>
            </a:r>
          </a:p>
          <a:p>
            <a:pPr lvl="2"/>
            <a:r>
              <a:rPr lang="en-US" dirty="0" smtClean="0"/>
              <a:t>Try new positions, locations, style.</a:t>
            </a:r>
          </a:p>
          <a:p>
            <a:pPr lvl="2"/>
            <a:r>
              <a:rPr lang="en-US" dirty="0" smtClean="0"/>
              <a:t>Enjoyed field trip to out of town adult shop. </a:t>
            </a:r>
          </a:p>
          <a:p>
            <a:pPr lvl="1"/>
            <a:r>
              <a:rPr lang="en-US" dirty="0" smtClean="0"/>
              <a:t>Very happy with results. </a:t>
            </a:r>
            <a:endParaRPr lang="en-US" dirty="0"/>
          </a:p>
        </p:txBody>
      </p:sp>
      <p:pic>
        <p:nvPicPr>
          <p:cNvPr id="57346" name="Picture 2" descr="http://t0.gstatic.com/images?q=tbn:ANd9GcQM8p9ReQjDjNG2vOzqr-YvIWX3dzWjltYtGgTs6sn1KP-43f03gw"/>
          <p:cNvPicPr>
            <a:picLocks noChangeAspect="1" noChangeArrowheads="1"/>
          </p:cNvPicPr>
          <p:nvPr/>
        </p:nvPicPr>
        <p:blipFill>
          <a:blip r:embed="rId2" cstate="print"/>
          <a:srcRect/>
          <a:stretch>
            <a:fillRect/>
          </a:stretch>
        </p:blipFill>
        <p:spPr bwMode="auto">
          <a:xfrm>
            <a:off x="5943600" y="228600"/>
            <a:ext cx="2583328" cy="2133600"/>
          </a:xfrm>
          <a:prstGeom prst="rect">
            <a:avLst/>
          </a:prstGeom>
          <a:noFill/>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Greg: “Why Won’t Faith and Prayer Relieve my Disabling Anxiety?</a:t>
            </a:r>
            <a:endParaRPr lang="en-US" dirty="0"/>
          </a:p>
        </p:txBody>
      </p:sp>
      <p:sp>
        <p:nvSpPr>
          <p:cNvPr id="3" name="Content Placeholder 2"/>
          <p:cNvSpPr>
            <a:spLocks noGrp="1"/>
          </p:cNvSpPr>
          <p:nvPr>
            <p:ph idx="1"/>
          </p:nvPr>
        </p:nvSpPr>
        <p:spPr>
          <a:xfrm>
            <a:off x="457200" y="1905000"/>
            <a:ext cx="5867400" cy="4525963"/>
          </a:xfrm>
        </p:spPr>
        <p:txBody>
          <a:bodyPr>
            <a:normAutofit fontScale="92500" lnSpcReduction="10000"/>
          </a:bodyPr>
          <a:lstStyle/>
          <a:p>
            <a:r>
              <a:rPr lang="en-US" dirty="0" smtClean="0"/>
              <a:t>Former Bishop, CEO of large co. </a:t>
            </a:r>
          </a:p>
          <a:p>
            <a:pPr lvl="1"/>
            <a:r>
              <a:rPr lang="en-US" dirty="0" smtClean="0"/>
              <a:t>Feeling like a fraud (outwardly successful, inwardly tortured).</a:t>
            </a:r>
          </a:p>
          <a:p>
            <a:pPr lvl="1"/>
            <a:r>
              <a:rPr lang="en-US" dirty="0" smtClean="0"/>
              <a:t>Values had changed over decades. </a:t>
            </a:r>
          </a:p>
          <a:p>
            <a:r>
              <a:rPr lang="en-US" dirty="0" smtClean="0"/>
              <a:t>Solutions:</a:t>
            </a:r>
          </a:p>
          <a:p>
            <a:pPr lvl="1"/>
            <a:r>
              <a:rPr lang="en-US" dirty="0" smtClean="0"/>
              <a:t>Practiced mindfulness of symptoms vs. controlling them.  </a:t>
            </a:r>
          </a:p>
          <a:p>
            <a:pPr lvl="1"/>
            <a:r>
              <a:rPr lang="en-US" dirty="0" smtClean="0"/>
              <a:t>Used matrix to clarify values and rate alternative courses of action.</a:t>
            </a:r>
          </a:p>
          <a:p>
            <a:pPr lvl="1"/>
            <a:r>
              <a:rPr lang="en-US" dirty="0" smtClean="0"/>
              <a:t>Enjoying more peace of mind. </a:t>
            </a:r>
            <a:endParaRPr lang="en-US" dirty="0"/>
          </a:p>
        </p:txBody>
      </p:sp>
      <p:pic>
        <p:nvPicPr>
          <p:cNvPr id="23556" name="Picture 4" descr="http://t2.gstatic.com/images?q=tbn:ANd9GcSRCeI_fdodbRB_e5p-ma0PGVE7xTeEeMFaF-qIwYoS7h6oY15y"/>
          <p:cNvPicPr>
            <a:picLocks noChangeAspect="1" noChangeArrowheads="1"/>
          </p:cNvPicPr>
          <p:nvPr/>
        </p:nvPicPr>
        <p:blipFill>
          <a:blip r:embed="rId2" cstate="print"/>
          <a:srcRect/>
          <a:stretch>
            <a:fillRect/>
          </a:stretch>
        </p:blipFill>
        <p:spPr bwMode="auto">
          <a:xfrm>
            <a:off x="6400800" y="2209800"/>
            <a:ext cx="2324100" cy="3486150"/>
          </a:xfrm>
          <a:prstGeom prst="rect">
            <a:avLst/>
          </a:prstGeom>
          <a:noFill/>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75287" y="228600"/>
            <a:ext cx="7424020" cy="1015663"/>
          </a:xfrm>
          <a:prstGeom prst="rect">
            <a:avLst/>
          </a:prstGeom>
          <a:noFill/>
        </p:spPr>
        <p:txBody>
          <a:bodyPr wrap="none" rtlCol="0">
            <a:spAutoFit/>
          </a:bodyPr>
          <a:lstStyle/>
          <a:p>
            <a:pPr algn="ctr"/>
            <a:r>
              <a:rPr lang="en-US" sz="3600" dirty="0" smtClean="0"/>
              <a:t>Use a Matrix to Clarify and Rate Values</a:t>
            </a:r>
          </a:p>
          <a:p>
            <a:pPr algn="ctr"/>
            <a:r>
              <a:rPr lang="en-US" sz="2400" dirty="0" smtClean="0"/>
              <a:t>Comparing Greg’s Alternatives</a:t>
            </a:r>
          </a:p>
        </p:txBody>
      </p:sp>
      <p:graphicFrame>
        <p:nvGraphicFramePr>
          <p:cNvPr id="3" name="Table 2"/>
          <p:cNvGraphicFramePr>
            <a:graphicFrameLocks noGrp="1"/>
          </p:cNvGraphicFramePr>
          <p:nvPr/>
        </p:nvGraphicFramePr>
        <p:xfrm>
          <a:off x="1143000" y="1600200"/>
          <a:ext cx="6858000" cy="4276746"/>
        </p:xfrm>
        <a:graphic>
          <a:graphicData uri="http://schemas.openxmlformats.org/drawingml/2006/table">
            <a:tbl>
              <a:tblPr firstRow="1" bandRow="1">
                <a:tableStyleId>{5C22544A-7EE6-4342-B048-85BDC9FD1C3A}</a:tableStyleId>
              </a:tblPr>
              <a:tblGrid>
                <a:gridCol w="2000250"/>
                <a:gridCol w="1428750"/>
                <a:gridCol w="1714500"/>
                <a:gridCol w="1714500"/>
              </a:tblGrid>
              <a:tr h="953769">
                <a:tc>
                  <a:txBody>
                    <a:bodyPr/>
                    <a:lstStyle/>
                    <a:p>
                      <a:pPr algn="ctr"/>
                      <a:r>
                        <a:rPr lang="en-US" sz="3200" dirty="0" smtClean="0"/>
                        <a:t>Values</a:t>
                      </a:r>
                      <a:endParaRPr lang="en-US" sz="3200" dirty="0"/>
                    </a:p>
                  </a:txBody>
                  <a:tcPr anchor="ctr"/>
                </a:tc>
                <a:tc>
                  <a:txBody>
                    <a:bodyPr/>
                    <a:lstStyle/>
                    <a:p>
                      <a:pPr algn="ctr"/>
                      <a:r>
                        <a:rPr lang="en-US" dirty="0" smtClean="0"/>
                        <a:t>Value</a:t>
                      </a:r>
                      <a:r>
                        <a:rPr lang="en-US" baseline="0" dirty="0" smtClean="0"/>
                        <a:t> Weight</a:t>
                      </a:r>
                      <a:endParaRPr lang="en-US" dirty="0" smtClean="0"/>
                    </a:p>
                    <a:p>
                      <a:pPr algn="ctr"/>
                      <a:r>
                        <a:rPr lang="en-US" dirty="0" smtClean="0"/>
                        <a:t>1-5 </a:t>
                      </a:r>
                      <a:endParaRPr lang="en-US" dirty="0"/>
                    </a:p>
                  </a:txBody>
                  <a:tcPr anchor="ctr"/>
                </a:tc>
                <a:tc>
                  <a:txBody>
                    <a:bodyPr/>
                    <a:lstStyle/>
                    <a:p>
                      <a:pPr algn="ctr"/>
                      <a:r>
                        <a:rPr lang="en-US" dirty="0" smtClean="0"/>
                        <a:t>Option 1-</a:t>
                      </a:r>
                    </a:p>
                    <a:p>
                      <a:pPr algn="ctr"/>
                      <a:r>
                        <a:rPr lang="en-US" dirty="0" smtClean="0"/>
                        <a:t>Keep</a:t>
                      </a:r>
                      <a:r>
                        <a:rPr lang="en-US" baseline="0" dirty="0" smtClean="0"/>
                        <a:t> High Pay High Pressure Job</a:t>
                      </a:r>
                      <a:endParaRPr lang="en-US" dirty="0"/>
                    </a:p>
                  </a:txBody>
                  <a:tcPr/>
                </a:tc>
                <a:tc>
                  <a:txBody>
                    <a:bodyPr/>
                    <a:lstStyle/>
                    <a:p>
                      <a:pPr algn="ctr"/>
                      <a:r>
                        <a:rPr lang="en-US" dirty="0" smtClean="0"/>
                        <a:t>Option 2-</a:t>
                      </a:r>
                    </a:p>
                    <a:p>
                      <a:pPr algn="ctr"/>
                      <a:r>
                        <a:rPr lang="en-US" dirty="0" smtClean="0"/>
                        <a:t>Take Lower Pay,</a:t>
                      </a:r>
                      <a:r>
                        <a:rPr lang="en-US" baseline="0" dirty="0" smtClean="0"/>
                        <a:t> Lower Pressure Job</a:t>
                      </a:r>
                      <a:endParaRPr lang="en-US" dirty="0" smtClean="0"/>
                    </a:p>
                  </a:txBody>
                  <a:tcPr/>
                </a:tc>
              </a:tr>
              <a:tr h="407991">
                <a:tc>
                  <a:txBody>
                    <a:bodyPr/>
                    <a:lstStyle/>
                    <a:p>
                      <a:r>
                        <a:rPr lang="en-US" baseline="0" dirty="0" smtClean="0"/>
                        <a:t>Income</a:t>
                      </a:r>
                    </a:p>
                  </a:txBody>
                  <a:tcPr/>
                </a:tc>
                <a:tc>
                  <a:txBody>
                    <a:bodyPr/>
                    <a:lstStyle/>
                    <a:p>
                      <a:pPr algn="ctr"/>
                      <a:r>
                        <a:rPr lang="en-US" dirty="0" smtClean="0"/>
                        <a:t>2</a:t>
                      </a:r>
                      <a:endParaRPr lang="en-US" dirty="0"/>
                    </a:p>
                  </a:txBody>
                  <a:tcPr/>
                </a:tc>
                <a:tc>
                  <a:txBody>
                    <a:bodyPr/>
                    <a:lstStyle/>
                    <a:p>
                      <a:pPr algn="ctr"/>
                      <a:r>
                        <a:rPr lang="en-US" dirty="0" smtClean="0"/>
                        <a:t>5  (10)</a:t>
                      </a:r>
                      <a:endParaRPr lang="en-US" dirty="0"/>
                    </a:p>
                  </a:txBody>
                  <a:tcPr/>
                </a:tc>
                <a:tc>
                  <a:txBody>
                    <a:bodyPr/>
                    <a:lstStyle/>
                    <a:p>
                      <a:pPr algn="ctr"/>
                      <a:r>
                        <a:rPr lang="en-US" dirty="0" smtClean="0"/>
                        <a:t>3  (6)</a:t>
                      </a:r>
                      <a:endParaRPr lang="en-US" dirty="0"/>
                    </a:p>
                  </a:txBody>
                  <a:tcPr/>
                </a:tc>
              </a:tr>
              <a:tr h="407991">
                <a:tc>
                  <a:txBody>
                    <a:bodyPr/>
                    <a:lstStyle/>
                    <a:p>
                      <a:r>
                        <a:rPr lang="en-US" baseline="0" dirty="0" smtClean="0"/>
                        <a:t>Prestige</a:t>
                      </a:r>
                    </a:p>
                  </a:txBody>
                  <a:tcPr/>
                </a:tc>
                <a:tc>
                  <a:txBody>
                    <a:bodyPr/>
                    <a:lstStyle/>
                    <a:p>
                      <a:pPr algn="ctr"/>
                      <a:r>
                        <a:rPr lang="en-US" dirty="0" smtClean="0"/>
                        <a:t>2</a:t>
                      </a:r>
                      <a:endParaRPr lang="en-US" dirty="0"/>
                    </a:p>
                  </a:txBody>
                  <a:tcPr/>
                </a:tc>
                <a:tc>
                  <a:txBody>
                    <a:bodyPr/>
                    <a:lstStyle/>
                    <a:p>
                      <a:pPr algn="ctr"/>
                      <a:r>
                        <a:rPr lang="en-US" dirty="0" smtClean="0"/>
                        <a:t>5  (10)</a:t>
                      </a:r>
                      <a:endParaRPr lang="en-US" dirty="0"/>
                    </a:p>
                  </a:txBody>
                  <a:tcPr/>
                </a:tc>
                <a:tc>
                  <a:txBody>
                    <a:bodyPr/>
                    <a:lstStyle/>
                    <a:p>
                      <a:pPr algn="ctr"/>
                      <a:r>
                        <a:rPr lang="en-US" dirty="0" smtClean="0"/>
                        <a:t>3  (6)</a:t>
                      </a:r>
                      <a:endParaRPr lang="en-US" dirty="0"/>
                    </a:p>
                  </a:txBody>
                  <a:tcPr/>
                </a:tc>
              </a:tr>
              <a:tr h="407991">
                <a:tc>
                  <a:txBody>
                    <a:bodyPr/>
                    <a:lstStyle/>
                    <a:p>
                      <a:r>
                        <a:rPr lang="en-US" baseline="0" dirty="0" smtClean="0"/>
                        <a:t>Peace of Mind</a:t>
                      </a:r>
                    </a:p>
                  </a:txBody>
                  <a:tcPr/>
                </a:tc>
                <a:tc>
                  <a:txBody>
                    <a:bodyPr/>
                    <a:lstStyle/>
                    <a:p>
                      <a:pPr algn="ctr"/>
                      <a:r>
                        <a:rPr lang="en-US" dirty="0" smtClean="0"/>
                        <a:t>4</a:t>
                      </a:r>
                      <a:endParaRPr lang="en-US" dirty="0"/>
                    </a:p>
                  </a:txBody>
                  <a:tcPr/>
                </a:tc>
                <a:tc>
                  <a:txBody>
                    <a:bodyPr/>
                    <a:lstStyle/>
                    <a:p>
                      <a:pPr algn="ctr"/>
                      <a:r>
                        <a:rPr lang="en-US" dirty="0" smtClean="0"/>
                        <a:t>1 (4)</a:t>
                      </a:r>
                      <a:endParaRPr lang="en-US" dirty="0"/>
                    </a:p>
                  </a:txBody>
                  <a:tcPr/>
                </a:tc>
                <a:tc>
                  <a:txBody>
                    <a:bodyPr/>
                    <a:lstStyle/>
                    <a:p>
                      <a:pPr algn="ctr"/>
                      <a:r>
                        <a:rPr lang="en-US" dirty="0" smtClean="0"/>
                        <a:t>4 (16)</a:t>
                      </a:r>
                      <a:endParaRPr lang="en-US" dirty="0"/>
                    </a:p>
                  </a:txBody>
                  <a:tcPr/>
                </a:tc>
              </a:tr>
              <a:tr h="407991">
                <a:tc>
                  <a:txBody>
                    <a:bodyPr/>
                    <a:lstStyle/>
                    <a:p>
                      <a:r>
                        <a:rPr lang="en-US" baseline="0" dirty="0" smtClean="0"/>
                        <a:t>Church Work</a:t>
                      </a:r>
                    </a:p>
                  </a:txBody>
                  <a:tcPr/>
                </a:tc>
                <a:tc>
                  <a:txBody>
                    <a:bodyPr/>
                    <a:lstStyle/>
                    <a:p>
                      <a:pPr algn="ctr"/>
                      <a:r>
                        <a:rPr lang="en-US" dirty="0" smtClean="0"/>
                        <a:t>4</a:t>
                      </a:r>
                      <a:endParaRPr lang="en-US" dirty="0"/>
                    </a:p>
                  </a:txBody>
                  <a:tcPr/>
                </a:tc>
                <a:tc>
                  <a:txBody>
                    <a:bodyPr/>
                    <a:lstStyle/>
                    <a:p>
                      <a:pPr algn="ctr"/>
                      <a:r>
                        <a:rPr lang="en-US" dirty="0" smtClean="0"/>
                        <a:t>2 (8)</a:t>
                      </a:r>
                      <a:endParaRPr lang="en-US" dirty="0"/>
                    </a:p>
                  </a:txBody>
                  <a:tcPr/>
                </a:tc>
                <a:tc>
                  <a:txBody>
                    <a:bodyPr/>
                    <a:lstStyle/>
                    <a:p>
                      <a:pPr algn="ctr"/>
                      <a:r>
                        <a:rPr lang="en-US" dirty="0" smtClean="0"/>
                        <a:t>4 (16)</a:t>
                      </a:r>
                      <a:endParaRPr lang="en-US" dirty="0"/>
                    </a:p>
                  </a:txBody>
                  <a:tcPr/>
                </a:tc>
              </a:tr>
              <a:tr h="407991">
                <a:tc>
                  <a:txBody>
                    <a:bodyPr/>
                    <a:lstStyle/>
                    <a:p>
                      <a:r>
                        <a:rPr lang="en-US" dirty="0" smtClean="0"/>
                        <a:t>Time with Family</a:t>
                      </a:r>
                      <a:endParaRPr lang="en-US" dirty="0"/>
                    </a:p>
                  </a:txBody>
                  <a:tcPr/>
                </a:tc>
                <a:tc>
                  <a:txBody>
                    <a:bodyPr/>
                    <a:lstStyle/>
                    <a:p>
                      <a:pPr algn="ctr"/>
                      <a:r>
                        <a:rPr lang="en-US" dirty="0" smtClean="0"/>
                        <a:t>4</a:t>
                      </a:r>
                      <a:endParaRPr lang="en-US" dirty="0"/>
                    </a:p>
                  </a:txBody>
                  <a:tcPr/>
                </a:tc>
                <a:tc>
                  <a:txBody>
                    <a:bodyPr/>
                    <a:lstStyle/>
                    <a:p>
                      <a:pPr algn="ctr"/>
                      <a:r>
                        <a:rPr lang="en-US" dirty="0" smtClean="0"/>
                        <a:t>2  (8)</a:t>
                      </a:r>
                      <a:endParaRPr lang="en-US" dirty="0"/>
                    </a:p>
                  </a:txBody>
                  <a:tcPr/>
                </a:tc>
                <a:tc>
                  <a:txBody>
                    <a:bodyPr/>
                    <a:lstStyle/>
                    <a:p>
                      <a:pPr algn="ctr"/>
                      <a:r>
                        <a:rPr lang="en-US" dirty="0" smtClean="0"/>
                        <a:t>3  (12)</a:t>
                      </a:r>
                      <a:endParaRPr lang="en-US" dirty="0"/>
                    </a:p>
                  </a:txBody>
                  <a:tcPr/>
                </a:tc>
              </a:tr>
              <a:tr h="407991">
                <a:tc>
                  <a:txBody>
                    <a:bodyPr/>
                    <a:lstStyle/>
                    <a:p>
                      <a:r>
                        <a:rPr lang="en-US" dirty="0" smtClean="0"/>
                        <a:t>Marriage</a:t>
                      </a:r>
                      <a:endParaRPr lang="en-US" dirty="0"/>
                    </a:p>
                  </a:txBody>
                  <a:tcPr/>
                </a:tc>
                <a:tc>
                  <a:txBody>
                    <a:bodyPr/>
                    <a:lstStyle/>
                    <a:p>
                      <a:pPr algn="ctr"/>
                      <a:r>
                        <a:rPr lang="en-US" dirty="0" smtClean="0"/>
                        <a:t>5</a:t>
                      </a:r>
                      <a:endParaRPr lang="en-US" dirty="0"/>
                    </a:p>
                  </a:txBody>
                  <a:tcPr/>
                </a:tc>
                <a:tc>
                  <a:txBody>
                    <a:bodyPr/>
                    <a:lstStyle/>
                    <a:p>
                      <a:pPr algn="ctr"/>
                      <a:r>
                        <a:rPr lang="en-US" dirty="0" smtClean="0"/>
                        <a:t>1  (5)</a:t>
                      </a:r>
                      <a:endParaRPr lang="en-US" dirty="0"/>
                    </a:p>
                  </a:txBody>
                  <a:tcPr/>
                </a:tc>
                <a:tc>
                  <a:txBody>
                    <a:bodyPr/>
                    <a:lstStyle/>
                    <a:p>
                      <a:pPr algn="ctr"/>
                      <a:r>
                        <a:rPr lang="en-US" dirty="0" smtClean="0"/>
                        <a:t>3 (15)</a:t>
                      </a:r>
                      <a:endParaRPr lang="en-US" dirty="0"/>
                    </a:p>
                  </a:txBody>
                  <a:tcPr/>
                </a:tc>
              </a:tr>
              <a:tr h="407991">
                <a:tc>
                  <a:txBody>
                    <a:bodyPr/>
                    <a:lstStyle/>
                    <a:p>
                      <a:pPr algn="r"/>
                      <a:r>
                        <a:rPr lang="en-US" b="1" dirty="0" smtClean="0"/>
                        <a:t>Weighted Rating Totals: </a:t>
                      </a:r>
                      <a:endParaRPr lang="en-US" b="1" dirty="0"/>
                    </a:p>
                  </a:txBody>
                  <a:tcPr/>
                </a:tc>
                <a:tc>
                  <a:txBody>
                    <a:bodyPr/>
                    <a:lstStyle/>
                    <a:p>
                      <a:pPr algn="ctr"/>
                      <a:endParaRPr lang="en-US" b="1" dirty="0"/>
                    </a:p>
                  </a:txBody>
                  <a:tcPr/>
                </a:tc>
                <a:tc>
                  <a:txBody>
                    <a:bodyPr/>
                    <a:lstStyle/>
                    <a:p>
                      <a:pPr algn="ctr"/>
                      <a:r>
                        <a:rPr lang="en-US" b="1" dirty="0" smtClean="0"/>
                        <a:t>45</a:t>
                      </a:r>
                      <a:endParaRPr lang="en-US" b="1" dirty="0"/>
                    </a:p>
                  </a:txBody>
                  <a:tcPr anchor="ctr"/>
                </a:tc>
                <a:tc>
                  <a:txBody>
                    <a:bodyPr/>
                    <a:lstStyle/>
                    <a:p>
                      <a:pPr algn="ctr"/>
                      <a:r>
                        <a:rPr lang="en-US" b="1" dirty="0" smtClean="0"/>
                        <a:t>71</a:t>
                      </a:r>
                      <a:endParaRPr lang="en-US" b="1" dirty="0"/>
                    </a:p>
                  </a:txBody>
                  <a:tcPr anchor="ctr"/>
                </a:tc>
              </a:tr>
            </a:tbl>
          </a:graphicData>
        </a:graphic>
      </p:graphicFrame>
      <p:sp>
        <p:nvSpPr>
          <p:cNvPr id="4" name="Slide Number Placeholder 3"/>
          <p:cNvSpPr>
            <a:spLocks noGrp="1"/>
          </p:cNvSpPr>
          <p:nvPr>
            <p:ph type="sldNum" sz="quarter" idx="12"/>
          </p:nvPr>
        </p:nvSpPr>
        <p:spPr/>
        <p:txBody>
          <a:bodyPr/>
          <a:lstStyle/>
          <a:p>
            <a:fld id="{AB3DC249-21C8-4879-8208-F203931B0524}" type="slidenum">
              <a:rPr lang="en-US" smtClean="0"/>
              <a:pPr/>
              <a:t>49</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Faith?</a:t>
            </a:r>
            <a:endParaRPr lang="en-US" dirty="0"/>
          </a:p>
        </p:txBody>
      </p:sp>
      <p:sp>
        <p:nvSpPr>
          <p:cNvPr id="3" name="Content Placeholder 2"/>
          <p:cNvSpPr>
            <a:spLocks noGrp="1"/>
          </p:cNvSpPr>
          <p:nvPr>
            <p:ph idx="1"/>
          </p:nvPr>
        </p:nvSpPr>
        <p:spPr>
          <a:xfrm>
            <a:off x="457200" y="1600201"/>
            <a:ext cx="8229600" cy="2895600"/>
          </a:xfrm>
        </p:spPr>
        <p:txBody>
          <a:bodyPr/>
          <a:lstStyle/>
          <a:p>
            <a:r>
              <a:rPr lang="en-US" dirty="0" smtClean="0"/>
              <a:t>Confident belief in a transcendent reality, supreme being, or religious dogma. </a:t>
            </a:r>
          </a:p>
          <a:p>
            <a:r>
              <a:rPr lang="en-US" dirty="0" smtClean="0"/>
              <a:t>Belief which does not rest on logical proof or material evidence. </a:t>
            </a:r>
          </a:p>
          <a:p>
            <a:r>
              <a:rPr lang="en-US" dirty="0" smtClean="0"/>
              <a:t> A religious practice. </a:t>
            </a:r>
          </a:p>
          <a:p>
            <a:endParaRPr lang="en-US" dirty="0"/>
          </a:p>
        </p:txBody>
      </p:sp>
      <p:pic>
        <p:nvPicPr>
          <p:cNvPr id="55298" name="Picture 2" descr="http://t1.gstatic.com/images?q=tbn:ANd9GcTI9qf4GDPbmdhfoit3wR9Td9zw3ilfkA2SIOlQvTbNVN829_5p1A"/>
          <p:cNvPicPr>
            <a:picLocks noChangeAspect="1" noChangeArrowheads="1"/>
          </p:cNvPicPr>
          <p:nvPr/>
        </p:nvPicPr>
        <p:blipFill>
          <a:blip r:embed="rId2" cstate="print"/>
          <a:srcRect/>
          <a:stretch>
            <a:fillRect/>
          </a:stretch>
        </p:blipFill>
        <p:spPr bwMode="auto">
          <a:xfrm>
            <a:off x="5257800" y="4114800"/>
            <a:ext cx="1427910" cy="2463355"/>
          </a:xfrm>
          <a:prstGeom prst="rect">
            <a:avLst/>
          </a:prstGeom>
          <a:noFill/>
        </p:spPr>
      </p:pic>
      <p:pic>
        <p:nvPicPr>
          <p:cNvPr id="55300" name="Picture 4" descr="http://t0.gstatic.com/images?q=tbn:ANd9GcS5bdICGx-OVpTA_8Sj4vwy-LH3CVPuYQtych65ciNpFcqZy9x_"/>
          <p:cNvPicPr>
            <a:picLocks noChangeAspect="1" noChangeArrowheads="1"/>
          </p:cNvPicPr>
          <p:nvPr/>
        </p:nvPicPr>
        <p:blipFill>
          <a:blip r:embed="rId3" cstate="print"/>
          <a:srcRect/>
          <a:stretch>
            <a:fillRect/>
          </a:stretch>
        </p:blipFill>
        <p:spPr bwMode="auto">
          <a:xfrm>
            <a:off x="3200400" y="4800600"/>
            <a:ext cx="1524000" cy="1758462"/>
          </a:xfrm>
          <a:prstGeom prst="rect">
            <a:avLst/>
          </a:prstGeom>
          <a:noFill/>
        </p:spPr>
      </p:pic>
      <p:pic>
        <p:nvPicPr>
          <p:cNvPr id="55302" name="Picture 6" descr="http://t2.gstatic.com/images?q=tbn:ANd9GcTAdWiEBVZpHTnKvMuCQZrqgVvPSLG3UMh3nRwizi_VY6dpKMdRzA"/>
          <p:cNvPicPr>
            <a:picLocks noChangeAspect="1" noChangeArrowheads="1"/>
          </p:cNvPicPr>
          <p:nvPr/>
        </p:nvPicPr>
        <p:blipFill>
          <a:blip r:embed="rId4" cstate="print"/>
          <a:srcRect/>
          <a:stretch>
            <a:fillRect/>
          </a:stretch>
        </p:blipFill>
        <p:spPr bwMode="auto">
          <a:xfrm>
            <a:off x="7000875" y="3352800"/>
            <a:ext cx="2143125" cy="2143125"/>
          </a:xfrm>
          <a:prstGeom prst="rect">
            <a:avLst/>
          </a:prstGeom>
          <a:noFill/>
        </p:spPr>
      </p:pic>
      <p:sp>
        <p:nvSpPr>
          <p:cNvPr id="55304" name="AutoShape 8" descr="data:image/jpg;base64,/9j/4AAQSkZJRgABAQAAAQABAAD/2wCEAAkGBhQQEBMUEhQTFREVFh4YGRUTFhgeGxYaGh0cHx4VHxkXHCYgICUvGRgaKy8hIyc1OCw4GyI3NTw2NTIrLDABCQoKBQUFDQUFDSkYEhgpKSkpKSkpKSkpKSkpKSkpKSkpKSkpKSkpKSkpKSkpKSkpKSkpKSkpKSkpKSkpKSkpKf/AABEIAFwAXAMBIgACEQEDEQH/xAAcAAACAgMBAQAAAAAAAAAAAAAACAYHAwQFAgH/xAA9EAACAQMABwUEBgkFAAAAAAABAgMABBEFBgcSITFBIlFhcYEIEzJCI1JigpGxFBU0U3KSoaLwJDNzssH/xAAUAQEAAAAAAAAAAAAAAAAAAAAA/8QAFBEBAAAAAAAAAAAAAAAAAAAAAP/aAAwDAQACEQMRAD8AvGiiigKKKKDFdzFEZlRpGAyEUqCx+qCxA/E1DdIa93sOSdD3TKOscsTnH8Me8c46DNTeigqy29oK0D7lzb3Vu4+IMqndPcRkN/bU31e12s9IfstxHI3PczhwB13Gw2OPPGKy6w6pWukE3LqFJB0YjDL/AAuO0PQ1QO0TY/Posm5tGeS1U5yOEkHcTjmPtDl1xzoGVopd9Q9vU9uyxaQzPBy96P8AdTxP1x58fE8qv/Ruko7mJJYXWSJxlXU8CP8AOnSg2aKKKAooooPgNfaqTa9om6sD+stHSyRcQLhEPZPICYocqegbI7j31C19oW9Nq8TJF78qAtwnZKnqxQgqT5YA7qC3hr0JtMrYQYKxI73Dn6wACxL4gsC3oO+pjSzbBb9U0uTLIql4XALsBvMSpxljxJwaZjNB9ry6BgQQCCMEHkQeleqKBZ9s+zcaOnFxbrizmON0copOZTyIBK+o6DOhsu2myaKmCSFmspD9InPcP71PHvHUeODTGa6atrpGxntmxl0O4T8sg4o38wGfDNJ1LEVYqwwwOCD0I5j8aB3Le4WRFdGDIwDKynIYEZBBHMYrJVOez5rp72F7GVu3CN+LPWMntJ91jnybwq46AorRn0siXMUBzvypI6npiIxhh5/Sg+hreoIvtF1rg0dYyPOqyb6lEhYj6UsMbuPq4PaPQelKM5ySQMDPIZwPDjxpm9ZNkR0pdtPfXUhjGVjhgXdCJ07Tlu0ebELx/CvWmNiNg1lLDbQrHOQCkrMzNvryBZiSFPIhcc+8CgXPQGrlxfy+6tYmlkA3iFwMDIGSWIAGSOJPWrr1H2e6ctQM3ywR9YnPvx0+U9kfdauV7Peimh0hfLKhWaKMRkHmp3+0OHDmo4+HCr6oPEAYKochnwMlRgE9SFJOPLJr3RRQFKFtLshDpe9Qcvfs3D7fax/dTe0o+1ScPpm9Izj3xHH7ICn+oNB52Y6ZNppa0kzhTII24/LJ2Dn+bPpTdUkNrOY3VxjKsGGeWQc/+U7ooIJtOvf0OXRt8fgguTHIe6Kdd1ifIqp9BU7Bzyrga+aufrDR1xbjG+6ZTPR17S/3AD1qF7ENfxcwfoNwSLq3GF3ucka8McfmXkR3Y8cBalFFFByoNXI472S7TIlmjWOQdG3D2W88cPQevVoooCiiig0dOaXS0tpp5PgiQufHA+EZ6k4A86TG/vGmlklc5eR2dj3sxJJ/Emrk2+bQRIf1dAcqrBp2HVh8MXoeLeOB0NUpQdbVPR5uL61iHN5kX03hk48smnNpb/Z/1ZM+kGuWH0VsvAkcDI4IUei7x9B30yFAUv22bU2XR94uk7PeRHfedk4GKbPxeTfnkHmMsDWC/sI543ilRXjcFWVhkEHpQVts622QXyrDeFYLrkGPCOXxBJ7LfZPoegtAGlh2m7JJdGu00CtJYk5Dc2iz8r+Hc348a4mrm07SFgAsNw5jHKOXtoPABs7o8FIoG5opdoPaOvQoDQWzHvxIM+gesd37Rd+wwkNtGe/ddvzagYqaZUUs7BVUZLMQAAOZJPACqY2lbdEVXt9GtvOQQ1yPhX/j7zz7XIdM8xUesOu97f8A7TcSSL9TOEH3FwvriuFQfWckkkkk8ST18a2NG6NkuZkhhUvLIwVVHUn/ADn0rLobQk15MsNvG0krclXu7yeQHeTTLbL9lkeio/eS7sl647TjiIwfkTP9W6+VB3dQtUE0XZR26kF/ikcfPIcbx5DhwAHgBUioooCiiig+MuRg8QarXWzYRZXeXt/9JKf3agxk+MeRj7pFWXRQLHpfYLpKEn3axTr0MTgH+WTdP51H59mek0xvWVxx+qm9/wBc03lFAqNnsb0rKcforL4yMij+reFTfVv2cHJ3r64Cj93bjJPm7jA9FPnV70UHI1c1TtdHR7lrCsYPMjizeLOeJ9TXXoooCiiig//Z"/>
          <p:cNvSpPr>
            <a:spLocks noChangeAspect="1" noChangeArrowheads="1"/>
          </p:cNvSpPr>
          <p:nvPr/>
        </p:nvSpPr>
        <p:spPr bwMode="auto">
          <a:xfrm>
            <a:off x="73025" y="-419100"/>
            <a:ext cx="876300" cy="8763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5306" name="AutoShape 10" descr="data:image/jpg;base64,/9j/4AAQSkZJRgABAQAAAQABAAD/2wCEAAkGBhQQEBMUEhQTFREVFh4YGRUTFhgeGxYaGh0cHx4VHxkXHCYgICUvGRgaKy8hIyc1OCw4GyI3NTw2NTIrLDABCQoKBQUFDQUFDSkYEhgpKSkpKSkpKSkpKSkpKSkpKSkpKSkpKSkpKSkpKSkpKSkpKSkpKSkpKSkpKSkpKSkpKf/AABEIAFwAXAMBIgACEQEDEQH/xAAcAAACAgMBAQAAAAAAAAAAAAAACAYHAwQFAgH/xAA9EAACAQMABwUEBgkFAAAAAAABAgMABBEFBgcSITFBIlFhcYEIEzJCI1JigpGxFBU0U3KSoaLwJDNzssH/xAAUAQEAAAAAAAAAAAAAAAAAAAAA/8QAFBEBAAAAAAAAAAAAAAAAAAAAAP/aAAwDAQACEQMRAD8AvGiiigKKKKDFdzFEZlRpGAyEUqCx+qCxA/E1DdIa93sOSdD3TKOscsTnH8Me8c46DNTeigqy29oK0D7lzb3Vu4+IMqndPcRkN/bU31e12s9IfstxHI3PczhwB13Gw2OPPGKy6w6pWukE3LqFJB0YjDL/AAuO0PQ1QO0TY/Posm5tGeS1U5yOEkHcTjmPtDl1xzoGVopd9Q9vU9uyxaQzPBy96P8AdTxP1x58fE8qv/Ruko7mJJYXWSJxlXU8CP8AOnSg2aKKKAooooPgNfaqTa9om6sD+stHSyRcQLhEPZPICYocqegbI7j31C19oW9Nq8TJF78qAtwnZKnqxQgqT5YA7qC3hr0JtMrYQYKxI73Dn6wACxL4gsC3oO+pjSzbBb9U0uTLIql4XALsBvMSpxljxJwaZjNB9ry6BgQQCCMEHkQeleqKBZ9s+zcaOnFxbrizmON0copOZTyIBK+o6DOhsu2myaKmCSFmspD9InPcP71PHvHUeODTGa6atrpGxntmxl0O4T8sg4o38wGfDNJ1LEVYqwwwOCD0I5j8aB3Le4WRFdGDIwDKynIYEZBBHMYrJVOez5rp72F7GVu3CN+LPWMntJ91jnybwq46AorRn0siXMUBzvypI6npiIxhh5/Sg+hreoIvtF1rg0dYyPOqyb6lEhYj6UsMbuPq4PaPQelKM5ySQMDPIZwPDjxpm9ZNkR0pdtPfXUhjGVjhgXdCJ07Tlu0ebELx/CvWmNiNg1lLDbQrHOQCkrMzNvryBZiSFPIhcc+8CgXPQGrlxfy+6tYmlkA3iFwMDIGSWIAGSOJPWrr1H2e6ctQM3ywR9YnPvx0+U9kfdauV7Peimh0hfLKhWaKMRkHmp3+0OHDmo4+HCr6oPEAYKochnwMlRgE9SFJOPLJr3RRQFKFtLshDpe9Qcvfs3D7fax/dTe0o+1ScPpm9Izj3xHH7ICn+oNB52Y6ZNppa0kzhTII24/LJ2Dn+bPpTdUkNrOY3VxjKsGGeWQc/+U7ooIJtOvf0OXRt8fgguTHIe6Kdd1ifIqp9BU7Bzyrga+aufrDR1xbjG+6ZTPR17S/3AD1qF7ENfxcwfoNwSLq3GF3ucka8McfmXkR3Y8cBalFFFByoNXI472S7TIlmjWOQdG3D2W88cPQevVoooCiiig0dOaXS0tpp5PgiQufHA+EZ6k4A86TG/vGmlklc5eR2dj3sxJJ/Emrk2+bQRIf1dAcqrBp2HVh8MXoeLeOB0NUpQdbVPR5uL61iHN5kX03hk48smnNpb/Z/1ZM+kGuWH0VsvAkcDI4IUei7x9B30yFAUv22bU2XR94uk7PeRHfedk4GKbPxeTfnkHmMsDWC/sI543ilRXjcFWVhkEHpQVts622QXyrDeFYLrkGPCOXxBJ7LfZPoegtAGlh2m7JJdGu00CtJYk5Dc2iz8r+Hc348a4mrm07SFgAsNw5jHKOXtoPABs7o8FIoG5opdoPaOvQoDQWzHvxIM+gesd37Rd+wwkNtGe/ddvzagYqaZUUs7BVUZLMQAAOZJPACqY2lbdEVXt9GtvOQQ1yPhX/j7zz7XIdM8xUesOu97f8A7TcSSL9TOEH3FwvriuFQfWckkkkk8ST18a2NG6NkuZkhhUvLIwVVHUn/ADn0rLobQk15MsNvG0krclXu7yeQHeTTLbL9lkeio/eS7sl647TjiIwfkTP9W6+VB3dQtUE0XZR26kF/ikcfPIcbx5DhwAHgBUioooCiiig+MuRg8QarXWzYRZXeXt/9JKf3agxk+MeRj7pFWXRQLHpfYLpKEn3axTr0MTgH+WTdP51H59mek0xvWVxx+qm9/wBc03lFAqNnsb0rKcforL4yMij+reFTfVv2cHJ3r64Cj93bjJPm7jA9FPnV70UHI1c1TtdHR7lrCsYPMjizeLOeJ9TXXoooCiiig//Z"/>
          <p:cNvSpPr>
            <a:spLocks noChangeAspect="1" noChangeArrowheads="1"/>
          </p:cNvSpPr>
          <p:nvPr/>
        </p:nvSpPr>
        <p:spPr bwMode="auto">
          <a:xfrm>
            <a:off x="73025" y="-419100"/>
            <a:ext cx="876300" cy="8763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5308" name="AutoShape 12" descr="data:image/jpg;base64,/9j/4AAQSkZJRgABAQAAAQABAAD/2wCEAAkGBhQPEBQUExIWFBUSFxYWFRcTFRcYFBYZFBYVHxQXEhcYHyYeGBkjHRoXHzAiJycpLSwsFyMxNzAqNSYrLCkBCQoKDgwOGg8PGTUkHyQqKSktLCwsNTQsLi4pNSksLCksLCwpKSwpNCwvLCwpKiwsLCksLCosLCo1MiksLC01LP/AABEIAIwAiAMBIgACEQEDEQH/xAAcAAEAAwADAQEAAAAAAAAAAAAABQYHAgMECAH/xAA7EAABAwICBggEBAYDAQAAAAABAAIDBBEFIQYHEjFBURMyYXGBkaGxIkJywRQjUmIzQ1OistElkuEk/8QAGQEAAwEBAQAAAAAAAAAAAAAAAAMEBQIB/8QAJBEAAgIBBAIBBQAAAAAAAAAAAAECAxEEEiExQVETMmGBkcH/2gAMAwEAAhEDEQA/ANxREQAREQARF5K7FY4Ou8A8hm7yCG8A3g9aKqVmmZvaNgA5vzPkN3momXSSd7rCQ3O5rALnuAF0h3wQh3wRoKKm02CVc1i+RzB+57r+QKnKDA3RkOdUSvIztezT3g3Pqu4yb8HcZN+CWRETBgREQAREQAREQAREQAX45wAuTYDeTuRzrC5yAVJ0gx8zEsYbRj+63E9nYuJzUFlnE5qCyz24zpUT8MJsOL+J+jl3qqVlcGAue7xO8n7lebEsTbA25zJ3DmvJotgEmK1BdISIYyC8j0YztPNZk7ZWS2rszJ2ysltXZJYFh8+JOvH+VADZ0jhcnmGDifZaNhGAxUrQI258Xuze48SXHPwXspaVsTGsY0Na0WAG4ALtV9VKrXt+y+qlVr2/YRETx4RFxEoJIBFxa4vmL7rhAHJERABERABERABEXRXVYhjc87mgnv5BAFe0uxm35LTvzeR6N+6ptVVCNpcTkF21NSZHOc43LiSfFVfSWuuRGDkM3d/BZN9ucyMm+3OZHie+Srma0Zue4NYO85Bbxo9graKnZC35R8R/U49YnxWY6pcI6WqdMRlA3L6n5DyF1sCdoq8R3vtjtDXiPyPthERaBoBERABU7S2ofTVDJWHZLm27DsnMHmLWVxVV1hwXp2P/AEPt4OGfsEq7Ox4FXZ2NoksA0lZVi3VkG9vPtbzC7cb0kgom7U0gaeDRm930tWK4hiT4nMdG4tc03BacxZQ9VWPleXyPL3OzLnG5KheuaWMckD1zSxjk1nR7S+bE63ZjHRU8IL3cXv4NDjwuc7Dkr4qfqvwX8PRCQiz6g7Z+kZMHln4q4K2ndsTl2+S6jdsTn2+QiInDgqxpzW7MTIx85ue5v/pHkrOs/wBOqm9SG/oYPW5SrniDFXPEGQD5LKj1dRtvc7mSrXXS2jef2n2VL2ljXeEYt3hG06o6TYoC/jLI4+DbAexV3VZ1bj/jKfud/m5WZbNKxXFfZG1SsVxX2QRETRoRF+EXQBXMe03ip7tZaSQcAfhH1H7BZzjGPS1LtqR5PIbmjuC1KfRGleM4Gj6bg+ij59XNI7c17fpefvdSW12T6fBJdVbPp8GM4q+5HivBtKU0hozDNJGd8Ty3yOXopzRLVw/EKczGXowXFrQW32g3ed/PLwWX8UpzcUuTJ+KU5uKXJadX+sRsoZTVBDXgBsb9zXgZBp5O91oiyWTUzMOrUxnva4e11e9E6Krp4+iqnskDAOjkaTtWy+FwIztzWtQ7Etti/Jr0O1LbYvyT6IipKgsx00f/APZJ3N/xC05Zhp4zZrHfua0+llPqPoJ9R9BW8QdeN/cVT9pW6U3BHMWVPkFiRyKyrEZNqN21VVW3hkY/puew+Dr+xVvWU6lcWF56cnM2kb4ZO+y1Za9Et1aNjTy3VoIiJw4IiIAIiIAx7WLgbnYo1jBnVBlu+9nH0utXwvDm00McTOrG0NHhvPic111GEMkqIp3C74WvDOzbtc+Q9V7kqFSjKUvYmFSjKUvYRETRwREQAWf6zaSzopQN4LCe0Zi/mVoChNMcK/E0j2jrM+Nve3h4i4S7I7otC7I7otGPueq/jEOy+/B3uppz15ayLpGkeSy5LKMiSyjy6MY4aKrimG5jviA4sOTh5L6QpapsrGvYdprwHNI3EHcvll4sbHgtQ1S6bhtqOZ1gT+Q48Cd8ZPqPJO0tm17GP0lu17H5NbREWkagREQAREQAREQARFEYvj4hmhgjAfNO7Jt8mxjOSR9uAANuZXjeDxvBLoiL09CIiAMc09wA0lSXNH5ct3NyyBPWaqsXre8fwRlbA6J/HNp4tcNzgsKxnDJKSV0Uos5p8HDg5vYVBdXteV0Z19e15XRFV9LtZjf7qM2i08iPMWUw568tRAHdhUrRI4mnav8AWoHhtPWOAcLBkx3O5CTke3itRBuvlGSIt3q0aLayaqgs0O6WIfy5Cch+x29vsq6tRjiZZVqscT/Z9DoqPgut6iqLCRxgceEg+HwcMvOyttJi0MwvHLG8H9L2n7qyMlLpl0Zxl0z1ovy665qpjBdz2tHNzgB6ro6O1FVsX1l0NMDecSOHyxfGfMZDzWcaS64qioBZTN/DsOW1e8pHfub4JU7Yx7Ymd8Ids0LTbWJDhzSxpElQR8LAcm9sh4Ds3leDVlhErxJX1RLpqnqbXyxjdYcAeA5Ac1QNXehL8Sn6WYHoGOu9zr3ld+gE7+0re2MDQABYDIAbgBuAXFblY9768HFTlY98uvC/p+oiKgpCIiAChdKNFYsQi2X/AAvb1HjrNP3HYppF40msM8aTWGfPGkOjk1BJsStsD1XjqOHNp+yhy5fS1fh0dQwslY17TvDhfy5FZppHqdNy6jfl/TkPo13+1HZQ1zEgs0zXMTMXOXRJED2KRxXAqilNpoXs7S07J7nDJRhepWsdkjWOGdboO1fjQ5u427jb2XMuXAleHJ3jEZh/Ok/7u/2umWZzus4u7yT7rhdT+CaB1taR0cDg0/PINhnmcz4LpKUuEdJSlwuSvq76C6tJa9zZZgY6ffc5Ok7GDgP3K+aK6oIKUh9QfxEgzAItE09jfm8Vf2tAFhkBusqq9P5kWVaXzP8AR00NCyCNscbQxjBZrWjIBd6IrC8IiIAIiIAIiIAIiIA4SRBws4AjkRceRUJW6CUM3XpY782jZP8AbZTyLxpPs8aT7KZJqjw8n+E8d0jrLlBqlw5pv0Jd9UjiPdXFFz8cfRz8cPSIrD9FaSn/AIVNEwjiGC/mc1Koi7xg6Sx0EREHoREQAREQB//Z"/>
          <p:cNvSpPr>
            <a:spLocks noChangeAspect="1" noChangeArrowheads="1"/>
          </p:cNvSpPr>
          <p:nvPr/>
        </p:nvSpPr>
        <p:spPr bwMode="auto">
          <a:xfrm>
            <a:off x="73025" y="-639763"/>
            <a:ext cx="1295400" cy="13335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5310" name="AutoShape 14" descr="data:image/jpg;base64,/9j/4AAQSkZJRgABAQAAAQABAAD/2wCEAAkGBhQPEBQUExIWFBUSFxYWFRcTFRcYFBYZFBYVHxQXEhcYHyYeGBkjHRoXHzAiJycpLSwsFyMxNzAqNSYrLCkBCQoKDgwOGg8PGTUkHyQqKSktLCwsNTQsLi4pNSksLCksLCwpKSwpNCwvLCwpKiwsLCksLCosLCo1MiksLC01LP/AABEIAIwAiAMBIgACEQEDEQH/xAAcAAEAAwADAQEAAAAAAAAAAAAABQYHAgMECAH/xAA7EAABAwICBggEBAYDAQAAAAABAAIDBBEFIQYHEjFBURMyYXGBkaGxIkJywRQjUmIzQ1OistElkuEk/8QAGQEAAwEBAQAAAAAAAAAAAAAAAAMEBQIB/8QAJBEAAgIBBAIBBQAAAAAAAAAAAAECAxEEEiExQVETMmGBkcH/2gAMAwEAAhEDEQA/ANxREQAREQARF5K7FY4Ou8A8hm7yCG8A3g9aKqVmmZvaNgA5vzPkN3momXSSd7rCQ3O5rALnuAF0h3wQh3wRoKKm02CVc1i+RzB+57r+QKnKDA3RkOdUSvIztezT3g3Pqu4yb8HcZN+CWRETBgREQAREQAREQAREQAX45wAuTYDeTuRzrC5yAVJ0gx8zEsYbRj+63E9nYuJzUFlnE5qCyz24zpUT8MJsOL+J+jl3qqVlcGAue7xO8n7lebEsTbA25zJ3DmvJotgEmK1BdISIYyC8j0YztPNZk7ZWS2rszJ2ysltXZJYFh8+JOvH+VADZ0jhcnmGDifZaNhGAxUrQI258Xuze48SXHPwXspaVsTGsY0Na0WAG4ALtV9VKrXt+y+qlVr2/YRETx4RFxEoJIBFxa4vmL7rhAHJERABERABERABEXRXVYhjc87mgnv5BAFe0uxm35LTvzeR6N+6ptVVCNpcTkF21NSZHOc43LiSfFVfSWuuRGDkM3d/BZN9ucyMm+3OZHie+Srma0Zue4NYO85Bbxo9graKnZC35R8R/U49YnxWY6pcI6WqdMRlA3L6n5DyF1sCdoq8R3vtjtDXiPyPthERaBoBERABU7S2ofTVDJWHZLm27DsnMHmLWVxVV1hwXp2P/AEPt4OGfsEq7Ox4FXZ2NoksA0lZVi3VkG9vPtbzC7cb0kgom7U0gaeDRm930tWK4hiT4nMdG4tc03BacxZQ9VWPleXyPL3OzLnG5KheuaWMckD1zSxjk1nR7S+bE63ZjHRU8IL3cXv4NDjwuc7Dkr4qfqvwX8PRCQiz6g7Z+kZMHln4q4K2ndsTl2+S6jdsTn2+QiInDgqxpzW7MTIx85ue5v/pHkrOs/wBOqm9SG/oYPW5SrniDFXPEGQD5LKj1dRtvc7mSrXXS2jef2n2VL2ljXeEYt3hG06o6TYoC/jLI4+DbAexV3VZ1bj/jKfud/m5WZbNKxXFfZG1SsVxX2QRETRoRF+EXQBXMe03ip7tZaSQcAfhH1H7BZzjGPS1LtqR5PIbmjuC1KfRGleM4Gj6bg+ij59XNI7c17fpefvdSW12T6fBJdVbPp8GM4q+5HivBtKU0hozDNJGd8Ty3yOXopzRLVw/EKczGXowXFrQW32g3ed/PLwWX8UpzcUuTJ+KU5uKXJadX+sRsoZTVBDXgBsb9zXgZBp5O91oiyWTUzMOrUxnva4e11e9E6Krp4+iqnskDAOjkaTtWy+FwIztzWtQ7Etti/Jr0O1LbYvyT6IipKgsx00f/APZJ3N/xC05Zhp4zZrHfua0+llPqPoJ9R9BW8QdeN/cVT9pW6U3BHMWVPkFiRyKyrEZNqN21VVW3hkY/puew+Dr+xVvWU6lcWF56cnM2kb4ZO+y1Za9Et1aNjTy3VoIiJw4IiIAIiIAx7WLgbnYo1jBnVBlu+9nH0utXwvDm00McTOrG0NHhvPic111GEMkqIp3C74WvDOzbtc+Q9V7kqFSjKUvYmFSjKUvYRETRwREQAWf6zaSzopQN4LCe0Zi/mVoChNMcK/E0j2jrM+Nve3h4i4S7I7otC7I7otGPueq/jEOy+/B3uppz15ayLpGkeSy5LKMiSyjy6MY4aKrimG5jviA4sOTh5L6QpapsrGvYdprwHNI3EHcvll4sbHgtQ1S6bhtqOZ1gT+Q48Cd8ZPqPJO0tm17GP0lu17H5NbREWkagREQAREQAREQARFEYvj4hmhgjAfNO7Jt8mxjOSR9uAANuZXjeDxvBLoiL09CIiAMc09wA0lSXNH5ct3NyyBPWaqsXre8fwRlbA6J/HNp4tcNzgsKxnDJKSV0Uos5p8HDg5vYVBdXteV0Z19e15XRFV9LtZjf7qM2i08iPMWUw568tRAHdhUrRI4mnav8AWoHhtPWOAcLBkx3O5CTke3itRBuvlGSIt3q0aLayaqgs0O6WIfy5Cch+x29vsq6tRjiZZVqscT/Z9DoqPgut6iqLCRxgceEg+HwcMvOyttJi0MwvHLG8H9L2n7qyMlLpl0Zxl0z1ovy665qpjBdz2tHNzgB6ro6O1FVsX1l0NMDecSOHyxfGfMZDzWcaS64qioBZTN/DsOW1e8pHfub4JU7Yx7Ymd8Ids0LTbWJDhzSxpElQR8LAcm9sh4Ds3leDVlhErxJX1RLpqnqbXyxjdYcAeA5Ac1QNXehL8Sn6WYHoGOu9zr3ld+gE7+0re2MDQABYDIAbgBuAXFblY9768HFTlY98uvC/p+oiKgpCIiAChdKNFYsQi2X/AAvb1HjrNP3HYppF40msM8aTWGfPGkOjk1BJsStsD1XjqOHNp+yhy5fS1fh0dQwslY17TvDhfy5FZppHqdNy6jfl/TkPo13+1HZQ1zEgs0zXMTMXOXRJED2KRxXAqilNpoXs7S07J7nDJRhepWsdkjWOGdboO1fjQ5u427jb2XMuXAleHJ3jEZh/Ok/7u/2umWZzus4u7yT7rhdT+CaB1taR0cDg0/PINhnmcz4LpKUuEdJSlwuSvq76C6tJa9zZZgY6ffc5Ok7GDgP3K+aK6oIKUh9QfxEgzAItE09jfm8Vf2tAFhkBusqq9P5kWVaXzP8AR00NCyCNscbQxjBZrWjIBd6IrC8IiIAIiIAIiIAIiIA4SRBws4AjkRceRUJW6CUM3XpY782jZP8AbZTyLxpPs8aT7KZJqjw8n+E8d0jrLlBqlw5pv0Jd9UjiPdXFFz8cfRz8cPSIrD9FaSn/AIVNEwjiGC/mc1Koi7xg6Sx0EREHoREQAREQB//Z"/>
          <p:cNvSpPr>
            <a:spLocks noChangeAspect="1" noChangeArrowheads="1"/>
          </p:cNvSpPr>
          <p:nvPr/>
        </p:nvSpPr>
        <p:spPr bwMode="auto">
          <a:xfrm>
            <a:off x="73025" y="-639763"/>
            <a:ext cx="1295400" cy="13335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55312" name="Picture 16" descr="http://t3.gstatic.com/images?q=tbn:ANd9GcTEWR8D8ksLhk1CoAQnHRlAwz-FTU_VabBbvMikpr5R_WsqCB9v"/>
          <p:cNvPicPr>
            <a:picLocks noChangeAspect="1" noChangeArrowheads="1"/>
          </p:cNvPicPr>
          <p:nvPr/>
        </p:nvPicPr>
        <p:blipFill>
          <a:blip r:embed="rId5" cstate="print"/>
          <a:srcRect/>
          <a:stretch>
            <a:fillRect/>
          </a:stretch>
        </p:blipFill>
        <p:spPr bwMode="auto">
          <a:xfrm>
            <a:off x="457200" y="4648200"/>
            <a:ext cx="1752600" cy="1752601"/>
          </a:xfrm>
          <a:prstGeom prst="rect">
            <a:avLst/>
          </a:prstGeom>
          <a:noFill/>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4495800" cy="1858962"/>
          </a:xfrm>
        </p:spPr>
        <p:txBody>
          <a:bodyPr>
            <a:normAutofit fontScale="90000"/>
          </a:bodyPr>
          <a:lstStyle/>
          <a:p>
            <a:r>
              <a:rPr lang="en-US" dirty="0" smtClean="0"/>
              <a:t>Christa: Feared She Was Homosexual</a:t>
            </a:r>
            <a:br>
              <a:rPr lang="en-US" dirty="0" smtClean="0"/>
            </a:br>
            <a:r>
              <a:rPr lang="en-US" sz="2700" dirty="0" smtClean="0"/>
              <a:t>Confirmed by LDS Social Services</a:t>
            </a:r>
            <a:endParaRPr lang="en-US" sz="2700" dirty="0"/>
          </a:p>
        </p:txBody>
      </p:sp>
      <p:sp>
        <p:nvSpPr>
          <p:cNvPr id="3" name="Content Placeholder 2"/>
          <p:cNvSpPr>
            <a:spLocks noGrp="1"/>
          </p:cNvSpPr>
          <p:nvPr>
            <p:ph idx="1"/>
          </p:nvPr>
        </p:nvSpPr>
        <p:spPr>
          <a:xfrm>
            <a:off x="457200" y="2971800"/>
            <a:ext cx="8534400" cy="3535363"/>
          </a:xfrm>
        </p:spPr>
        <p:txBody>
          <a:bodyPr>
            <a:normAutofit fontScale="77500" lnSpcReduction="20000"/>
          </a:bodyPr>
          <a:lstStyle/>
          <a:p>
            <a:r>
              <a:rPr lang="en-US" dirty="0" smtClean="0"/>
              <a:t>She tried church-promoted thought control methods.</a:t>
            </a:r>
          </a:p>
          <a:p>
            <a:pPr lvl="1"/>
            <a:r>
              <a:rPr lang="en-US" dirty="0" smtClean="0"/>
              <a:t>Boyd K. Packer stated "Delete from the mind any unworthy thought that tries to take root. (Church News, 10/3/2010). </a:t>
            </a:r>
          </a:p>
          <a:p>
            <a:pPr lvl="1"/>
            <a:r>
              <a:rPr lang="en-US" dirty="0" smtClean="0"/>
              <a:t>This made things worse. </a:t>
            </a:r>
          </a:p>
          <a:p>
            <a:r>
              <a:rPr lang="en-US" dirty="0" smtClean="0"/>
              <a:t> Solution: </a:t>
            </a:r>
          </a:p>
          <a:p>
            <a:pPr lvl="1"/>
            <a:r>
              <a:rPr lang="en-US" dirty="0" smtClean="0"/>
              <a:t>Careful diagnosis revealed OCD, not homosexuality.</a:t>
            </a:r>
          </a:p>
          <a:p>
            <a:pPr lvl="1"/>
            <a:r>
              <a:rPr lang="en-US" dirty="0" smtClean="0"/>
              <a:t>Provided proper education about sexual orientation. </a:t>
            </a:r>
          </a:p>
          <a:p>
            <a:pPr lvl="1"/>
            <a:r>
              <a:rPr lang="en-US" dirty="0" smtClean="0"/>
              <a:t>Developed willingness for intrusive thoughts.</a:t>
            </a:r>
          </a:p>
          <a:p>
            <a:pPr lvl="1"/>
            <a:r>
              <a:rPr lang="en-US" dirty="0" smtClean="0"/>
              <a:t>Encouraged focusing on serving her primary values. </a:t>
            </a:r>
          </a:p>
          <a:p>
            <a:pPr lvl="1"/>
            <a:r>
              <a:rPr lang="en-US" dirty="0" smtClean="0"/>
              <a:t>Now in a stable heterosexual relationship.  </a:t>
            </a:r>
          </a:p>
          <a:p>
            <a:endParaRPr lang="en-US" dirty="0"/>
          </a:p>
        </p:txBody>
      </p:sp>
      <p:pic>
        <p:nvPicPr>
          <p:cNvPr id="66562" name="Picture 2" descr="http://t0.gstatic.com/images?q=tbn:ANd9GcSEnndh8oBDVGLchwrrluVBDu3u9xNf-yEX3CDJD9wUwW918YSi"/>
          <p:cNvPicPr>
            <a:picLocks noChangeAspect="1" noChangeArrowheads="1"/>
          </p:cNvPicPr>
          <p:nvPr/>
        </p:nvPicPr>
        <p:blipFill>
          <a:blip r:embed="rId2" cstate="print"/>
          <a:srcRect/>
          <a:stretch>
            <a:fillRect/>
          </a:stretch>
        </p:blipFill>
        <p:spPr bwMode="auto">
          <a:xfrm>
            <a:off x="5562600" y="457200"/>
            <a:ext cx="3277021" cy="2133600"/>
          </a:xfrm>
          <a:prstGeom prst="rect">
            <a:avLst/>
          </a:prstGeom>
          <a:noFill/>
        </p:spPr>
      </p:pic>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rmAutofit/>
          </a:bodyPr>
          <a:lstStyle/>
          <a:p>
            <a:r>
              <a:rPr lang="en-US" dirty="0" smtClean="0"/>
              <a:t>Faith-related psychological problems can be addressed using an approach that is: </a:t>
            </a:r>
          </a:p>
          <a:p>
            <a:pPr lvl="1"/>
            <a:r>
              <a:rPr lang="en-US" dirty="0" smtClean="0"/>
              <a:t>Based on a practical commitment to wellbeing.</a:t>
            </a:r>
          </a:p>
          <a:p>
            <a:pPr lvl="1"/>
            <a:r>
              <a:rPr lang="en-US" dirty="0" smtClean="0"/>
              <a:t>This is supported by clarifying and serving values.</a:t>
            </a:r>
          </a:p>
          <a:p>
            <a:pPr lvl="1"/>
            <a:r>
              <a:rPr lang="en-US" dirty="0" smtClean="0"/>
              <a:t>CBT helps change the thoughts, behaviors and feelings that can be changed. </a:t>
            </a:r>
          </a:p>
          <a:p>
            <a:pPr lvl="1"/>
            <a:r>
              <a:rPr lang="en-US" dirty="0" smtClean="0"/>
              <a:t>ACT helps accept, defuse from, and transcend thoughts, behaviors, and feelings that can’t be changed.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Faith Touches Many Aspects My Work</a:t>
            </a:r>
            <a:endParaRPr lang="en-US" dirty="0"/>
          </a:p>
        </p:txBody>
      </p:sp>
      <p:sp>
        <p:nvSpPr>
          <p:cNvPr id="3" name="Content Placeholder 2"/>
          <p:cNvSpPr>
            <a:spLocks noGrp="1"/>
          </p:cNvSpPr>
          <p:nvPr>
            <p:ph idx="1"/>
          </p:nvPr>
        </p:nvSpPr>
        <p:spPr>
          <a:xfrm>
            <a:off x="457200" y="1600201"/>
            <a:ext cx="3810000" cy="4191000"/>
          </a:xfrm>
        </p:spPr>
        <p:txBody>
          <a:bodyPr>
            <a:normAutofit fontScale="70000" lnSpcReduction="20000"/>
          </a:bodyPr>
          <a:lstStyle/>
          <a:p>
            <a:r>
              <a:rPr lang="en-US" b="1" dirty="0" smtClean="0"/>
              <a:t>Depression, Anxiety</a:t>
            </a:r>
          </a:p>
          <a:p>
            <a:r>
              <a:rPr lang="en-US" b="1" dirty="0" smtClean="0"/>
              <a:t>Gender Roles</a:t>
            </a:r>
          </a:p>
          <a:p>
            <a:r>
              <a:rPr lang="en-US" b="1" dirty="0" smtClean="0"/>
              <a:t>Health Behaviors</a:t>
            </a:r>
          </a:p>
          <a:p>
            <a:r>
              <a:rPr lang="en-US" dirty="0" smtClean="0"/>
              <a:t>Social Support</a:t>
            </a:r>
          </a:p>
          <a:p>
            <a:r>
              <a:rPr lang="en-US" dirty="0" smtClean="0"/>
              <a:t>Self-Concept/Esteem</a:t>
            </a:r>
          </a:p>
          <a:p>
            <a:r>
              <a:rPr lang="en-US" b="1" dirty="0" smtClean="0"/>
              <a:t>Attitudes about Meds</a:t>
            </a:r>
          </a:p>
          <a:p>
            <a:r>
              <a:rPr lang="en-US" dirty="0" smtClean="0"/>
              <a:t>View of Psychology</a:t>
            </a:r>
          </a:p>
          <a:p>
            <a:r>
              <a:rPr lang="en-US" b="1" dirty="0" smtClean="0"/>
              <a:t>Parenting</a:t>
            </a:r>
          </a:p>
          <a:p>
            <a:r>
              <a:rPr lang="en-US" dirty="0" smtClean="0"/>
              <a:t>Meaning of Life</a:t>
            </a:r>
          </a:p>
          <a:p>
            <a:r>
              <a:rPr lang="en-US" dirty="0" smtClean="0"/>
              <a:t>Time Demands</a:t>
            </a:r>
          </a:p>
          <a:p>
            <a:r>
              <a:rPr lang="en-US" b="1" dirty="0" smtClean="0"/>
              <a:t>Sexuality</a:t>
            </a:r>
          </a:p>
          <a:p>
            <a:r>
              <a:rPr lang="en-US" dirty="0" smtClean="0"/>
              <a:t>Forgiveness</a:t>
            </a:r>
            <a:endParaRPr lang="en-US" dirty="0"/>
          </a:p>
        </p:txBody>
      </p:sp>
      <p:pic>
        <p:nvPicPr>
          <p:cNvPr id="36866" name="Picture 2" descr="http://t3.gstatic.com/images?q=tbn:ANd9GcRnby5bYSlxMDHXdDdUYblSXrLR4DFLEewzXZj2fQloYDdBV9oH"/>
          <p:cNvPicPr>
            <a:picLocks noChangeAspect="1" noChangeArrowheads="1"/>
          </p:cNvPicPr>
          <p:nvPr/>
        </p:nvPicPr>
        <p:blipFill>
          <a:blip r:embed="rId2" cstate="print"/>
          <a:srcRect/>
          <a:stretch>
            <a:fillRect/>
          </a:stretch>
        </p:blipFill>
        <p:spPr bwMode="auto">
          <a:xfrm>
            <a:off x="4038600" y="3733800"/>
            <a:ext cx="2028825" cy="2257426"/>
          </a:xfrm>
          <a:prstGeom prst="rect">
            <a:avLst/>
          </a:prstGeom>
          <a:noFill/>
        </p:spPr>
      </p:pic>
      <p:sp>
        <p:nvSpPr>
          <p:cNvPr id="36868" name="AutoShape 4" descr="data:image/jpg;base64,/9j/4AAQSkZJRgABAQAAAQABAAD/2wCEAAkGBhISERUUEhISFRQWGB8WGBYWGRoeHBcfHhwZHBYeHBgdHiYfIB0kGhcVHzAgIycqLCwsFx4xNTAtNSYrLCkBCQoKDgwOGg8PGikkHh8sMCwxNDI2LiwtLywsLTAsLSwsKTQvMCwsMCwsNC0sLCwsLCwtLCwsLCwsLCwsLCwsLP/AABEIAH8AwAMBIgACEQEDEQH/xAAbAAACAwEBAQAAAAAAAAAAAAAFBgMEBwIBAP/EAEoQAAIBAgMFBAcEBwUECwAAAAECAwARBBIhBQYiMUETUWFxBxQyQnKBkSNSocEkM2Kx0dLhFYKz8PEWc6KjJTRDVGSDkpOywsP/xAAZAQACAwEAAAAAAAAAAAAAAAACAwABBAX/xAAtEQACAgEDAwMCBQUAAAAAAAABAgARAxIhMQRBURMi8BRxMmGhweEjQoGR0f/aAAwDAQACEQMRAD8A6bY+Mvrj5eZ0F/568/snFdcfN+P81HZDqfM1Gax3N+swN/Y2IPPHT/U/zV8dhz/99nPzb+ajINfXqXJrMAy7vSHnjMT9T/NQifYTicR+tYghkL3zG9wQO899ODUubexLR4iMrIkZMbDMwuOYPL5UQJhq5O0rxbvN1xOI/wDWarYnBuJhEs85JTPdpWAF2KW4QTyNTHGzEE+uJYc8sJ0/Cq2LwMjkytiWGQZC6oy6aMBoddTVBh3MhLdjLGC2Qzhs2IxKsrZTaRrHhDdQO/uqSXd8gE+s4k2BP6w91CcHK63SDFNqcx4OZ0F9deQqnj9rYxGZGmYgAE6AaNbw8aMAk8yam7mGtn7HMkUbtiMTdlDECQ2BNSPsD/xGJ/8AcNXtj/8AV4vgFWJKWWNyFjOt0kKSqmd2AY6sSSboTTsjnI+p/Wd/lShu8P0gfH/+ZptU8D/7z+WkPFnmXgxzPqeQ6/FXUTH7PU8u+o83G3wj866iOkdLk2k9+F+vFUnYqWF1U6fdX+FQ9H+KrCniHw1JKlc7PhK6wxHX7q/wFcybCwxbWCPl93+tWb8HzqY+18qklCB23WwhB+wX5Fh/9qik3MwZI+yPydx+Zo37przuqqEmkRefcbCG/DKPKRqrH0fYXSxnGo9+mjqa8VeXmKrSJWkeInyNqfOuCa8f2j5muMRtCHDoJZ7sCcqRgHNIb6m/IKtambSLlgXO7/51rntKr4rfSTQQooUnKQB9LdDeqeD3kMjhJY11bKGjAGX4h1pQzDvGHGYSY0G2hsgYnGQRFiuZJNR4WNGHqtgz/wBJYTmNJNR5U+Cuxl//AGOEOHdA7Ne7E8j/AKVbXdhGR1Ja0gAYXP3F5d1HMaLxPz9n6c69woBHyX/4LSiO8GzE+L0eQI+dVbONblibUv79bKWMzBQPYTX6fwrVI49TSB6SU/XfAv5U5OblqSTBexT+jxfAPzq09UdiP+jxfD+Zq471R5lnmWN3z+kf3x/hmm8exJ8f8KTd3j+kf+Yv+GacQeCT4/4UlpR5l332+Guo+UfnXGbjPwV9E+kfnQGV3li+j/FU6niHlVXPpJ8VTq/EPhqpc6B4PmKmLcXyqqG4PmKnJ4vlUknubhNfE8vKuAdDXR6VJJ5fU16nTzFfDma+j6eYqSRIdjdiFLWuSB1t0pbx+2hPIrFwhU5Sp0AUgnLbwIB/atROHeFWgldA68WXjFr0o4rAcSyizRsbORq2ZuRYd16mQhmoniaMaUN4ZwcVyBEocZipR+8akqbaA/d6UybM2DlhEwBYm/CBooBu1/lyoPu5mjkaQrnUuMisBfRQGo9traKw4KWbDGzC11uerDMQO+1xWbZmAEbp2lJ5ABqQL6C+lz3A9T4CoMGT/aWC0PNxy/Z/pS8Nn4nEdoXESu6DszaMmxGqgsSU5301NtTVPCbQxYxGHIxEHarIY0YZW7M2CsWFtQF1rp+Zn0VvNsxUR7J7j3PzrnZkRZRbXhTl/u7fvrP9rYvaRkaP19hGdFkbKquCAbBUU5bai5PzrnaAleLt2mxEJQKhiQkxuEsC3aK2hbUk9BzFI1b9oHptNIAAbKWQMLcJIB+hrPPSViADPYXAWJG1AKlr2uLdQDQzGTmKxKYiXDovrCtYsGzKWhLsdQCLGxNCN8iGOHld2aWbKZTnsCLDIVXKCgW5HWmoTe8IY6917SXZG0Ykw8YeRAQvItqNTappNvYcf9qp8gf32qmm6YknJEhGGEhTPl7VgAAQx0Gl7i/IW1rja+zBhVbNErKWUI7IqvlYal1XMLg3t32o7Qn7yyjDeoc3SxqyTZ0NwZRrb9gj99GNp7wSxzmFUuDKgtYcQYKDduYIPKw6Ukbx4dsOySQTAO3AojB4ugtpYedVptlpHJhzJK8jSOpljJYMOpu4vqCRxc+6goOAbladLEH5c17bGOaFJZFTtGSNiEHvFSAB+IuP2aE7pbw4iZ2hxEaK0RUh0vkYMdOfUUubDwEgnb1e0UbRF8RAbv2aoLsc5txOcuvO51riLfOPD4hRCimFuJwlwbj2CL3Gp8aXXiEMR3HeOy70wmUxWkGdiiSFfs3ZSQVD38G591Gp8WI7MxsAuv1tWdY7acKTmUJLNFGokHYRuRCzL7UtwB75IA55qG4/0jzYjEmONlXDEgAmIGRlsLC1+bNYfOrXGzCxFtSsAZqWB2mkqNkPssAR3URL8Q8qyCXerFbNxT4aWOFxdDIAhzaqpORgdbcreFP2E3ywk0gVJhmI0RwVble1j4VRxsvMo0SdPEPq+hr125VQbGBUJY5Re2v8OfcfnXOB2tFNrFIrhTlbKb2I5giggy7LiFQO7GyopYnXQAanShO7u+GExukEnGNcjDK1u/KdCPKoN8MHJPg544WCsyjUnKLZlzAt0FiedJWxt17bTgbCGECA55mVybDVbBSL6g25WvRKAeYVGiYR23tPtcMolBKyLmsTr4a99LmzcPEVKiUKl8zG/RTy17xRTbUqvHHaxUopW2oI6W8jcHyqHdjZwkkyMgdCRZeXnWfcWN+ZtBsSTY0jJIHkJWPMezFuYJNreNu+m/aPo9M6FoZ8uaxMboMrEG9i62I+hpjwm6sSsHOpPu6WHkKtYdtQDoafhTfURMuXLeyzDdo4RsPjJGxizwqRYhDpoLxorEWyswtdTpeom2IY8RBiHMM6vIGMWGfi4tEHIiwYZb3Oo561q3pIUPAg1BmDRBlAPEVzICx1CaNr41kmM2lOkkcMjBWBDNlY5Qb8JAHLiFzbxrTZB2+CApBSN0c00KOJIpUkPDkYkNY6kDmGvfu530pbk2HiPssNKGg7diQzWsE1MjWuDfKALAi+ta5hd5YZkD9kZZkvpEM+ZlGtj0J5gMRz51j29IxePxDzNBLcWURkEMijoFOpbXmAaJcagk/BBGdiAsNLt8xRthnxJkEaiIZAAJFC2RcuUk8JW+t+E8qAbK2bh5u0+1UhYwqLK2oJOoF+o16cqmw7rhdmZlNppS7EDQjMDDECOhy9s58GFAt1cEsuKjSRDKiguyKQC4UXy5iQBc2+VCcIAZr+COXqeMekbyxgNpzdqiRyBRmKWW1rX4tDobjNz8Kddrrg8O2DXFJJiZivbTRsQAqsoEYKrpmB1Cg9TfpVHe3EQwgS4XDRwuj5TZRZ0sbnhbQXtYjvpLlkeWYFmd5JCurgjMWFupLachboBTsQx5AHrcTPmbIraSdj+82DYu7WFxWGaWeEBJnYCPW8eViFIN9LKFOnjWSYLZD4nFmHC3l42MZkYAlU0BZtAOXO3dWgxYXF4PBYiK8EqKHbUuWu9lNgLWsBm8zSLuXtEw4glGZWMZQEWvzQnRu8A6nlzqhkXSSnaUcT61V+8tbxbIxmz3jk7WMZdFfDyXykanMO8nU9D5aV9g9mYraHb4sskaxKoZsrWYgWVERQczEi510JNEMY0mNmiw2snaODIQoBVVN3uRouVSTfranffnYqtFFDhlIwsRbtEiKDKefsnQiwN36Xpa5fZbVca2Nly0DFubakhhDnCDNO7IiIVbLoiAFVF9AuhvprSVFijh5w0CaxyZkzjMQUPJlGhswN/kelPmxIvVcVBIJ8kKuczEKwYW4cuTnnLHL5VJtzCJLM7QhY7MS5ZAgUHQsx7wGPmTbrS0cINXkxzKzHS21DmLAx77T2l20irH2lr2zZeBDfi00YqNLjQ2vRLC7DkeZsRhYgiQaOsWpbTVREze8MwOp05Xr15EWGHCYXEIqBD2kj2LMxJLAJ0XW/kaD4fHth3kglyONWDgMTdlGqlT1UkjuINE7amOnsOJeIaUAbazCe7G1cUrOTNN2canKrqT2ZJ6htLlQyjivcX1Fc4vePFRSGWBowzcDERgKPeAYai9h7VWNlY5ZMZIkkkiRdkEaI5naQvon2R95VYcVuE1DtLZ/YukmDlnRXJhdiMtk9jKwItYajMe+/SgNawW2sSAewgC94z7nb5Ni8JOkpiEucXJCrdCtwAqnMSGBubWqDam8iYbHQYh5ZGskiWQKx1UKisRayX4tSRelverZ0GFCy4VbRj7N0di+e40az8tcwv3a0K23s5jiIYlZZJWALIhBVM2XIgYe02QgkdNKtVDvqHEW4CIR/d/2aZsjZEG0MEoyLFkkdR2QICcV9AT3saL7F3PWCQNmzWFuXPxqh6MrepHK17zSHy9kkHxFN6NSnHuMbdbCWA5B8SpsfECqEGKzZSQL5c5t49KIqCUDDmjXt4aX/AAvQROGeROVjlA8C2n4GjHmZjvc532w6thFJYKI5FbMQTbmG5dTmNZ3LhMNPOezgiLWtnu31Cg2B5XvWmbwYN54XjiETvmUhZRwnKwJBPlQTA4WSN1jxGFSAvojLIGRnFyV5ArmHLyt1o23gq1CpX2Js3sIwihV1uSulz4k6tpbX5dKNCBHXLKM6nQ5vaUHmVbmDfUW7qsQ4GzWbKptfLe55X5dPnXr4lQQsQLnUFjyA62Hf5cqEtBmW7x7jzSySxmVc8RLAuptKrLwZbdTre+hsKGYPY0kCjOJYI3U5mRAZL5vswWGt73J6AZa03apUsnGHkXMHta4BNwSeQ192+g5UK2nteLDi80yxDmAfaYeCA3/CoS1VGY2Cm6mTbUx6tpmZZC2VydFAFvdGpu1mPw1FI0a4iySNPFGwCyKCpZFtbgHEBcka91OuJ3kbHOIMHg1mZjYSYhFsOdjlI00HMn5V3JunJh4B63h4Cl/10JAKFiMvK1xfS3KneqMY0yijZH1GA2wm0FcnK7hgTlWzKV5kBQTaw60T2fKoweInCov2fZIoChS011QWI55RIx63UU17C27ESTZAUvlVbZkU8THQALc30uRWXTbRZRGFJWMtnMfNb5nscltSEJA+VJwuXNEVNWZdK3cPbJ2mBiWUqIkMawqA2QZAV7UtzJZwMzDqbjuontLEnDoskcccatnjZEc5XA9k2OtzVvcfc5ZojimzM5U9kFLAixNpG6C9hwC+g8asf7ETYhXWVpBlF1sOO45WDaX8zQ5R/UEmMrpN9okSbdkSaPPGJOybiQcI0tcDLextca99PU23MPtLBNJEFheGSNpo5WIBXIyr9oBezNqTa+lutJGyt2L+sJKMQkkS5hZG0I4mMlri9rDnr0qtsjEzYXEohzglhoDlJzC0Z7rcV+LupzBSpVeRFtq1B24Mv707IyKrww2UE8aPmUqACGOgIAJsL91RYTehS6u+XNbO7siuD2aNlQC3vMFGYd/iak28CjmES9qVN5XAHZlhoUAWwYDqx637qGbLggWRXkOZEYEr99r2VQRzCjVu4UeFAV93a/8AULqNa7j8J8/tNB2BuDDHGJ5Z8Q2LlQu2QrlBfVh94nU6k1W3k2LJ6swEo4iscYPttYguWB9kDw5kiosXt+UPmjkVkHOO4sOnMa3FqqT78orEvF2hGVlzSEXuTe4ty0HzArNhBzZAW+VI94cdLFzHnEyP2GJZ84Oe7kkm/LKSbWsK+wSCCZHjZswaxY2Nr9R40Z2zvBJiEDkhcvukc1OhKEjiqtuthsM8oGJR5AqFkRVY3N7lmtysikgX61pyKcZ/KNw+m+KyPf5P6VHj0SylsHLfmMVJ+KoaecObkigm7O7cOChaOGVpQ8hcs2XmbDQDkLAUbwHt/wB6310rMxDMSJmUnTLmyp+IqfeGnmOY+hoBvDj1gxaMdFZRdjyuCQB9KMYFLuVP+SKt43ZySKRKisDzBF6NRe0Sx0tfmC9kYhmuwK9m12zlgNe8Lz+Rqj6QZV/s6RrlpNAuT2s9wVYEa3W1/lSf6SN1YsPhe0hBRu1XW5uBZiRf5Cswg2/iFFhNKB8RtrTUQkbQWYczadnbyiTCI2KZu2y5XgQcTsL2Y8hlKkHiNvClzbe/6XKmTKl9YcObu3g0un0Fh51mr7TkZcpdyvdc/wCTVdtQfKiXDR3gFx2jk++WKlKxYcR4SNhodCxHK+a1r+IANRT7HwyQh2Z58Q3FJIzHKNSFQA8zoSWN+VutUiyTOC8gsLW921gL69dasy4YFrhidb5QV/1pL6iQAa+eZ1cAwo1uL8ff8/tCO72IbOyAPdkuFjuh4WU3vp7ucaU2zYplVg7OhLaCTUZeYOvPKeXLl1pMghXtQ758o05nNqGB4uWg6eNe4klZIhCWlhDB27VuL9oVlyYS3E15uoxs2oSzjoDHh2SNZGZs0eY3u47woH0AHzo5sP0Z4dY2OMkbMyFMqmwga2uvvFeG+lgWtaieC26pjzzWeYNnOccC8XCqKoNiO43PjVdntArzSs3De7EgA+01lJ6ZtTbnanYw1Tm5H7QngN98Pg8LlK5eyVY0Ua3uAFOv3jnOl7ZT313it42EmWZHVWdkDA3DBbcRGuhvpesp2htCSTEAl0aJHvGhBJVQwJtbkdDz76NbW3nMUkiR5hLch1Yai1tSwNu46d9F1GJ9hULpQm5jNvjjCsSOvaZwTwrYcNrAnTXw61lO8MjvOzyA3YBiDryGt/wpv3fxpkXOmI4gtpA/ET3ZUOuUd40qHH4yNjdkDa2169SfDQGrwocZ3E3fSevjoMK5sQG+y3sWyTPoBwqQL9Tm6996FNe4UC9yLAcyb2AAtzvobc623YGNltAplgyIhWWELyI6KT1ylb+N6zrfXdk4WQyq4XPKTFGDxZRxZ79LNrRYeoBcqZz8ytWqWdvPF2jJJHh+0VmFlAuGJ47qra2bTiAFL+1sNEIYMRBnGZmjZXIOUrqL+YNrWoQMS2vGQTrmJ1ve97+ete4jEuxJZiSTmI5AnlmA8bk3pqYdJBBmfL1IyLpqGcbiw2EBWNUZ/bykm+ttBrluAOVSbpbWkhlyLKkOYqS7X6XGXT4vpS8x10JtTL6NtlDEbQjV7GNVeSS97ZQhBB7tSpBp2X3KQZnx5NLgiO/odlYw4oEk2nW1yTa6tf8Aca0HZ7cQ8WrMfRFiABjV/aRv8RT+Nq0jZp1Xz/OsOQU5mpDaS+xyzhu8kHzo3lDCgeJW5k/ZkzD8L0XwEt0B+dWpoxWUbAzHvSxvth5YjhIu0LiTjYrZQULKQt9Sb1kNbL6Tt3MHh8DiJY4808rqWlcliM0gJy30HXl31jZNa8ZsRGUUQJ6te3rkGvcwpkXC+Ew3CD361WxLm/UVLFtZQoADr5EH8Dao8Ti00KsXvzuuXKe466/KlKpvedQ5sZWgZJDjJFGjmreF21IDqQaDPiu6uO0Pf+VEVuIOdBxvHOHbyAcZy+f5Dn+FeT77Rr7KlvwBpKvXual+iO8Weo8CMkG25cTKqKkSZuZCKSoGt/raiW9eIMOHSFpHeeY9vKSACqeyq8Ivxc8pPIDvoJuphFeUu6RSxxrmeN5ERnB6IH9ptCNO/nUO3ce8rtKygdoxNx7v3UHcFFh5CmLQapYyWm8oR4koQykgjkR+40Ywm1CylpGNxw6C+h52007taBuvWr2Dj1ynQG1weRH+tqNlBO80dHny42pf4s8Rv2HtQxlE7IPxC0ys7FOfJLaHppUnpK2XI3YzK40BjaNiA4uRxgHXKep6dKWcbjABaMstmve9ifI1AMW7MGGZ2PInU/DmOtvOs46asnqKaE1dQVYlG77wYSVJUEaaEjrY6c6+nzX4gQfEW/Kr22AWkObs1YAA5SLDv5VSaNj1zf3r28r1pIqcfIuklR8/xIaa91WMWDxco0aVo8Irdwa8s/8AwpGP71K7RMOhq9hsU4RIgwyM+aw8bZvwVfxoGFiofTj36iNh8H6xw9Esn6VigTa8QP8Aza1fBtbJz5/nWC7B23icHM8kAQlwQwcBgwzE94IN9binzZvpeFh2+DfMOsLqVPyexH1rPlxsW1CNxZF00ZqGNOVnJPMflUA2jwBFNh18aRZvS1hHPFDigfKM/ukFVZPSnh1/V4fEO3QHs1/Eu37qX6beIy1rcz30u439CCfekUH5XP76yCmjezeqfHBQYUjjU3srZiT3kmlz1R+4/UVqxrpWjMeZgzWJDX1TeqP3H6ivvVH7j9RTImQ19U3qj9x+or71R+4/UVJJDXt6l9UfuP1FfeqP3H6ipJIas4BIS9p5JI0+8iByD4qXXTyNceqP3H6ivRhX7j9RUlw/snZMayK8G0MG+h4J8+Ha3LnIMlz4P86aJdizlLyYZmQ6llAlS3fnTMoHmazf1R+78RUuFEsRzRPJE3fG5U/8JFLfGG3jVylRUapthYZ+SZSPuMR5af0rmLYfZ5uzl9oe+PpdhY/Kqce+G0AbSuk46jERxyE+GcnP9GFXId6EP67BFL+9hpiP+XL2n4OKWUyDho5cyg8VKr7BkcASMptqCg63PMdaGw4Zom+0R+zFySVIzeR/rTJDtPDvoszITqFmjIvroM0faD8BV6eCaPV0spHtZgQfkGB+oq/VyqKYbR6sCwYHcRGxE4dbLbPexH1uPlYVCdly2v2Tkd4W4+ovTnJCjjiiQ/IV5BhAgsmdPJtPpQ/UDxI+L1DqY7xGzFe9T43H76mw+KbMvETqOevWxp0dZT1V/B1FD8VgGLAnDREXGqm35ijGZTFfTkfhM//Z"/>
          <p:cNvSpPr>
            <a:spLocks noChangeAspect="1" noChangeArrowheads="1"/>
          </p:cNvSpPr>
          <p:nvPr/>
        </p:nvSpPr>
        <p:spPr bwMode="auto">
          <a:xfrm>
            <a:off x="73025" y="-579438"/>
            <a:ext cx="1828800" cy="12096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6870" name="AutoShape 6" descr="data:image/jpg;base64,/9j/4AAQSkZJRgABAQAAAQABAAD/2wCEAAkGBhISERUUEhISFRQWGB8WGBYWGRoeHBcfHhwZHBYeHBgdHiYfIB0kGhcVHzAgIycqLCwsFx4xNTAtNSYrLCkBCQoKDgwOGg8PGikkHh8sMCwxNDI2LiwtLywsLTAsLSwsKTQvMCwsMCwsNC0sLCwsLCwtLCwsLCwsLCwsLCwsLP/AABEIAH8AwAMBIgACEQEDEQH/xAAbAAACAwEBAQAAAAAAAAAAAAAFBgMEBwIBAP/EAEoQAAIBAgMFBAcEBwUECwAAAAECAwARBBIhBQYiMUETUWFxBxQyQnKBkSNSocEkM2Kx0dLhFYKz8PEWc6KjJTRDVGSDkpOywsP/xAAZAQACAwEAAAAAAAAAAAAAAAACAwABBAX/xAAtEQACAgEDAwMCBQUAAAAAAAABAgARAxIhMQRBURMi8BRxMmGhweEjQoGR0f/aAAwDAQACEQMRAD8A6bY+Mvrj5eZ0F/568/snFdcfN+P81HZDqfM1Gax3N+swN/Y2IPPHT/U/zV8dhz/99nPzb+ajINfXqXJrMAy7vSHnjMT9T/NQifYTicR+tYghkL3zG9wQO899ODUubexLR4iMrIkZMbDMwuOYPL5UQJhq5O0rxbvN1xOI/wDWarYnBuJhEs85JTPdpWAF2KW4QTyNTHGzEE+uJYc8sJ0/Cq2LwMjkytiWGQZC6oy6aMBoddTVBh3MhLdjLGC2Qzhs2IxKsrZTaRrHhDdQO/uqSXd8gE+s4k2BP6w91CcHK63SDFNqcx4OZ0F9deQqnj9rYxGZGmYgAE6AaNbw8aMAk8yam7mGtn7HMkUbtiMTdlDECQ2BNSPsD/xGJ/8AcNXtj/8AV4vgFWJKWWNyFjOt0kKSqmd2AY6sSSboTTsjnI+p/Wd/lShu8P0gfH/+ZptU8D/7z+WkPFnmXgxzPqeQ6/FXUTH7PU8u+o83G3wj866iOkdLk2k9+F+vFUnYqWF1U6fdX+FQ9H+KrCniHw1JKlc7PhK6wxHX7q/wFcybCwxbWCPl93+tWb8HzqY+18qklCB23WwhB+wX5Fh/9qik3MwZI+yPydx+Zo37przuqqEmkRefcbCG/DKPKRqrH0fYXSxnGo9+mjqa8VeXmKrSJWkeInyNqfOuCa8f2j5muMRtCHDoJZ7sCcqRgHNIb6m/IKtambSLlgXO7/51rntKr4rfSTQQooUnKQB9LdDeqeD3kMjhJY11bKGjAGX4h1pQzDvGHGYSY0G2hsgYnGQRFiuZJNR4WNGHqtgz/wBJYTmNJNR5U+Cuxl//AGOEOHdA7Ne7E8j/AKVbXdhGR1Ja0gAYXP3F5d1HMaLxPz9n6c69woBHyX/4LSiO8GzE+L0eQI+dVbONblibUv79bKWMzBQPYTX6fwrVI49TSB6SU/XfAv5U5OblqSTBexT+jxfAPzq09UdiP+jxfD+Zq471R5lnmWN3z+kf3x/hmm8exJ8f8KTd3j+kf+Yv+GacQeCT4/4UlpR5l332+Guo+UfnXGbjPwV9E+kfnQGV3li+j/FU6niHlVXPpJ8VTq/EPhqpc6B4PmKmLcXyqqG4PmKnJ4vlUknubhNfE8vKuAdDXR6VJJ5fU16nTzFfDma+j6eYqSRIdjdiFLWuSB1t0pbx+2hPIrFwhU5Sp0AUgnLbwIB/atROHeFWgldA68WXjFr0o4rAcSyizRsbORq2ZuRYd16mQhmoniaMaUN4ZwcVyBEocZipR+8akqbaA/d6UybM2DlhEwBYm/CBooBu1/lyoPu5mjkaQrnUuMisBfRQGo9traKw4KWbDGzC11uerDMQO+1xWbZmAEbp2lJ5ABqQL6C+lz3A9T4CoMGT/aWC0PNxy/Z/pS8Nn4nEdoXESu6DszaMmxGqgsSU5301NtTVPCbQxYxGHIxEHarIY0YZW7M2CsWFtQF1rp+Zn0VvNsxUR7J7j3PzrnZkRZRbXhTl/u7fvrP9rYvaRkaP19hGdFkbKquCAbBUU5bai5PzrnaAleLt2mxEJQKhiQkxuEsC3aK2hbUk9BzFI1b9oHptNIAAbKWQMLcJIB+hrPPSViADPYXAWJG1AKlr2uLdQDQzGTmKxKYiXDovrCtYsGzKWhLsdQCLGxNCN8iGOHld2aWbKZTnsCLDIVXKCgW5HWmoTe8IY6917SXZG0Ykw8YeRAQvItqNTappNvYcf9qp8gf32qmm6YknJEhGGEhTPl7VgAAQx0Gl7i/IW1rja+zBhVbNErKWUI7IqvlYal1XMLg3t32o7Qn7yyjDeoc3SxqyTZ0NwZRrb9gj99GNp7wSxzmFUuDKgtYcQYKDduYIPKw6Ukbx4dsOySQTAO3AojB4ugtpYedVptlpHJhzJK8jSOpljJYMOpu4vqCRxc+6goOAbladLEH5c17bGOaFJZFTtGSNiEHvFSAB+IuP2aE7pbw4iZ2hxEaK0RUh0vkYMdOfUUubDwEgnb1e0UbRF8RAbv2aoLsc5txOcuvO51riLfOPD4hRCimFuJwlwbj2CL3Gp8aXXiEMR3HeOy70wmUxWkGdiiSFfs3ZSQVD38G591Gp8WI7MxsAuv1tWdY7acKTmUJLNFGokHYRuRCzL7UtwB75IA55qG4/0jzYjEmONlXDEgAmIGRlsLC1+bNYfOrXGzCxFtSsAZqWB2mkqNkPssAR3URL8Q8qyCXerFbNxT4aWOFxdDIAhzaqpORgdbcreFP2E3ywk0gVJhmI0RwVble1j4VRxsvMo0SdPEPq+hr125VQbGBUJY5Re2v8OfcfnXOB2tFNrFIrhTlbKb2I5giggy7LiFQO7GyopYnXQAanShO7u+GExukEnGNcjDK1u/KdCPKoN8MHJPg544WCsyjUnKLZlzAt0FiedJWxt17bTgbCGECA55mVybDVbBSL6g25WvRKAeYVGiYR23tPtcMolBKyLmsTr4a99LmzcPEVKiUKl8zG/RTy17xRTbUqvHHaxUopW2oI6W8jcHyqHdjZwkkyMgdCRZeXnWfcWN+ZtBsSTY0jJIHkJWPMezFuYJNreNu+m/aPo9M6FoZ8uaxMboMrEG9i62I+hpjwm6sSsHOpPu6WHkKtYdtQDoafhTfURMuXLeyzDdo4RsPjJGxizwqRYhDpoLxorEWyswtdTpeom2IY8RBiHMM6vIGMWGfi4tEHIiwYZb3Oo561q3pIUPAg1BmDRBlAPEVzICx1CaNr41kmM2lOkkcMjBWBDNlY5Qb8JAHLiFzbxrTZB2+CApBSN0c00KOJIpUkPDkYkNY6kDmGvfu530pbk2HiPssNKGg7diQzWsE1MjWuDfKALAi+ta5hd5YZkD9kZZkvpEM+ZlGtj0J5gMRz51j29IxePxDzNBLcWURkEMijoFOpbXmAaJcagk/BBGdiAsNLt8xRthnxJkEaiIZAAJFC2RcuUk8JW+t+E8qAbK2bh5u0+1UhYwqLK2oJOoF+o16cqmw7rhdmZlNppS7EDQjMDDECOhy9s58GFAt1cEsuKjSRDKiguyKQC4UXy5iQBc2+VCcIAZr+COXqeMekbyxgNpzdqiRyBRmKWW1rX4tDobjNz8Kddrrg8O2DXFJJiZivbTRsQAqsoEYKrpmB1Cg9TfpVHe3EQwgS4XDRwuj5TZRZ0sbnhbQXtYjvpLlkeWYFmd5JCurgjMWFupLachboBTsQx5AHrcTPmbIraSdj+82DYu7WFxWGaWeEBJnYCPW8eViFIN9LKFOnjWSYLZD4nFmHC3l42MZkYAlU0BZtAOXO3dWgxYXF4PBYiK8EqKHbUuWu9lNgLWsBm8zSLuXtEw4glGZWMZQEWvzQnRu8A6nlzqhkXSSnaUcT61V+8tbxbIxmz3jk7WMZdFfDyXykanMO8nU9D5aV9g9mYraHb4sskaxKoZsrWYgWVERQczEi510JNEMY0mNmiw2snaODIQoBVVN3uRouVSTfranffnYqtFFDhlIwsRbtEiKDKefsnQiwN36Xpa5fZbVca2Nly0DFubakhhDnCDNO7IiIVbLoiAFVF9AuhvprSVFijh5w0CaxyZkzjMQUPJlGhswN/kelPmxIvVcVBIJ8kKuczEKwYW4cuTnnLHL5VJtzCJLM7QhY7MS5ZAgUHQsx7wGPmTbrS0cINXkxzKzHS21DmLAx77T2l20irH2lr2zZeBDfi00YqNLjQ2vRLC7DkeZsRhYgiQaOsWpbTVREze8MwOp05Xr15EWGHCYXEIqBD2kj2LMxJLAJ0XW/kaD4fHth3kglyONWDgMTdlGqlT1UkjuINE7amOnsOJeIaUAbazCe7G1cUrOTNN2canKrqT2ZJ6htLlQyjivcX1Fc4vePFRSGWBowzcDERgKPeAYai9h7VWNlY5ZMZIkkkiRdkEaI5naQvon2R95VYcVuE1DtLZ/YukmDlnRXJhdiMtk9jKwItYajMe+/SgNawW2sSAewgC94z7nb5Ni8JOkpiEucXJCrdCtwAqnMSGBubWqDam8iYbHQYh5ZGskiWQKx1UKisRayX4tSRelverZ0GFCy4VbRj7N0di+e40az8tcwv3a0K23s5jiIYlZZJWALIhBVM2XIgYe02QgkdNKtVDvqHEW4CIR/d/2aZsjZEG0MEoyLFkkdR2QICcV9AT3saL7F3PWCQNmzWFuXPxqh6MrepHK17zSHy9kkHxFN6NSnHuMbdbCWA5B8SpsfECqEGKzZSQL5c5t49KIqCUDDmjXt4aX/AAvQROGeROVjlA8C2n4GjHmZjvc532w6thFJYKI5FbMQTbmG5dTmNZ3LhMNPOezgiLWtnu31Cg2B5XvWmbwYN54XjiETvmUhZRwnKwJBPlQTA4WSN1jxGFSAvojLIGRnFyV5ArmHLyt1o23gq1CpX2Js3sIwihV1uSulz4k6tpbX5dKNCBHXLKM6nQ5vaUHmVbmDfUW7qsQ4GzWbKptfLe55X5dPnXr4lQQsQLnUFjyA62Hf5cqEtBmW7x7jzSySxmVc8RLAuptKrLwZbdTre+hsKGYPY0kCjOJYI3U5mRAZL5vswWGt73J6AZa03apUsnGHkXMHta4BNwSeQ192+g5UK2nteLDi80yxDmAfaYeCA3/CoS1VGY2Cm6mTbUx6tpmZZC2VydFAFvdGpu1mPw1FI0a4iySNPFGwCyKCpZFtbgHEBcka91OuJ3kbHOIMHg1mZjYSYhFsOdjlI00HMn5V3JunJh4B63h4Cl/10JAKFiMvK1xfS3KneqMY0yijZH1GA2wm0FcnK7hgTlWzKV5kBQTaw60T2fKoweInCov2fZIoChS011QWI55RIx63UU17C27ESTZAUvlVbZkU8THQALc30uRWXTbRZRGFJWMtnMfNb5nscltSEJA+VJwuXNEVNWZdK3cPbJ2mBiWUqIkMawqA2QZAV7UtzJZwMzDqbjuontLEnDoskcccatnjZEc5XA9k2OtzVvcfc5ZojimzM5U9kFLAixNpG6C9hwC+g8asf7ETYhXWVpBlF1sOO45WDaX8zQ5R/UEmMrpN9okSbdkSaPPGJOybiQcI0tcDLextca99PU23MPtLBNJEFheGSNpo5WIBXIyr9oBezNqTa+lutJGyt2L+sJKMQkkS5hZG0I4mMlri9rDnr0qtsjEzYXEohzglhoDlJzC0Z7rcV+LupzBSpVeRFtq1B24Mv707IyKrww2UE8aPmUqACGOgIAJsL91RYTehS6u+XNbO7siuD2aNlQC3vMFGYd/iak28CjmES9qVN5XAHZlhoUAWwYDqx637qGbLggWRXkOZEYEr99r2VQRzCjVu4UeFAV93a/8AULqNa7j8J8/tNB2BuDDHGJ5Z8Q2LlQu2QrlBfVh94nU6k1W3k2LJ6swEo4iscYPttYguWB9kDw5kiosXt+UPmjkVkHOO4sOnMa3FqqT78orEvF2hGVlzSEXuTe4ty0HzArNhBzZAW+VI94cdLFzHnEyP2GJZ84Oe7kkm/LKSbWsK+wSCCZHjZswaxY2Nr9R40Z2zvBJiEDkhcvukc1OhKEjiqtuthsM8oGJR5AqFkRVY3N7lmtysikgX61pyKcZ/KNw+m+KyPf5P6VHj0SylsHLfmMVJ+KoaecObkigm7O7cOChaOGVpQ8hcs2XmbDQDkLAUbwHt/wB6310rMxDMSJmUnTLmyp+IqfeGnmOY+hoBvDj1gxaMdFZRdjyuCQB9KMYFLuVP+SKt43ZySKRKisDzBF6NRe0Sx0tfmC9kYhmuwK9m12zlgNe8Lz+Rqj6QZV/s6RrlpNAuT2s9wVYEa3W1/lSf6SN1YsPhe0hBRu1XW5uBZiRf5Cswg2/iFFhNKB8RtrTUQkbQWYczadnbyiTCI2KZu2y5XgQcTsL2Y8hlKkHiNvClzbe/6XKmTKl9YcObu3g0un0Fh51mr7TkZcpdyvdc/wCTVdtQfKiXDR3gFx2jk++WKlKxYcR4SNhodCxHK+a1r+IANRT7HwyQh2Z58Q3FJIzHKNSFQA8zoSWN+VutUiyTOC8gsLW921gL69dasy4YFrhidb5QV/1pL6iQAa+eZ1cAwo1uL8ff8/tCO72IbOyAPdkuFjuh4WU3vp7ucaU2zYplVg7OhLaCTUZeYOvPKeXLl1pMghXtQ758o05nNqGB4uWg6eNe4klZIhCWlhDB27VuL9oVlyYS3E15uoxs2oSzjoDHh2SNZGZs0eY3u47woH0AHzo5sP0Z4dY2OMkbMyFMqmwga2uvvFeG+lgWtaieC26pjzzWeYNnOccC8XCqKoNiO43PjVdntArzSs3De7EgA+01lJ6ZtTbnanYw1Tm5H7QngN98Pg8LlK5eyVY0Ua3uAFOv3jnOl7ZT313it42EmWZHVWdkDA3DBbcRGuhvpesp2htCSTEAl0aJHvGhBJVQwJtbkdDz76NbW3nMUkiR5hLch1Yai1tSwNu46d9F1GJ9hULpQm5jNvjjCsSOvaZwTwrYcNrAnTXw61lO8MjvOzyA3YBiDryGt/wpv3fxpkXOmI4gtpA/ET3ZUOuUd40qHH4yNjdkDa2169SfDQGrwocZ3E3fSevjoMK5sQG+y3sWyTPoBwqQL9Tm6996FNe4UC9yLAcyb2AAtzvobc623YGNltAplgyIhWWELyI6KT1ylb+N6zrfXdk4WQyq4XPKTFGDxZRxZ79LNrRYeoBcqZz8ytWqWdvPF2jJJHh+0VmFlAuGJ47qra2bTiAFL+1sNEIYMRBnGZmjZXIOUrqL+YNrWoQMS2vGQTrmJ1ve97+ete4jEuxJZiSTmI5AnlmA8bk3pqYdJBBmfL1IyLpqGcbiw2EBWNUZ/bykm+ttBrluAOVSbpbWkhlyLKkOYqS7X6XGXT4vpS8x10JtTL6NtlDEbQjV7GNVeSS97ZQhBB7tSpBp2X3KQZnx5NLgiO/odlYw4oEk2nW1yTa6tf8Aca0HZ7cQ8WrMfRFiABjV/aRv8RT+Nq0jZp1Xz/OsOQU5mpDaS+xyzhu8kHzo3lDCgeJW5k/ZkzD8L0XwEt0B+dWpoxWUbAzHvSxvth5YjhIu0LiTjYrZQULKQt9Sb1kNbL6Tt3MHh8DiJY4808rqWlcliM0gJy30HXl31jZNa8ZsRGUUQJ6te3rkGvcwpkXC+Ew3CD361WxLm/UVLFtZQoADr5EH8Dao8Ti00KsXvzuuXKe466/KlKpvedQ5sZWgZJDjJFGjmreF21IDqQaDPiu6uO0Pf+VEVuIOdBxvHOHbyAcZy+f5Dn+FeT77Rr7KlvwBpKvXual+iO8Weo8CMkG25cTKqKkSZuZCKSoGt/raiW9eIMOHSFpHeeY9vKSACqeyq8Ivxc8pPIDvoJuphFeUu6RSxxrmeN5ERnB6IH9ptCNO/nUO3ce8rtKygdoxNx7v3UHcFFh5CmLQapYyWm8oR4koQykgjkR+40Ywm1CylpGNxw6C+h52007taBuvWr2Dj1ynQG1weRH+tqNlBO80dHny42pf4s8Rv2HtQxlE7IPxC0ys7FOfJLaHppUnpK2XI3YzK40BjaNiA4uRxgHXKep6dKWcbjABaMstmve9ifI1AMW7MGGZ2PInU/DmOtvOs46asnqKaE1dQVYlG77wYSVJUEaaEjrY6c6+nzX4gQfEW/Kr22AWkObs1YAA5SLDv5VSaNj1zf3r28r1pIqcfIuklR8/xIaa91WMWDxco0aVo8Irdwa8s/8AwpGP71K7RMOhq9hsU4RIgwyM+aw8bZvwVfxoGFiofTj36iNh8H6xw9Esn6VigTa8QP8Aza1fBtbJz5/nWC7B23icHM8kAQlwQwcBgwzE94IN9binzZvpeFh2+DfMOsLqVPyexH1rPlxsW1CNxZF00ZqGNOVnJPMflUA2jwBFNh18aRZvS1hHPFDigfKM/ukFVZPSnh1/V4fEO3QHs1/Eu37qX6beIy1rcz30u439CCfekUH5XP76yCmjezeqfHBQYUjjU3srZiT3kmlz1R+4/UVqxrpWjMeZgzWJDX1TeqP3H6ivvVH7j9RTImQ19U3qj9x+or71R+4/UVJJDXt6l9UfuP1FfeqP3H6ipJIas4BIS9p5JI0+8iByD4qXXTyNceqP3H6ivRhX7j9RUlw/snZMayK8G0MG+h4J8+Ha3LnIMlz4P86aJdizlLyYZmQ6llAlS3fnTMoHmazf1R+78RUuFEsRzRPJE3fG5U/8JFLfGG3jVylRUapthYZ+SZSPuMR5af0rmLYfZ5uzl9oe+PpdhY/Kqce+G0AbSuk46jERxyE+GcnP9GFXId6EP67BFL+9hpiP+XL2n4OKWUyDho5cyg8VKr7BkcASMptqCg63PMdaGw4Zom+0R+zFySVIzeR/rTJDtPDvoszITqFmjIvroM0faD8BV6eCaPV0spHtZgQfkGB+oq/VyqKYbR6sCwYHcRGxE4dbLbPexH1uPlYVCdly2v2Tkd4W4+ovTnJCjjiiQ/IV5BhAgsmdPJtPpQ/UDxI+L1DqY7xGzFe9T43H76mw+KbMvETqOevWxp0dZT1V/B1FD8VgGLAnDREXGqm35ijGZTFfTkfhM//Z"/>
          <p:cNvSpPr>
            <a:spLocks noChangeAspect="1" noChangeArrowheads="1"/>
          </p:cNvSpPr>
          <p:nvPr/>
        </p:nvSpPr>
        <p:spPr bwMode="auto">
          <a:xfrm>
            <a:off x="73025" y="-579438"/>
            <a:ext cx="1828800" cy="12096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36872" name="Picture 8" descr="http://www.bbc.co.uk/religion/religions/mormon/customs/images/sacmeetlds.jpg"/>
          <p:cNvPicPr>
            <a:picLocks noChangeAspect="1" noChangeArrowheads="1"/>
          </p:cNvPicPr>
          <p:nvPr/>
        </p:nvPicPr>
        <p:blipFill>
          <a:blip r:embed="rId3" cstate="print"/>
          <a:srcRect/>
          <a:stretch>
            <a:fillRect/>
          </a:stretch>
        </p:blipFill>
        <p:spPr bwMode="auto">
          <a:xfrm>
            <a:off x="5029200" y="1676400"/>
            <a:ext cx="2760453" cy="1828800"/>
          </a:xfrm>
          <a:prstGeom prst="rect">
            <a:avLst/>
          </a:prstGeom>
          <a:noFill/>
        </p:spPr>
      </p:pic>
      <p:pic>
        <p:nvPicPr>
          <p:cNvPr id="36876" name="Picture 12" descr="http://t0.gstatic.com/images?q=tbn:ANd9GcRDM72K1qbCMo1EwJRPa3p5aEAowPg8QIvH3ghIvDDTnHQ16ES1"/>
          <p:cNvPicPr>
            <a:picLocks noChangeAspect="1" noChangeArrowheads="1"/>
          </p:cNvPicPr>
          <p:nvPr/>
        </p:nvPicPr>
        <p:blipFill>
          <a:blip r:embed="rId4" cstate="print"/>
          <a:srcRect/>
          <a:stretch>
            <a:fillRect/>
          </a:stretch>
        </p:blipFill>
        <p:spPr bwMode="auto">
          <a:xfrm>
            <a:off x="6477000" y="3962400"/>
            <a:ext cx="2352675" cy="1943101"/>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55638"/>
            <a:ext cx="5029200" cy="2087562"/>
          </a:xfrm>
        </p:spPr>
        <p:txBody>
          <a:bodyPr>
            <a:normAutofit/>
          </a:bodyPr>
          <a:lstStyle/>
          <a:p>
            <a:r>
              <a:rPr lang="en-US" dirty="0" smtClean="0"/>
              <a:t>Two Approaches </a:t>
            </a:r>
            <a:br>
              <a:rPr lang="en-US" dirty="0" smtClean="0"/>
            </a:br>
            <a:r>
              <a:rPr lang="en-US" dirty="0" smtClean="0"/>
              <a:t>to Faith</a:t>
            </a:r>
            <a:endParaRPr lang="en-US" dirty="0"/>
          </a:p>
        </p:txBody>
      </p:sp>
      <p:sp>
        <p:nvSpPr>
          <p:cNvPr id="3" name="Content Placeholder 2"/>
          <p:cNvSpPr>
            <a:spLocks noGrp="1"/>
          </p:cNvSpPr>
          <p:nvPr>
            <p:ph idx="1"/>
          </p:nvPr>
        </p:nvSpPr>
        <p:spPr>
          <a:xfrm>
            <a:off x="1447800" y="3733800"/>
            <a:ext cx="6934200" cy="1905000"/>
          </a:xfrm>
        </p:spPr>
        <p:txBody>
          <a:bodyPr>
            <a:normAutofit/>
          </a:bodyPr>
          <a:lstStyle/>
          <a:p>
            <a:pPr marL="514350" indent="-514350">
              <a:buNone/>
            </a:pPr>
            <a:r>
              <a:rPr lang="en-US" sz="6600" dirty="0" smtClean="0"/>
              <a:t>Validity vs. Utility</a:t>
            </a:r>
          </a:p>
        </p:txBody>
      </p:sp>
      <p:pic>
        <p:nvPicPr>
          <p:cNvPr id="35848" name="Picture 8" descr="http://t1.gstatic.com/images?q=tbn:ANd9GcRKH5o5JJ8yeGdvFZ0aJ9uPHrbphn5qDbiSN5p-BBbUdh-9UTXDVA"/>
          <p:cNvPicPr>
            <a:picLocks noChangeAspect="1" noChangeArrowheads="1"/>
          </p:cNvPicPr>
          <p:nvPr/>
        </p:nvPicPr>
        <p:blipFill>
          <a:blip r:embed="rId2" cstate="print"/>
          <a:srcRect/>
          <a:stretch>
            <a:fillRect/>
          </a:stretch>
        </p:blipFill>
        <p:spPr bwMode="auto">
          <a:xfrm>
            <a:off x="5943600" y="960438"/>
            <a:ext cx="2619375" cy="1743076"/>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5029200" cy="2087562"/>
          </a:xfrm>
        </p:spPr>
        <p:txBody>
          <a:bodyPr>
            <a:normAutofit/>
          </a:bodyPr>
          <a:lstStyle/>
          <a:p>
            <a:r>
              <a:rPr lang="en-US" dirty="0" smtClean="0"/>
              <a:t>Two Approaches </a:t>
            </a:r>
            <a:br>
              <a:rPr lang="en-US" dirty="0" smtClean="0"/>
            </a:br>
            <a:r>
              <a:rPr lang="en-US" dirty="0" smtClean="0"/>
              <a:t>to Faith</a:t>
            </a:r>
            <a:endParaRPr lang="en-US" dirty="0"/>
          </a:p>
        </p:txBody>
      </p:sp>
      <p:sp>
        <p:nvSpPr>
          <p:cNvPr id="3" name="Content Placeholder 2"/>
          <p:cNvSpPr>
            <a:spLocks noGrp="1"/>
          </p:cNvSpPr>
          <p:nvPr>
            <p:ph idx="1"/>
          </p:nvPr>
        </p:nvSpPr>
        <p:spPr>
          <a:xfrm>
            <a:off x="381000" y="2286000"/>
            <a:ext cx="8458200" cy="4191000"/>
          </a:xfrm>
        </p:spPr>
        <p:txBody>
          <a:bodyPr>
            <a:normAutofit/>
          </a:bodyPr>
          <a:lstStyle/>
          <a:p>
            <a:pPr marL="514350" indent="-514350">
              <a:buFont typeface="+mj-lt"/>
              <a:buAutoNum type="arabicPeriod"/>
            </a:pPr>
            <a:r>
              <a:rPr lang="en-US" b="1" dirty="0" smtClean="0"/>
              <a:t>Validity </a:t>
            </a:r>
            <a:r>
              <a:rPr lang="en-US" dirty="0" smtClean="0"/>
              <a:t>approach asks:  “Is faith true?”</a:t>
            </a:r>
          </a:p>
          <a:p>
            <a:pPr marL="914400" lvl="1" indent="-514350">
              <a:buNone/>
            </a:pPr>
            <a:r>
              <a:rPr lang="en-US" dirty="0" smtClean="0"/>
              <a:t>-  This is unhelpful if the necessary truth tests are unclear.</a:t>
            </a:r>
          </a:p>
          <a:p>
            <a:pPr marL="914400" lvl="1" indent="-514350">
              <a:buFontTx/>
              <a:buChar char="-"/>
            </a:pPr>
            <a:r>
              <a:rPr lang="en-US" dirty="0" smtClean="0"/>
              <a:t>And, even if something is objectively false it can be helpful. </a:t>
            </a:r>
          </a:p>
          <a:p>
            <a:pPr marL="1314450" lvl="2" indent="-514350">
              <a:buFontTx/>
              <a:buChar char="-"/>
            </a:pPr>
            <a:r>
              <a:rPr lang="en-US" dirty="0" smtClean="0"/>
              <a:t>E.g., People of different (incompatible) faiths experience wellness and longevity benefits. Not all those faiths can be technically “true.” </a:t>
            </a:r>
          </a:p>
          <a:p>
            <a:pPr marL="914400" lvl="1" indent="-514350">
              <a:buNone/>
            </a:pPr>
            <a:endParaRPr lang="en-US" dirty="0" smtClean="0"/>
          </a:p>
          <a:p>
            <a:pPr marL="1371600" lvl="2" indent="-514350">
              <a:buFontTx/>
              <a:buChar char="-"/>
            </a:pPr>
            <a:endParaRPr lang="en-US" dirty="0" smtClean="0"/>
          </a:p>
        </p:txBody>
      </p:sp>
      <p:pic>
        <p:nvPicPr>
          <p:cNvPr id="35848" name="Picture 8" descr="http://t1.gstatic.com/images?q=tbn:ANd9GcRKH5o5JJ8yeGdvFZ0aJ9uPHrbphn5qDbiSN5p-BBbUdh-9UTXDVA"/>
          <p:cNvPicPr>
            <a:picLocks noChangeAspect="1" noChangeArrowheads="1"/>
          </p:cNvPicPr>
          <p:nvPr/>
        </p:nvPicPr>
        <p:blipFill>
          <a:blip r:embed="rId2" cstate="print"/>
          <a:srcRect/>
          <a:stretch>
            <a:fillRect/>
          </a:stretch>
        </p:blipFill>
        <p:spPr bwMode="auto">
          <a:xfrm>
            <a:off x="6248400" y="304800"/>
            <a:ext cx="2619375" cy="1743076"/>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
            <a:ext cx="5029200" cy="2087562"/>
          </a:xfrm>
        </p:spPr>
        <p:txBody>
          <a:bodyPr>
            <a:normAutofit/>
          </a:bodyPr>
          <a:lstStyle/>
          <a:p>
            <a:r>
              <a:rPr lang="en-US" dirty="0" smtClean="0"/>
              <a:t>Two Approaches </a:t>
            </a:r>
            <a:br>
              <a:rPr lang="en-US" dirty="0" smtClean="0"/>
            </a:br>
            <a:r>
              <a:rPr lang="en-US" dirty="0" smtClean="0"/>
              <a:t>to Faith</a:t>
            </a:r>
            <a:endParaRPr lang="en-US" dirty="0"/>
          </a:p>
        </p:txBody>
      </p:sp>
      <p:sp>
        <p:nvSpPr>
          <p:cNvPr id="3" name="Content Placeholder 2"/>
          <p:cNvSpPr>
            <a:spLocks noGrp="1"/>
          </p:cNvSpPr>
          <p:nvPr>
            <p:ph idx="1"/>
          </p:nvPr>
        </p:nvSpPr>
        <p:spPr>
          <a:xfrm>
            <a:off x="381000" y="2057400"/>
            <a:ext cx="8458200" cy="3276600"/>
          </a:xfrm>
        </p:spPr>
        <p:txBody>
          <a:bodyPr>
            <a:noAutofit/>
          </a:bodyPr>
          <a:lstStyle/>
          <a:p>
            <a:pPr marL="914400" lvl="1" indent="-514350">
              <a:buNone/>
            </a:pPr>
            <a:endParaRPr lang="en-US" sz="3200" dirty="0" smtClean="0"/>
          </a:p>
          <a:p>
            <a:pPr marL="514350" indent="-514350">
              <a:buFont typeface="+mj-lt"/>
              <a:buAutoNum type="arabicPeriod" startAt="2"/>
            </a:pPr>
            <a:r>
              <a:rPr lang="en-US" sz="3600" b="1" dirty="0" smtClean="0"/>
              <a:t>Utility </a:t>
            </a:r>
            <a:r>
              <a:rPr lang="en-US" sz="3600" dirty="0" smtClean="0"/>
              <a:t>(Practical) approach asks: “Is faith helpful?”</a:t>
            </a:r>
          </a:p>
          <a:p>
            <a:pPr marL="914400" lvl="1" indent="-514350">
              <a:buFontTx/>
              <a:buChar char="-"/>
            </a:pPr>
            <a:r>
              <a:rPr lang="en-US" sz="3200" dirty="0" smtClean="0"/>
              <a:t>In other words, “How well is a particular person’s practice of faith promoting…</a:t>
            </a:r>
          </a:p>
          <a:p>
            <a:pPr marL="1314450" lvl="2" indent="-514350">
              <a:buFontTx/>
              <a:buChar char="-"/>
            </a:pPr>
            <a:r>
              <a:rPr lang="en-US" sz="2800" dirty="0" smtClean="0"/>
              <a:t>Their own wellbeing</a:t>
            </a:r>
          </a:p>
          <a:p>
            <a:pPr marL="1314450" lvl="2" indent="-514350">
              <a:buFontTx/>
              <a:buChar char="-"/>
            </a:pPr>
            <a:r>
              <a:rPr lang="en-US" sz="2800" dirty="0" smtClean="0"/>
              <a:t>That of others</a:t>
            </a:r>
          </a:p>
          <a:p>
            <a:pPr marL="1314450" lvl="2" indent="-514350">
              <a:buFontTx/>
              <a:buChar char="-"/>
            </a:pPr>
            <a:r>
              <a:rPr lang="en-US" sz="2800" dirty="0" smtClean="0"/>
              <a:t>The environment on which we depend</a:t>
            </a:r>
          </a:p>
        </p:txBody>
      </p:sp>
      <p:pic>
        <p:nvPicPr>
          <p:cNvPr id="35848" name="Picture 8" descr="http://t1.gstatic.com/images?q=tbn:ANd9GcRKH5o5JJ8yeGdvFZ0aJ9uPHrbphn5qDbiSN5p-BBbUdh-9UTXDVA"/>
          <p:cNvPicPr>
            <a:picLocks noChangeAspect="1" noChangeArrowheads="1"/>
          </p:cNvPicPr>
          <p:nvPr/>
        </p:nvPicPr>
        <p:blipFill>
          <a:blip r:embed="rId2" cstate="print"/>
          <a:srcRect/>
          <a:stretch>
            <a:fillRect/>
          </a:stretch>
        </p:blipFill>
        <p:spPr bwMode="auto">
          <a:xfrm>
            <a:off x="6248400" y="381000"/>
            <a:ext cx="2619375" cy="1743076"/>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5316</TotalTime>
  <Words>3137</Words>
  <Application>Microsoft Office PowerPoint</Application>
  <PresentationFormat>On-screen Show (4:3)</PresentationFormat>
  <Paragraphs>422</Paragraphs>
  <Slides>51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51</vt:i4>
      </vt:variant>
    </vt:vector>
  </HeadingPairs>
  <TitlesOfParts>
    <vt:vector size="53" baseType="lpstr">
      <vt:lpstr>Office Theme</vt:lpstr>
      <vt:lpstr>CorelDRAW</vt:lpstr>
      <vt:lpstr>Utility vs. Validity:  A Practical Approach to Faith-Related Psychological Problems</vt:lpstr>
      <vt:lpstr>Self-Introduction</vt:lpstr>
      <vt:lpstr>Presentation Objectives</vt:lpstr>
      <vt:lpstr>Current Work: Therapy and Coaching</vt:lpstr>
      <vt:lpstr>What is Faith?</vt:lpstr>
      <vt:lpstr>Faith Touches Many Aspects My Work</vt:lpstr>
      <vt:lpstr>Two Approaches  to Faith</vt:lpstr>
      <vt:lpstr>Two Approaches  to Faith</vt:lpstr>
      <vt:lpstr>Two Approaches  to Faith</vt:lpstr>
      <vt:lpstr>Slide 10</vt:lpstr>
      <vt:lpstr>Slide 11</vt:lpstr>
      <vt:lpstr>Slide 12</vt:lpstr>
      <vt:lpstr>Utility’s Goodness Test</vt:lpstr>
      <vt:lpstr>The Utility Approach is Based on the “Spirit of the Law”</vt:lpstr>
      <vt:lpstr>Contrasting the Validity and Utility Approaches to Faith</vt:lpstr>
      <vt:lpstr>Contrasting the Validity and Utility Approaches to Faith</vt:lpstr>
      <vt:lpstr>Contrasting the Validity and Utility Approaches to Faith</vt:lpstr>
      <vt:lpstr>Utility vs. Validity: Depressive Realism</vt:lpstr>
      <vt:lpstr>Utility vs. Validity: Learned Optimism</vt:lpstr>
      <vt:lpstr>The “Skillful Mean” Daniel Goleman: Vital Lies, Simple Truths</vt:lpstr>
      <vt:lpstr>Some Pros and Cons of Faith</vt:lpstr>
      <vt:lpstr>Faith Is Clearly Powerful </vt:lpstr>
      <vt:lpstr>The Dose-Response Relationship  for Faith May be Curved </vt:lpstr>
      <vt:lpstr>The Existential Cycle</vt:lpstr>
      <vt:lpstr>A Utility Approach to Faith-Related Problems:  Combined CBT and ACT</vt:lpstr>
      <vt:lpstr>Slide 26</vt:lpstr>
      <vt:lpstr>Basic CBT Methods</vt:lpstr>
      <vt:lpstr>An Example of CBT Identify Thinking Errors </vt:lpstr>
      <vt:lpstr>Slide 29</vt:lpstr>
      <vt:lpstr>Slide 30</vt:lpstr>
      <vt:lpstr>The Six Core ACT Skills</vt:lpstr>
      <vt:lpstr>A Utility Approach To Therapy  Requires That You  Work Like a Good Mechanic</vt:lpstr>
      <vt:lpstr>Recognize That  You Are Not  Your Car (or Faith) </vt:lpstr>
      <vt:lpstr>Case Examples of a Utility Approach  When Issues of Faith are Involved</vt:lpstr>
      <vt:lpstr>Slide 35</vt:lpstr>
      <vt:lpstr>The Abstinence Violation Effect (AVE) A Common Pitfall For LDS Clients</vt:lpstr>
      <vt:lpstr>The AVE is an Example of a Basic “Catastrophe”</vt:lpstr>
      <vt:lpstr>Slide 38</vt:lpstr>
      <vt:lpstr>Allen: Physician, Serving in High Council</vt:lpstr>
      <vt:lpstr>Stacey: Open Marriage?</vt:lpstr>
      <vt:lpstr>Andrea and Gender Roles:  Too Bright to be a Stay Home Parent?</vt:lpstr>
      <vt:lpstr>Jane: Priesthood Leaders Advised Her  to Marry a Gay Man to “Cure” Him.</vt:lpstr>
      <vt:lpstr>Anna: Depressed about Being Depressed</vt:lpstr>
      <vt:lpstr>John: Guilty and Stressed About His Rebellious Son</vt:lpstr>
      <vt:lpstr>Mike: Bankrupt Again</vt:lpstr>
      <vt:lpstr>Colleen: Trying to be Supermom</vt:lpstr>
      <vt:lpstr>Liza and Frank:  Sex After Sixty </vt:lpstr>
      <vt:lpstr>Greg: “Why Won’t Faith and Prayer Relieve my Disabling Anxiety?</vt:lpstr>
      <vt:lpstr>Slide 49</vt:lpstr>
      <vt:lpstr>Christa: Feared She Was Homosexual Confirmed by LDS Social Services</vt:lpstr>
      <vt:lpstr>Summary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Wisdom  to Resolve Problems of Faith</dc:title>
  <dc:creator>Dave</dc:creator>
  <cp:lastModifiedBy>Dave</cp:lastModifiedBy>
  <cp:revision>470</cp:revision>
  <dcterms:created xsi:type="dcterms:W3CDTF">2011-03-24T15:31:22Z</dcterms:created>
  <dcterms:modified xsi:type="dcterms:W3CDTF">2011-04-23T20:27:39Z</dcterms:modified>
</cp:coreProperties>
</file>